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4"/>
    <p:sldMasterId id="2147483703" r:id="rId5"/>
    <p:sldMasterId id="2147483716" r:id="rId6"/>
    <p:sldMasterId id="2147483701" r:id="rId7"/>
    <p:sldMasterId id="2147483710" r:id="rId8"/>
    <p:sldMasterId id="2147483713" r:id="rId9"/>
    <p:sldMasterId id="2147483719" r:id="rId10"/>
    <p:sldMasterId id="2147483731" r:id="rId11"/>
  </p:sldMasterIdLst>
  <p:notesMasterIdLst>
    <p:notesMasterId r:id="rId78"/>
  </p:notesMasterIdLst>
  <p:sldIdLst>
    <p:sldId id="1757" r:id="rId12"/>
    <p:sldId id="303" r:id="rId13"/>
    <p:sldId id="305" r:id="rId14"/>
    <p:sldId id="1373" r:id="rId15"/>
    <p:sldId id="1694" r:id="rId16"/>
    <p:sldId id="1665" r:id="rId17"/>
    <p:sldId id="1385" r:id="rId18"/>
    <p:sldId id="1696" r:id="rId19"/>
    <p:sldId id="1369" r:id="rId20"/>
    <p:sldId id="1386" r:id="rId21"/>
    <p:sldId id="1387" r:id="rId22"/>
    <p:sldId id="1669" r:id="rId23"/>
    <p:sldId id="1642" r:id="rId24"/>
    <p:sldId id="1644" r:id="rId25"/>
    <p:sldId id="1756" r:id="rId26"/>
    <p:sldId id="1337" r:id="rId27"/>
    <p:sldId id="1699" r:id="rId28"/>
    <p:sldId id="1758" r:id="rId29"/>
    <p:sldId id="1701" r:id="rId30"/>
    <p:sldId id="1702" r:id="rId31"/>
    <p:sldId id="1703" r:id="rId32"/>
    <p:sldId id="306" r:id="rId33"/>
    <p:sldId id="1718" r:id="rId34"/>
    <p:sldId id="1721" r:id="rId35"/>
    <p:sldId id="1728" r:id="rId36"/>
    <p:sldId id="286" r:id="rId37"/>
    <p:sldId id="1723" r:id="rId38"/>
    <p:sldId id="1725" r:id="rId39"/>
    <p:sldId id="1726" r:id="rId40"/>
    <p:sldId id="1342" r:id="rId41"/>
    <p:sldId id="314" r:id="rId42"/>
    <p:sldId id="1730" r:id="rId43"/>
    <p:sldId id="1381" r:id="rId44"/>
    <p:sldId id="1343" r:id="rId45"/>
    <p:sldId id="257" r:id="rId46"/>
    <p:sldId id="258" r:id="rId47"/>
    <p:sldId id="259" r:id="rId48"/>
    <p:sldId id="260" r:id="rId49"/>
    <p:sldId id="1685" r:id="rId50"/>
    <p:sldId id="1686" r:id="rId51"/>
    <p:sldId id="1353" r:id="rId52"/>
    <p:sldId id="1733" r:id="rId53"/>
    <p:sldId id="349" r:id="rId54"/>
    <p:sldId id="757" r:id="rId55"/>
    <p:sldId id="1753" r:id="rId56"/>
    <p:sldId id="1352" r:id="rId57"/>
    <p:sldId id="1324" r:id="rId58"/>
    <p:sldId id="1354" r:id="rId59"/>
    <p:sldId id="1736" r:id="rId60"/>
    <p:sldId id="1737" r:id="rId61"/>
    <p:sldId id="1738" r:id="rId62"/>
    <p:sldId id="1739" r:id="rId63"/>
    <p:sldId id="1358" r:id="rId64"/>
    <p:sldId id="1740" r:id="rId65"/>
    <p:sldId id="309" r:id="rId66"/>
    <p:sldId id="1746" r:id="rId67"/>
    <p:sldId id="1744" r:id="rId68"/>
    <p:sldId id="331" r:id="rId69"/>
    <p:sldId id="1745" r:id="rId70"/>
    <p:sldId id="1360" r:id="rId71"/>
    <p:sldId id="1749" r:id="rId72"/>
    <p:sldId id="1750" r:id="rId73"/>
    <p:sldId id="1751" r:id="rId74"/>
    <p:sldId id="1752" r:id="rId75"/>
    <p:sldId id="1759" r:id="rId76"/>
    <p:sldId id="313" r:id="rId7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9B7815-9C74-E9FB-9A67-589300C74DB9}" name="Breit, Nicholas" initials="NB" userId="S::nbreit@nfp.com::ada2f2f2-1e72-4585-86ca-0b2ca3fff862" providerId="AD"/>
  <p188:author id="{F62B4060-D638-2B05-8A27-A6BB9CCCCBC1}" name="Cowles, Amy" initials="AC" userId="S::amy.cowles@nfp.com::f5f4a329-1671-44db-aa07-054e67cc9ed2" providerId="AD"/>
  <p188:author id="{FD1DD366-2712-5CE3-81EB-F0E32E89F25D}" name="Klaus, Kristen" initials="KK" userId="S::kristen.klaus@nfp.com::574c2b05-bc59-4656-9b49-a7fb89c7c0f0" providerId="AD"/>
  <p188:author id="{E038AFA9-3691-0CCD-F510-05B94FA50015}" name="Issa, Malak" initials="IM" userId="S::malak.issa@nfp.com::5cbfd006-bb32-4308-ac84-a8f700b98174" providerId="AD"/>
  <p188:author id="{F9131FCE-4FAE-44BB-2800-D92A077BA256}" name="Hinman, Sarah" initials="HS" userId="S::sarah.hinman@nfp.com::043c6742-84bb-496e-b0bc-78cbceed34c7" providerId="AD"/>
  <p188:author id="{42845AD2-B46E-2202-908B-D63A4389751C}" name="Friedman, Jenna" initials="FJ" userId="S::JFriedman@nfp.com::fd403d17-eb3b-4e33-ab5a-3d2bedaa1ebe" providerId="AD"/>
  <p188:author id="{1FEDD3D8-951F-A6DD-39BF-516A3E4B5815}" name="Akhil Garg" initials="AG" userId="S::Akhil.Garg@acaglobal.com::7bfdab8c-4dbb-4620-bc22-fdc6dae083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a:srgbClr val="FF6A13"/>
    <a:srgbClr val="FFCC66"/>
    <a:srgbClr val="07B0A6"/>
    <a:srgbClr val="E7E8E9"/>
    <a:srgbClr val="CE8F0E"/>
    <a:srgbClr val="0000FF"/>
    <a:srgbClr val="00867F"/>
    <a:srgbClr val="FF6A14"/>
    <a:srgbClr val="BDF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200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8.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tableStyles" Target="tableStyle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breit\Downloads\529%20Exce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c1p1dsafs01\Home\NBreit\DSA\Financial%20Planning\Excel%20backup%20for%202023%20FP%20Guide.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nfp-my.sharepoint.com/personal/denisse_merlos_nfp_com/Documents/FPG%202026/Education%20Planning%20-%20Bright%20Start%20%20Cost%20of%20College%20Compouding%20(v2%20nb).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breit\Downloads\529%20Excel.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i="1" dirty="0"/>
              <a:t>Affluent Households Reporting Giving to Charity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'Charitable Giving'!$B$10</c:f>
              <c:strCache>
                <c:ptCount val="1"/>
                <c:pt idx="0">
                  <c:v>2017</c:v>
                </c:pt>
              </c:strCache>
            </c:strRef>
          </c:tx>
          <c:spPr>
            <a:solidFill>
              <a:schemeClr val="accent2">
                <a:shade val="58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'Charitable Giving'!$A$11:$A$13</c:f>
              <c:strCache>
                <c:ptCount val="3"/>
                <c:pt idx="0">
                  <c:v>Total</c:v>
                </c:pt>
                <c:pt idx="1">
                  <c:v>Secular</c:v>
                </c:pt>
                <c:pt idx="2">
                  <c:v>Religious</c:v>
                </c:pt>
              </c:strCache>
            </c:strRef>
          </c:cat>
          <c:val>
            <c:numRef>
              <c:f>'Charitable Giving'!$B$11:$B$13</c:f>
              <c:numCache>
                <c:formatCode>0%</c:formatCode>
                <c:ptCount val="3"/>
                <c:pt idx="0">
                  <c:v>0.9</c:v>
                </c:pt>
                <c:pt idx="1">
                  <c:v>0.85</c:v>
                </c:pt>
                <c:pt idx="2">
                  <c:v>0.49</c:v>
                </c:pt>
              </c:numCache>
            </c:numRef>
          </c:val>
          <c:extLst>
            <c:ext xmlns:c16="http://schemas.microsoft.com/office/drawing/2014/chart" uri="{C3380CC4-5D6E-409C-BE32-E72D297353CC}">
              <c16:uniqueId val="{00000000-D92D-4CE1-86C7-8E557ECA8884}"/>
            </c:ext>
          </c:extLst>
        </c:ser>
        <c:ser>
          <c:idx val="1"/>
          <c:order val="1"/>
          <c:tx>
            <c:strRef>
              <c:f>'Charitable Giving'!$C$10</c:f>
              <c:strCache>
                <c:ptCount val="1"/>
                <c:pt idx="0">
                  <c:v>2020</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'Charitable Giving'!$A$11:$A$13</c:f>
              <c:strCache>
                <c:ptCount val="3"/>
                <c:pt idx="0">
                  <c:v>Total</c:v>
                </c:pt>
                <c:pt idx="1">
                  <c:v>Secular</c:v>
                </c:pt>
                <c:pt idx="2">
                  <c:v>Religious</c:v>
                </c:pt>
              </c:strCache>
            </c:strRef>
          </c:cat>
          <c:val>
            <c:numRef>
              <c:f>'Charitable Giving'!$C$11:$C$13</c:f>
              <c:numCache>
                <c:formatCode>0%</c:formatCode>
                <c:ptCount val="3"/>
                <c:pt idx="0">
                  <c:v>0.88</c:v>
                </c:pt>
                <c:pt idx="1">
                  <c:v>0.85</c:v>
                </c:pt>
                <c:pt idx="2">
                  <c:v>0.47</c:v>
                </c:pt>
              </c:numCache>
            </c:numRef>
          </c:val>
          <c:extLst>
            <c:ext xmlns:c16="http://schemas.microsoft.com/office/drawing/2014/chart" uri="{C3380CC4-5D6E-409C-BE32-E72D297353CC}">
              <c16:uniqueId val="{00000001-D92D-4CE1-86C7-8E557ECA8884}"/>
            </c:ext>
          </c:extLst>
        </c:ser>
        <c:ser>
          <c:idx val="2"/>
          <c:order val="2"/>
          <c:tx>
            <c:strRef>
              <c:f>'Charitable Giving'!$D$10</c:f>
              <c:strCache>
                <c:ptCount val="1"/>
                <c:pt idx="0">
                  <c:v>2022</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'Charitable Giving'!$A$11:$A$13</c:f>
              <c:strCache>
                <c:ptCount val="3"/>
                <c:pt idx="0">
                  <c:v>Total</c:v>
                </c:pt>
                <c:pt idx="1">
                  <c:v>Secular</c:v>
                </c:pt>
                <c:pt idx="2">
                  <c:v>Religious</c:v>
                </c:pt>
              </c:strCache>
            </c:strRef>
          </c:cat>
          <c:val>
            <c:numRef>
              <c:f>'Charitable Giving'!$D$11:$D$13</c:f>
              <c:numCache>
                <c:formatCode>0%</c:formatCode>
                <c:ptCount val="3"/>
                <c:pt idx="0">
                  <c:v>0.85</c:v>
                </c:pt>
                <c:pt idx="1">
                  <c:v>0.82</c:v>
                </c:pt>
                <c:pt idx="2">
                  <c:v>0.39</c:v>
                </c:pt>
              </c:numCache>
            </c:numRef>
          </c:val>
          <c:extLst>
            <c:ext xmlns:c16="http://schemas.microsoft.com/office/drawing/2014/chart" uri="{C3380CC4-5D6E-409C-BE32-E72D297353CC}">
              <c16:uniqueId val="{00000002-D92D-4CE1-86C7-8E557ECA8884}"/>
            </c:ext>
          </c:extLst>
        </c:ser>
        <c:ser>
          <c:idx val="3"/>
          <c:order val="3"/>
          <c:tx>
            <c:strRef>
              <c:f>'Charitable Giving'!$E$10</c:f>
              <c:strCache>
                <c:ptCount val="1"/>
                <c:pt idx="0">
                  <c:v>2024</c:v>
                </c:pt>
              </c:strCache>
            </c:strRef>
          </c:tx>
          <c:spPr>
            <a:solidFill>
              <a:schemeClr val="accent2">
                <a:tint val="58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'Charitable Giving'!$A$11:$A$13</c:f>
              <c:strCache>
                <c:ptCount val="3"/>
                <c:pt idx="0">
                  <c:v>Total</c:v>
                </c:pt>
                <c:pt idx="1">
                  <c:v>Secular</c:v>
                </c:pt>
                <c:pt idx="2">
                  <c:v>Religious</c:v>
                </c:pt>
              </c:strCache>
            </c:strRef>
          </c:cat>
          <c:val>
            <c:numRef>
              <c:f>'Charitable Giving'!$E$11:$E$13</c:f>
              <c:numCache>
                <c:formatCode>0%</c:formatCode>
                <c:ptCount val="3"/>
                <c:pt idx="0">
                  <c:v>0.81</c:v>
                </c:pt>
                <c:pt idx="1">
                  <c:v>0.74</c:v>
                </c:pt>
                <c:pt idx="2">
                  <c:v>0.38</c:v>
                </c:pt>
              </c:numCache>
            </c:numRef>
          </c:val>
          <c:extLst>
            <c:ext xmlns:c16="http://schemas.microsoft.com/office/drawing/2014/chart" uri="{C3380CC4-5D6E-409C-BE32-E72D297353CC}">
              <c16:uniqueId val="{00000003-D92D-4CE1-86C7-8E557ECA8884}"/>
            </c:ext>
          </c:extLst>
        </c:ser>
        <c:dLbls>
          <c:showLegendKey val="0"/>
          <c:showVal val="0"/>
          <c:showCatName val="0"/>
          <c:showSerName val="0"/>
          <c:showPercent val="0"/>
          <c:showBubbleSize val="0"/>
        </c:dLbls>
        <c:gapWidth val="219"/>
        <c:overlap val="-27"/>
        <c:axId val="1997038943"/>
        <c:axId val="1540211727"/>
      </c:barChart>
      <c:catAx>
        <c:axId val="1997038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40211727"/>
        <c:crosses val="autoZero"/>
        <c:auto val="1"/>
        <c:lblAlgn val="ctr"/>
        <c:lblOffset val="100"/>
        <c:noMultiLvlLbl val="0"/>
      </c:catAx>
      <c:valAx>
        <c:axId val="1540211727"/>
        <c:scaling>
          <c:orientation val="minMax"/>
        </c:scaling>
        <c:delete val="1"/>
        <c:axPos val="l"/>
        <c:numFmt formatCode="0%" sourceLinked="1"/>
        <c:majorTickMark val="none"/>
        <c:minorTickMark val="none"/>
        <c:tickLblPos val="nextTo"/>
        <c:crossAx val="1997038943"/>
        <c:crosses val="autoZero"/>
        <c:crossBetween val="between"/>
      </c:valAx>
      <c:spPr>
        <a:noFill/>
        <a:ln>
          <a:noFill/>
        </a:ln>
        <a:effectLst/>
      </c:spPr>
    </c:plotArea>
    <c:legend>
      <c:legendPos val="b"/>
      <c:layout>
        <c:manualLayout>
          <c:xMode val="edge"/>
          <c:yMode val="edge"/>
          <c:x val="0.29241658068334281"/>
          <c:y val="0.89282817070376952"/>
          <c:w val="0.41713423003870026"/>
          <c:h val="7.906133068902816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solidFill>
        <a:schemeClr val="bg1">
          <a:lumMod val="50000"/>
        </a:schemeClr>
      </a:solid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671991063878295E-2"/>
          <c:y val="0"/>
          <c:w val="0.85250361896558402"/>
          <c:h val="1"/>
        </c:manualLayout>
      </c:layout>
      <c:doughnutChart>
        <c:varyColors val="1"/>
        <c:ser>
          <c:idx val="0"/>
          <c:order val="0"/>
          <c:tx>
            <c:strRef>
              <c:f>Sheet1!$B$1</c:f>
              <c:strCache>
                <c:ptCount val="1"/>
                <c:pt idx="0">
                  <c:v>Sales</c:v>
                </c:pt>
              </c:strCache>
            </c:strRef>
          </c:tx>
          <c:spPr>
            <a:ln w="25400" cmpd="sng">
              <a:noFill/>
            </a:ln>
          </c:spPr>
          <c:dPt>
            <c:idx val="0"/>
            <c:bubble3D val="0"/>
            <c:spPr>
              <a:solidFill>
                <a:srgbClr val="009CDE">
                  <a:lumMod val="20000"/>
                  <a:lumOff val="80000"/>
                </a:srgbClr>
              </a:solidFill>
              <a:ln w="25400" cmpd="sng">
                <a:noFill/>
              </a:ln>
            </c:spPr>
            <c:extLst>
              <c:ext xmlns:c16="http://schemas.microsoft.com/office/drawing/2014/chart" uri="{C3380CC4-5D6E-409C-BE32-E72D297353CC}">
                <c16:uniqueId val="{00000001-DE67-4867-AE12-0A526F601E3C}"/>
              </c:ext>
            </c:extLst>
          </c:dPt>
          <c:dPt>
            <c:idx val="1"/>
            <c:bubble3D val="0"/>
            <c:spPr>
              <a:solidFill>
                <a:srgbClr val="009CDE"/>
              </a:solidFill>
              <a:ln w="25400" cmpd="sng">
                <a:noFill/>
              </a:ln>
            </c:spPr>
            <c:extLst>
              <c:ext xmlns:c16="http://schemas.microsoft.com/office/drawing/2014/chart" uri="{C3380CC4-5D6E-409C-BE32-E72D297353CC}">
                <c16:uniqueId val="{00000003-DE67-4867-AE12-0A526F601E3C}"/>
              </c:ext>
            </c:extLst>
          </c:dPt>
          <c:dPt>
            <c:idx val="2"/>
            <c:bubble3D val="0"/>
            <c:spPr>
              <a:solidFill>
                <a:srgbClr val="004B9E"/>
              </a:solidFill>
              <a:ln w="25400" cmpd="sng">
                <a:noFill/>
              </a:ln>
            </c:spPr>
            <c:extLst>
              <c:ext xmlns:c16="http://schemas.microsoft.com/office/drawing/2014/chart" uri="{C3380CC4-5D6E-409C-BE32-E72D297353CC}">
                <c16:uniqueId val="{00000005-DE67-4867-AE12-0A526F601E3C}"/>
              </c:ext>
            </c:extLst>
          </c:dPt>
          <c:dPt>
            <c:idx val="3"/>
            <c:bubble3D val="0"/>
            <c:spPr>
              <a:solidFill>
                <a:srgbClr val="002855"/>
              </a:solidFill>
              <a:ln w="25400" cmpd="sng">
                <a:noFill/>
              </a:ln>
            </c:spPr>
            <c:extLst>
              <c:ext xmlns:c16="http://schemas.microsoft.com/office/drawing/2014/chart" uri="{C3380CC4-5D6E-409C-BE32-E72D297353CC}">
                <c16:uniqueId val="{00000007-DE67-4867-AE12-0A526F601E3C}"/>
              </c:ext>
            </c:extLst>
          </c:dPt>
          <c:cat>
            <c:strRef>
              <c:f>Sheet1!$A$2:$A$6</c:f>
              <c:strCache>
                <c:ptCount val="5"/>
                <c:pt idx="0">
                  <c:v>Dramatically decrease</c:v>
                </c:pt>
                <c:pt idx="1">
                  <c:v>Somewhat decrease</c:v>
                </c:pt>
                <c:pt idx="2">
                  <c:v>Stay the same</c:v>
                </c:pt>
                <c:pt idx="3">
                  <c:v>Somewhat increase</c:v>
                </c:pt>
                <c:pt idx="4">
                  <c:v>Dramatically increase</c:v>
                </c:pt>
              </c:strCache>
            </c:strRef>
          </c:cat>
          <c:val>
            <c:numRef>
              <c:f>Sheet1!$B$2:$B$6</c:f>
              <c:numCache>
                <c:formatCode>0%</c:formatCode>
                <c:ptCount val="5"/>
                <c:pt idx="0">
                  <c:v>0.02</c:v>
                </c:pt>
                <c:pt idx="1">
                  <c:v>0.02</c:v>
                </c:pt>
                <c:pt idx="2">
                  <c:v>0.74</c:v>
                </c:pt>
                <c:pt idx="3">
                  <c:v>0.16</c:v>
                </c:pt>
                <c:pt idx="4" formatCode="General">
                  <c:v>6</c:v>
                </c:pt>
              </c:numCache>
            </c:numRef>
          </c:val>
          <c:extLst>
            <c:ext xmlns:c16="http://schemas.microsoft.com/office/drawing/2014/chart" uri="{C3380CC4-5D6E-409C-BE32-E72D297353CC}">
              <c16:uniqueId val="{00000008-DE67-4867-AE12-0A526F601E3C}"/>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Georgia" panose="02040502050405020303" pitchFamily="18" charset="0"/>
                <a:ea typeface="+mn-ea"/>
                <a:cs typeface="+mn-cs"/>
              </a:defRPr>
            </a:pPr>
            <a:r>
              <a:rPr lang="en-US" b="1"/>
              <a:t>Federal Estate Exclusion &amp; Lifetime Gift</a:t>
            </a:r>
            <a:r>
              <a:rPr lang="en-US" b="1" baseline="0"/>
              <a:t> Tax Exemption (per person)</a:t>
            </a:r>
            <a:endParaRPr lang="en-US" b="1"/>
          </a:p>
          <a:p>
            <a:pPr>
              <a:defRPr/>
            </a:pPr>
            <a:r>
              <a:rPr lang="en-US" i="1"/>
              <a:t>(2017-2026)</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Georgia" panose="02040502050405020303" pitchFamily="18" charset="0"/>
              <a:ea typeface="+mn-ea"/>
              <a:cs typeface="+mn-cs"/>
            </a:defRPr>
          </a:pPr>
          <a:endParaRPr lang="en-US"/>
        </a:p>
      </c:txPr>
    </c:title>
    <c:autoTitleDeleted val="0"/>
    <c:plotArea>
      <c:layout/>
      <c:barChart>
        <c:barDir val="col"/>
        <c:grouping val="clustered"/>
        <c:varyColors val="0"/>
        <c:ser>
          <c:idx val="0"/>
          <c:order val="0"/>
          <c:tx>
            <c:strRef>
              <c:f>'historical estate exemption'!$C$24</c:f>
              <c:strCache>
                <c:ptCount val="1"/>
                <c:pt idx="0">
                  <c:v>Estate Tax Exemption</c:v>
                </c:pt>
              </c:strCache>
            </c:strRef>
          </c:tx>
          <c:spPr>
            <a:solidFill>
              <a:schemeClr val="accent4"/>
            </a:solidFill>
            <a:ln>
              <a:noFill/>
            </a:ln>
            <a:effectLst/>
          </c:spPr>
          <c:invertIfNegative val="0"/>
          <c:dPt>
            <c:idx val="9"/>
            <c:invertIfNegative val="0"/>
            <c:bubble3D val="0"/>
            <c:spPr>
              <a:solidFill>
                <a:schemeClr val="accent4"/>
              </a:solidFill>
              <a:ln>
                <a:noFill/>
              </a:ln>
              <a:effectLst/>
            </c:spPr>
            <c:extLst>
              <c:ext xmlns:c16="http://schemas.microsoft.com/office/drawing/2014/chart" uri="{C3380CC4-5D6E-409C-BE32-E72D297353CC}">
                <c16:uniqueId val="{00000001-8FA1-4B82-95AE-711B06AD2D40}"/>
              </c:ext>
            </c:extLst>
          </c:dPt>
          <c:dLbls>
            <c:dLbl>
              <c:idx val="0"/>
              <c:tx>
                <c:rich>
                  <a:bodyPr/>
                  <a:lstStyle/>
                  <a:p>
                    <a:r>
                      <a:rPr lang="en-US"/>
                      <a:t>5.49MM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FA1-4B82-95AE-711B06AD2D40}"/>
                </c:ext>
              </c:extLst>
            </c:dLbl>
            <c:dLbl>
              <c:idx val="1"/>
              <c:tx>
                <c:rich>
                  <a:bodyPr/>
                  <a:lstStyle/>
                  <a:p>
                    <a:r>
                      <a:rPr lang="en-US"/>
                      <a:t>11.18MM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FA1-4B82-95AE-711B06AD2D40}"/>
                </c:ext>
              </c:extLst>
            </c:dLbl>
            <c:dLbl>
              <c:idx val="2"/>
              <c:tx>
                <c:rich>
                  <a:bodyPr/>
                  <a:lstStyle/>
                  <a:p>
                    <a:r>
                      <a:rPr lang="en-US"/>
                      <a:t>11.40MM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FA1-4B82-95AE-711B06AD2D40}"/>
                </c:ext>
              </c:extLst>
            </c:dLbl>
            <c:dLbl>
              <c:idx val="3"/>
              <c:tx>
                <c:rich>
                  <a:bodyPr/>
                  <a:lstStyle/>
                  <a:p>
                    <a:r>
                      <a:rPr lang="en-US"/>
                      <a:t>11.58MM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FA1-4B82-95AE-711B06AD2D40}"/>
                </c:ext>
              </c:extLst>
            </c:dLbl>
            <c:dLbl>
              <c:idx val="4"/>
              <c:tx>
                <c:rich>
                  <a:bodyPr/>
                  <a:lstStyle/>
                  <a:p>
                    <a:r>
                      <a:rPr lang="en-US"/>
                      <a:t>11.70MM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FA1-4B82-95AE-711B06AD2D40}"/>
                </c:ext>
              </c:extLst>
            </c:dLbl>
            <c:dLbl>
              <c:idx val="5"/>
              <c:tx>
                <c:rich>
                  <a:bodyPr/>
                  <a:lstStyle/>
                  <a:p>
                    <a:r>
                      <a:rPr lang="en-US"/>
                      <a:t>12.06MM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FA1-4B82-95AE-711B06AD2D40}"/>
                </c:ext>
              </c:extLst>
            </c:dLbl>
            <c:dLbl>
              <c:idx val="6"/>
              <c:tx>
                <c:rich>
                  <a:bodyPr/>
                  <a:lstStyle/>
                  <a:p>
                    <a:r>
                      <a:rPr lang="en-US"/>
                      <a:t>12.92MM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FA1-4B82-95AE-711B06AD2D40}"/>
                </c:ext>
              </c:extLst>
            </c:dLbl>
            <c:dLbl>
              <c:idx val="7"/>
              <c:tx>
                <c:rich>
                  <a:bodyPr/>
                  <a:lstStyle/>
                  <a:p>
                    <a:r>
                      <a:rPr lang="en-US"/>
                      <a:t>13.61MM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FA1-4B82-95AE-711B06AD2D40}"/>
                </c:ext>
              </c:extLst>
            </c:dLbl>
            <c:dLbl>
              <c:idx val="8"/>
              <c:tx>
                <c:rich>
                  <a:bodyPr/>
                  <a:lstStyle/>
                  <a:p>
                    <a:r>
                      <a:rPr lang="en-US" b="0">
                        <a:solidFill>
                          <a:schemeClr val="tx2"/>
                        </a:solidFill>
                      </a:rPr>
                      <a:t>13.99MM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FA1-4B82-95AE-711B06AD2D40}"/>
                </c:ext>
              </c:extLst>
            </c:dLbl>
            <c:dLbl>
              <c:idx val="9"/>
              <c:tx>
                <c:rich>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Georgia" panose="02040502050405020303" pitchFamily="18" charset="0"/>
                        <a:ea typeface="+mn-ea"/>
                        <a:cs typeface="+mn-cs"/>
                      </a:defRPr>
                    </a:pPr>
                    <a:r>
                      <a:rPr lang="en-US" b="1">
                        <a:solidFill>
                          <a:schemeClr val="accent1"/>
                        </a:solidFill>
                      </a:rPr>
                      <a:t>15.00MM</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FA1-4B82-95AE-711B06AD2D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'historical estate exemption'!$B$25:$B$34</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'historical estate exemption'!$C$25:$C$34</c:f>
              <c:numCache>
                <c:formatCode>"$"#,##0_);[Red]\("$"#,##0\)</c:formatCode>
                <c:ptCount val="10"/>
                <c:pt idx="0">
                  <c:v>5490000</c:v>
                </c:pt>
                <c:pt idx="1">
                  <c:v>11180000</c:v>
                </c:pt>
                <c:pt idx="2">
                  <c:v>11400000</c:v>
                </c:pt>
                <c:pt idx="3">
                  <c:v>11580000</c:v>
                </c:pt>
                <c:pt idx="4">
                  <c:v>11700000</c:v>
                </c:pt>
                <c:pt idx="5">
                  <c:v>12060000</c:v>
                </c:pt>
                <c:pt idx="6">
                  <c:v>12920000</c:v>
                </c:pt>
                <c:pt idx="7">
                  <c:v>13610000</c:v>
                </c:pt>
                <c:pt idx="8">
                  <c:v>13990000</c:v>
                </c:pt>
                <c:pt idx="9">
                  <c:v>15000000</c:v>
                </c:pt>
              </c:numCache>
            </c:numRef>
          </c:val>
          <c:extLst>
            <c:ext xmlns:c16="http://schemas.microsoft.com/office/drawing/2014/chart" uri="{C3380CC4-5D6E-409C-BE32-E72D297353CC}">
              <c16:uniqueId val="{0000000B-8FA1-4B82-95AE-711B06AD2D40}"/>
            </c:ext>
          </c:extLst>
        </c:ser>
        <c:dLbls>
          <c:dLblPos val="outEnd"/>
          <c:showLegendKey val="0"/>
          <c:showVal val="1"/>
          <c:showCatName val="0"/>
          <c:showSerName val="0"/>
          <c:showPercent val="0"/>
          <c:showBubbleSize val="0"/>
        </c:dLbls>
        <c:gapWidth val="219"/>
        <c:overlap val="-27"/>
        <c:axId val="620332144"/>
        <c:axId val="620330176"/>
      </c:barChart>
      <c:catAx>
        <c:axId val="6203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Georgia" panose="02040502050405020303" pitchFamily="18" charset="0"/>
                <a:ea typeface="+mn-ea"/>
                <a:cs typeface="+mn-cs"/>
              </a:defRPr>
            </a:pPr>
            <a:endParaRPr lang="en-US"/>
          </a:p>
        </c:txPr>
        <c:crossAx val="620330176"/>
        <c:crosses val="autoZero"/>
        <c:auto val="1"/>
        <c:lblAlgn val="ctr"/>
        <c:lblOffset val="100"/>
        <c:noMultiLvlLbl val="0"/>
      </c:catAx>
      <c:valAx>
        <c:axId val="620330176"/>
        <c:scaling>
          <c:orientation val="minMax"/>
        </c:scaling>
        <c:delete val="1"/>
        <c:axPos val="l"/>
        <c:numFmt formatCode="&quot;$&quot;#,##0_);[Red]\(&quot;$&quot;#,##0\)" sourceLinked="1"/>
        <c:majorTickMark val="none"/>
        <c:minorTickMark val="none"/>
        <c:tickLblPos val="nextTo"/>
        <c:crossAx val="620332144"/>
        <c:crosses val="autoZero"/>
        <c:crossBetween val="between"/>
      </c:valAx>
      <c:spPr>
        <a:noFill/>
        <a:ln>
          <a:noFill/>
        </a:ln>
        <a:effectLst/>
      </c:spPr>
    </c:plotArea>
    <c:plotVisOnly val="1"/>
    <c:dispBlanksAs val="gap"/>
    <c:showDLblsOverMax val="0"/>
  </c:chart>
  <c:spPr>
    <a:noFill/>
    <a:ln w="9525" cap="flat" cmpd="sng" algn="ctr">
      <a:solidFill>
        <a:schemeClr val="tx1"/>
      </a:solidFill>
      <a:round/>
    </a:ln>
    <a:effectLst/>
  </c:spPr>
  <c:txPr>
    <a:bodyPr/>
    <a:lstStyle/>
    <a:p>
      <a:pPr>
        <a:defRPr sz="900">
          <a:latin typeface="Georgia" panose="02040502050405020303" pitchFamily="18"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ln>
                  <a:noFill/>
                </a:ln>
                <a:solidFill>
                  <a:sysClr val="windowText" lastClr="000000"/>
                </a:solidFill>
                <a:latin typeface="Arial" panose="020B0604020202020204" pitchFamily="34" charset="0"/>
                <a:ea typeface="+mn-ea"/>
                <a:cs typeface="Arial" panose="020B0604020202020204" pitchFamily="34" charset="0"/>
              </a:defRPr>
            </a:pPr>
            <a:r>
              <a:rPr lang="en-US" b="1">
                <a:solidFill>
                  <a:sysClr val="windowText" lastClr="000000"/>
                </a:solidFill>
                <a:latin typeface="Arial" panose="020B0604020202020204" pitchFamily="34" charset="0"/>
                <a:cs typeface="Arial" panose="020B0604020202020204" pitchFamily="34" charset="0"/>
              </a:rPr>
              <a:t>Average Estimated Full Time Undergraduate Budgets (Enrollment Weighted)</a:t>
            </a:r>
          </a:p>
          <a:p>
            <a:pPr>
              <a:defRPr b="1">
                <a:solidFill>
                  <a:sysClr val="windowText" lastClr="000000"/>
                </a:solidFill>
                <a:latin typeface="Arial" panose="020B0604020202020204" pitchFamily="34" charset="0"/>
                <a:cs typeface="Arial" panose="020B0604020202020204" pitchFamily="34" charset="0"/>
              </a:defRPr>
            </a:pPr>
            <a:r>
              <a:rPr lang="en-US" sz="1200" b="0" i="1">
                <a:solidFill>
                  <a:sysClr val="windowText" lastClr="000000"/>
                </a:solidFill>
                <a:latin typeface="Arial" panose="020B0604020202020204" pitchFamily="34" charset="0"/>
                <a:cs typeface="Arial" panose="020B0604020202020204" pitchFamily="34" charset="0"/>
              </a:rPr>
              <a:t>(2025-26)</a:t>
            </a:r>
          </a:p>
        </c:rich>
      </c:tx>
      <c:overlay val="0"/>
      <c:spPr>
        <a:noFill/>
        <a:ln>
          <a:noFill/>
        </a:ln>
        <a:effectLst/>
      </c:spPr>
      <c:txPr>
        <a:bodyPr rot="0" spcFirstLastPara="1" vertOverflow="ellipsis" vert="horz" wrap="square" anchor="ctr" anchorCtr="1"/>
        <a:lstStyle/>
        <a:p>
          <a:pPr>
            <a:defRPr sz="1400" b="1" i="0" u="none" strike="noStrike" kern="1200" spc="0" baseline="0">
              <a:ln>
                <a:noFill/>
              </a:ln>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7108373771307701E-2"/>
          <c:y val="0.18448436307029364"/>
          <c:w val="0.96578325245738461"/>
          <c:h val="0.58530445010884913"/>
        </c:manualLayout>
      </c:layout>
      <c:barChart>
        <c:barDir val="col"/>
        <c:grouping val="clustered"/>
        <c:varyColors val="0"/>
        <c:ser>
          <c:idx val="0"/>
          <c:order val="0"/>
          <c:tx>
            <c:strRef>
              <c:f>'Avg Undergrad Budgets'!$A$9</c:f>
              <c:strCache>
                <c:ptCount val="1"/>
                <c:pt idx="0">
                  <c:v>Tuition &amp; Fees</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ln>
                      <a:noFill/>
                    </a:ln>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'Avg Undergrad Budgets'!$B$8:$E$8</c:f>
              <c:strCache>
                <c:ptCount val="4"/>
                <c:pt idx="0">
                  <c:v>Public Two-Year, In-District 
Commuter</c:v>
                </c:pt>
                <c:pt idx="1">
                  <c:v>Public Four-Year, In-State, 
On-Campus</c:v>
                </c:pt>
                <c:pt idx="2">
                  <c:v>Public Four-Year, Out-of-State, 
On-Campus</c:v>
                </c:pt>
                <c:pt idx="3">
                  <c:v>Private Non-Profit, Four-Year, 
On-Campus</c:v>
                </c:pt>
              </c:strCache>
            </c:strRef>
          </c:cat>
          <c:val>
            <c:numRef>
              <c:f>'Avg Undergrad Budgets'!$B$9:$E$9</c:f>
              <c:numCache>
                <c:formatCode>_("$"* #,##0_);_("$"* \(#,##0\);_("$"* "-"??_);_(@_)</c:formatCode>
                <c:ptCount val="4"/>
                <c:pt idx="0">
                  <c:v>4150</c:v>
                </c:pt>
                <c:pt idx="1">
                  <c:v>11950</c:v>
                </c:pt>
                <c:pt idx="2">
                  <c:v>31880</c:v>
                </c:pt>
                <c:pt idx="3">
                  <c:v>45000</c:v>
                </c:pt>
              </c:numCache>
            </c:numRef>
          </c:val>
          <c:extLst>
            <c:ext xmlns:c16="http://schemas.microsoft.com/office/drawing/2014/chart" uri="{C3380CC4-5D6E-409C-BE32-E72D297353CC}">
              <c16:uniqueId val="{00000000-FB25-4F16-A9F3-7C361BAA0A7D}"/>
            </c:ext>
          </c:extLst>
        </c:ser>
        <c:ser>
          <c:idx val="1"/>
          <c:order val="1"/>
          <c:tx>
            <c:strRef>
              <c:f>'Avg Undergrad Budgets'!$A$10</c:f>
              <c:strCache>
                <c:ptCount val="1"/>
                <c:pt idx="0">
                  <c:v>Housing &amp; Food</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ln>
                      <a:noFill/>
                    </a:ln>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'Avg Undergrad Budgets'!$B$8:$E$8</c:f>
              <c:strCache>
                <c:ptCount val="4"/>
                <c:pt idx="0">
                  <c:v>Public Two-Year, In-District 
Commuter</c:v>
                </c:pt>
                <c:pt idx="1">
                  <c:v>Public Four-Year, In-State, 
On-Campus</c:v>
                </c:pt>
                <c:pt idx="2">
                  <c:v>Public Four-Year, Out-of-State, 
On-Campus</c:v>
                </c:pt>
                <c:pt idx="3">
                  <c:v>Private Non-Profit, Four-Year, 
On-Campus</c:v>
                </c:pt>
              </c:strCache>
            </c:strRef>
          </c:cat>
          <c:val>
            <c:numRef>
              <c:f>'Avg Undergrad Budgets'!$B$10:$E$10</c:f>
              <c:numCache>
                <c:formatCode>_("$"* #,##0_);_("$"* \(#,##0\);_("$"* "-"??_);_(@_)</c:formatCode>
                <c:ptCount val="4"/>
                <c:pt idx="0">
                  <c:v>10850</c:v>
                </c:pt>
                <c:pt idx="1">
                  <c:v>13900</c:v>
                </c:pt>
                <c:pt idx="2">
                  <c:v>13900</c:v>
                </c:pt>
                <c:pt idx="3">
                  <c:v>15920</c:v>
                </c:pt>
              </c:numCache>
            </c:numRef>
          </c:val>
          <c:extLst>
            <c:ext xmlns:c16="http://schemas.microsoft.com/office/drawing/2014/chart" uri="{C3380CC4-5D6E-409C-BE32-E72D297353CC}">
              <c16:uniqueId val="{00000001-FB25-4F16-A9F3-7C361BAA0A7D}"/>
            </c:ext>
          </c:extLst>
        </c:ser>
        <c:ser>
          <c:idx val="2"/>
          <c:order val="2"/>
          <c:tx>
            <c:strRef>
              <c:f>'Avg Undergrad Budgets'!$A$11</c:f>
              <c:strCache>
                <c:ptCount val="1"/>
                <c:pt idx="0">
                  <c:v>Other Expenses</c:v>
                </c:pt>
              </c:strCache>
            </c:strRef>
          </c:tx>
          <c:spPr>
            <a:solidFill>
              <a:srgbClr val="A0DAB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ln>
                      <a:noFill/>
                    </a:ln>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'Avg Undergrad Budgets'!$B$8:$E$8</c:f>
              <c:strCache>
                <c:ptCount val="4"/>
                <c:pt idx="0">
                  <c:v>Public Two-Year, In-District 
Commuter</c:v>
                </c:pt>
                <c:pt idx="1">
                  <c:v>Public Four-Year, In-State, 
On-Campus</c:v>
                </c:pt>
                <c:pt idx="2">
                  <c:v>Public Four-Year, Out-of-State, 
On-Campus</c:v>
                </c:pt>
                <c:pt idx="3">
                  <c:v>Private Non-Profit, Four-Year, 
On-Campus</c:v>
                </c:pt>
              </c:strCache>
            </c:strRef>
          </c:cat>
          <c:val>
            <c:numRef>
              <c:f>'Avg Undergrad Budgets'!$B$11:$E$11</c:f>
              <c:numCache>
                <c:formatCode>_("$"* #,##0_);_("$"* \(#,##0\);_("$"* "-"??_);_(@_)</c:formatCode>
                <c:ptCount val="4"/>
                <c:pt idx="0">
                  <c:v>6320</c:v>
                </c:pt>
                <c:pt idx="1">
                  <c:v>5140</c:v>
                </c:pt>
                <c:pt idx="2">
                  <c:v>5140</c:v>
                </c:pt>
                <c:pt idx="3">
                  <c:v>4550</c:v>
                </c:pt>
              </c:numCache>
            </c:numRef>
          </c:val>
          <c:extLst>
            <c:ext xmlns:c16="http://schemas.microsoft.com/office/drawing/2014/chart" uri="{C3380CC4-5D6E-409C-BE32-E72D297353CC}">
              <c16:uniqueId val="{00000002-FB25-4F16-A9F3-7C361BAA0A7D}"/>
            </c:ext>
          </c:extLst>
        </c:ser>
        <c:ser>
          <c:idx val="3"/>
          <c:order val="3"/>
          <c:tx>
            <c:strRef>
              <c:f>'Avg Undergrad Budgets'!$A$12</c:f>
              <c:strCache>
                <c:ptCount val="1"/>
                <c:pt idx="0">
                  <c:v>Total</c:v>
                </c:pt>
              </c:strCache>
            </c:strRef>
          </c:tx>
          <c:spPr>
            <a:solidFill>
              <a:srgbClr val="F1B33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ln>
                      <a:noFill/>
                    </a:ln>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'Avg Undergrad Budgets'!$B$8:$E$8</c:f>
              <c:strCache>
                <c:ptCount val="4"/>
                <c:pt idx="0">
                  <c:v>Public Two-Year, In-District 
Commuter</c:v>
                </c:pt>
                <c:pt idx="1">
                  <c:v>Public Four-Year, In-State, 
On-Campus</c:v>
                </c:pt>
                <c:pt idx="2">
                  <c:v>Public Four-Year, Out-of-State, 
On-Campus</c:v>
                </c:pt>
                <c:pt idx="3">
                  <c:v>Private Non-Profit, Four-Year, 
On-Campus</c:v>
                </c:pt>
              </c:strCache>
            </c:strRef>
          </c:cat>
          <c:val>
            <c:numRef>
              <c:f>'Avg Undergrad Budgets'!$B$12:$E$12</c:f>
              <c:numCache>
                <c:formatCode>_("$"* #,##0_);_("$"* \(#,##0\);_("$"* "-"??_);_(@_)</c:formatCode>
                <c:ptCount val="4"/>
                <c:pt idx="0">
                  <c:v>21320</c:v>
                </c:pt>
                <c:pt idx="1">
                  <c:v>30990</c:v>
                </c:pt>
                <c:pt idx="2">
                  <c:v>50920</c:v>
                </c:pt>
                <c:pt idx="3">
                  <c:v>65470</c:v>
                </c:pt>
              </c:numCache>
            </c:numRef>
          </c:val>
          <c:extLst>
            <c:ext xmlns:c16="http://schemas.microsoft.com/office/drawing/2014/chart" uri="{C3380CC4-5D6E-409C-BE32-E72D297353CC}">
              <c16:uniqueId val="{00000003-FB25-4F16-A9F3-7C361BAA0A7D}"/>
            </c:ext>
          </c:extLst>
        </c:ser>
        <c:dLbls>
          <c:dLblPos val="outEnd"/>
          <c:showLegendKey val="0"/>
          <c:showVal val="1"/>
          <c:showCatName val="0"/>
          <c:showSerName val="0"/>
          <c:showPercent val="0"/>
          <c:showBubbleSize val="0"/>
        </c:dLbls>
        <c:gapWidth val="219"/>
        <c:overlap val="-27"/>
        <c:axId val="1165111008"/>
        <c:axId val="1165111488"/>
      </c:barChart>
      <c:catAx>
        <c:axId val="116511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ln>
                  <a:noFill/>
                </a:ln>
                <a:solidFill>
                  <a:sysClr val="windowText" lastClr="000000"/>
                </a:solidFill>
                <a:latin typeface="Arial" panose="020B0604020202020204" pitchFamily="34" charset="0"/>
                <a:ea typeface="+mn-ea"/>
                <a:cs typeface="Arial" panose="020B0604020202020204" pitchFamily="34" charset="0"/>
              </a:defRPr>
            </a:pPr>
            <a:endParaRPr lang="en-US"/>
          </a:p>
        </c:txPr>
        <c:crossAx val="1165111488"/>
        <c:crosses val="autoZero"/>
        <c:auto val="0"/>
        <c:lblAlgn val="ctr"/>
        <c:lblOffset val="100"/>
        <c:noMultiLvlLbl val="0"/>
      </c:catAx>
      <c:valAx>
        <c:axId val="1165111488"/>
        <c:scaling>
          <c:orientation val="minMax"/>
        </c:scaling>
        <c:delete val="1"/>
        <c:axPos val="l"/>
        <c:majorGridlines>
          <c:spPr>
            <a:ln w="9525" cap="flat" cmpd="sng" algn="ctr">
              <a:noFill/>
              <a:round/>
            </a:ln>
            <a:effectLst/>
          </c:spPr>
        </c:majorGridlines>
        <c:numFmt formatCode="_(&quot;$&quot;* #,##0_);_(&quot;$&quot;* \(#,##0\);_(&quot;$&quot;* &quot;-&quot;??_);_(@_)" sourceLinked="1"/>
        <c:majorTickMark val="none"/>
        <c:minorTickMark val="none"/>
        <c:tickLblPos val="nextTo"/>
        <c:crossAx val="1165111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a:ln>
            <a:noFill/>
          </a:ln>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     </a:t>
            </a:r>
          </a:p>
          <a:p>
            <a:pPr>
              <a:defRPr/>
            </a:pPr>
            <a:endParaRPr lang="en-US"/>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836811587345499E-2"/>
          <c:y val="4.0251107118260625E-2"/>
          <c:w val="0.90105899067203699"/>
          <c:h val="0.88890246201555145"/>
        </c:manualLayout>
      </c:layout>
      <c:lineChart>
        <c:grouping val="standard"/>
        <c:varyColors val="0"/>
        <c:ser>
          <c:idx val="1"/>
          <c:order val="2"/>
          <c:tx>
            <c:strRef>
              <c:f>'NB Calcs'!$A$36</c:f>
              <c:strCache>
                <c:ptCount val="1"/>
                <c:pt idx="0">
                  <c:v>Monthly Contribution: $250</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'NB Calcs'!$B$34:$E$34</c:f>
              <c:strCache>
                <c:ptCount val="4"/>
                <c:pt idx="0">
                  <c:v>5 Years Invested</c:v>
                </c:pt>
                <c:pt idx="1">
                  <c:v>10 Years Invested</c:v>
                </c:pt>
                <c:pt idx="2">
                  <c:v>15 Years Invested</c:v>
                </c:pt>
                <c:pt idx="3">
                  <c:v>18 Years Invested</c:v>
                </c:pt>
              </c:strCache>
            </c:strRef>
          </c:cat>
          <c:val>
            <c:numRef>
              <c:f>'NB Calcs'!$B$36:$E$36</c:f>
              <c:numCache>
                <c:formatCode>_("$"* #,##0_);_("$"* \(#,##0\);_("$"* "-"??_);_(@_)</c:formatCode>
                <c:ptCount val="4"/>
                <c:pt idx="0">
                  <c:v>20209.917406469627</c:v>
                </c:pt>
                <c:pt idx="1">
                  <c:v>42938.093605642876</c:v>
                </c:pt>
                <c:pt idx="2">
                  <c:v>72106.495777408869</c:v>
                </c:pt>
                <c:pt idx="3">
                  <c:v>93438.026424232594</c:v>
                </c:pt>
              </c:numCache>
            </c:numRef>
          </c:val>
          <c:smooth val="0"/>
          <c:extLst>
            <c:ext xmlns:c16="http://schemas.microsoft.com/office/drawing/2014/chart" uri="{C3380CC4-5D6E-409C-BE32-E72D297353CC}">
              <c16:uniqueId val="{00000000-B020-4F5B-A5BE-DCC7DA7A26CF}"/>
            </c:ext>
          </c:extLst>
        </c:ser>
        <c:ser>
          <c:idx val="2"/>
          <c:order val="3"/>
          <c:tx>
            <c:strRef>
              <c:f>'NB Calcs'!$A$37</c:f>
              <c:strCache>
                <c:ptCount val="1"/>
                <c:pt idx="0">
                  <c:v>Monthly Contribution: $500</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spPr>
              <a:solidFill>
                <a:schemeClr val="accent3">
                  <a:lumMod val="40000"/>
                  <a:lumOff val="60000"/>
                </a:schemeClr>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'NB Calcs'!$B$34:$E$34</c:f>
              <c:strCache>
                <c:ptCount val="4"/>
                <c:pt idx="0">
                  <c:v>5 Years Invested</c:v>
                </c:pt>
                <c:pt idx="1">
                  <c:v>10 Years Invested</c:v>
                </c:pt>
                <c:pt idx="2">
                  <c:v>15 Years Invested</c:v>
                </c:pt>
                <c:pt idx="3">
                  <c:v>18 Years Invested</c:v>
                </c:pt>
              </c:strCache>
            </c:strRef>
          </c:cat>
          <c:val>
            <c:numRef>
              <c:f>'NB Calcs'!$B$37:$E$37</c:f>
              <c:numCache>
                <c:formatCode>_("$"* #,##0_);_("$"* \(#,##0\);_("$"* "-"??_);_(@_)</c:formatCode>
                <c:ptCount val="4"/>
                <c:pt idx="0">
                  <c:v>37211.438116680474</c:v>
                </c:pt>
                <c:pt idx="1">
                  <c:v>81758.663467060047</c:v>
                </c:pt>
                <c:pt idx="2">
                  <c:v>138928.7317237214</c:v>
                </c:pt>
                <c:pt idx="3">
                  <c:v>180738.53179149589</c:v>
                </c:pt>
              </c:numCache>
            </c:numRef>
          </c:val>
          <c:smooth val="0"/>
          <c:extLst>
            <c:ext xmlns:c16="http://schemas.microsoft.com/office/drawing/2014/chart" uri="{C3380CC4-5D6E-409C-BE32-E72D297353CC}">
              <c16:uniqueId val="{00000001-B020-4F5B-A5BE-DCC7DA7A26CF}"/>
            </c:ext>
          </c:extLst>
        </c:ser>
        <c:ser>
          <c:idx val="3"/>
          <c:order val="4"/>
          <c:tx>
            <c:strRef>
              <c:f>'NB Calcs'!$A$38</c:f>
              <c:strCache>
                <c:ptCount val="1"/>
                <c:pt idx="0">
                  <c:v>Monthly Contribution: $1,000</c:v>
                </c:pt>
              </c:strCache>
            </c:strRef>
          </c:tx>
          <c:spPr>
            <a:ln w="22225" cap="rnd">
              <a:solidFill>
                <a:schemeClr val="accent4"/>
              </a:solidFill>
              <a:round/>
            </a:ln>
            <a:effectLst/>
          </c:spPr>
          <c:marker>
            <c:symbol val="x"/>
            <c:size val="6"/>
            <c:spPr>
              <a:noFill/>
              <a:ln w="9525">
                <a:solidFill>
                  <a:schemeClr val="accent4"/>
                </a:solidFill>
                <a:round/>
              </a:ln>
              <a:effectLst/>
            </c:spPr>
          </c:marker>
          <c:dLbls>
            <c:spPr>
              <a:solidFill>
                <a:schemeClr val="accent4">
                  <a:lumMod val="60000"/>
                  <a:lumOff val="40000"/>
                </a:schemeClr>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'NB Calcs'!$B$34:$E$34</c:f>
              <c:strCache>
                <c:ptCount val="4"/>
                <c:pt idx="0">
                  <c:v>5 Years Invested</c:v>
                </c:pt>
                <c:pt idx="1">
                  <c:v>10 Years Invested</c:v>
                </c:pt>
                <c:pt idx="2">
                  <c:v>15 Years Invested</c:v>
                </c:pt>
                <c:pt idx="3">
                  <c:v>18 Years Invested</c:v>
                </c:pt>
              </c:strCache>
            </c:strRef>
          </c:cat>
          <c:val>
            <c:numRef>
              <c:f>'NB Calcs'!$B$38:$E$38</c:f>
              <c:numCache>
                <c:formatCode>_("$"* #,##0_);_("$"* \(#,##0\);_("$"* "-"??_);_(@_)</c:formatCode>
                <c:ptCount val="4"/>
                <c:pt idx="0">
                  <c:v>71214.479537102161</c:v>
                </c:pt>
                <c:pt idx="1">
                  <c:v>159399.80318989436</c:v>
                </c:pt>
                <c:pt idx="2">
                  <c:v>272573.20361634641</c:v>
                </c:pt>
                <c:pt idx="3">
                  <c:v>355339.54252602247</c:v>
                </c:pt>
              </c:numCache>
            </c:numRef>
          </c:val>
          <c:smooth val="0"/>
          <c:extLst>
            <c:ext xmlns:c16="http://schemas.microsoft.com/office/drawing/2014/chart" uri="{C3380CC4-5D6E-409C-BE32-E72D297353CC}">
              <c16:uniqueId val="{00000002-B020-4F5B-A5BE-DCC7DA7A26CF}"/>
            </c:ext>
          </c:extLst>
        </c:ser>
        <c:ser>
          <c:idx val="0"/>
          <c:order val="1"/>
          <c:tx>
            <c:strRef>
              <c:f>'NB Calcs'!$A$35</c:f>
              <c:strCache>
                <c:ptCount val="1"/>
                <c:pt idx="0">
                  <c:v>Monthly Contribution: $100</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'NB Calcs'!$B$34:$E$34</c:f>
              <c:strCache>
                <c:ptCount val="4"/>
                <c:pt idx="0">
                  <c:v>5 Years Invested</c:v>
                </c:pt>
                <c:pt idx="1">
                  <c:v>10 Years Invested</c:v>
                </c:pt>
                <c:pt idx="2">
                  <c:v>15 Years Invested</c:v>
                </c:pt>
                <c:pt idx="3">
                  <c:v>18 Years Invested</c:v>
                </c:pt>
              </c:strCache>
            </c:strRef>
          </c:cat>
          <c:val>
            <c:numRef>
              <c:f>'NB Calcs'!$B$35:$E$35</c:f>
              <c:numCache>
                <c:formatCode>_("$"* #,##0_);_("$"* \(#,##0\);_("$"* "-"??_);_(@_)</c:formatCode>
                <c:ptCount val="4"/>
                <c:pt idx="0">
                  <c:v>10009.004980343123</c:v>
                </c:pt>
                <c:pt idx="1">
                  <c:v>19645.751688792581</c:v>
                </c:pt>
                <c:pt idx="2">
                  <c:v>32013.154209621363</c:v>
                </c:pt>
                <c:pt idx="3">
                  <c:v>41057.723203874622</c:v>
                </c:pt>
              </c:numCache>
            </c:numRef>
          </c:val>
          <c:smooth val="0"/>
          <c:extLst>
            <c:ext xmlns:c16="http://schemas.microsoft.com/office/drawing/2014/chart" uri="{C3380CC4-5D6E-409C-BE32-E72D297353CC}">
              <c16:uniqueId val="{00000003-B020-4F5B-A5BE-DCC7DA7A26CF}"/>
            </c:ext>
          </c:extLst>
        </c:ser>
        <c:dLbls>
          <c:dLblPos val="ctr"/>
          <c:showLegendKey val="0"/>
          <c:showVal val="1"/>
          <c:showCatName val="0"/>
          <c:showSerName val="0"/>
          <c:showPercent val="0"/>
          <c:showBubbleSize val="0"/>
        </c:dLbls>
        <c:marker val="1"/>
        <c:smooth val="0"/>
        <c:axId val="882486575"/>
        <c:axId val="882487535"/>
        <c:extLst>
          <c:ext xmlns:c15="http://schemas.microsoft.com/office/drawing/2012/chart" uri="{02D57815-91ED-43cb-92C2-25804820EDAC}">
            <c15:filteredLineSeries>
              <c15:ser>
                <c:idx val="4"/>
                <c:order val="0"/>
                <c:tx>
                  <c:strRef>
                    <c:extLst>
                      <c:ext uri="{02D57815-91ED-43cb-92C2-25804820EDAC}">
                        <c15:formulaRef>
                          <c15:sqref>'NB Calcs'!$A$35</c15:sqref>
                        </c15:formulaRef>
                      </c:ext>
                    </c:extLst>
                    <c:strCache>
                      <c:ptCount val="1"/>
                      <c:pt idx="0">
                        <c:v>Monthly Contribution: $100</c:v>
                      </c:pt>
                    </c:strCache>
                  </c:strRef>
                </c:tx>
                <c:spPr>
                  <a:ln w="2222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val>
                  <c:numLit>
                    <c:formatCode>General</c:formatCode>
                    <c:ptCount val="1"/>
                    <c:pt idx="0">
                      <c:v>1</c:v>
                    </c:pt>
                  </c:numLit>
                </c:val>
                <c:smooth val="0"/>
                <c:extLst>
                  <c:ext xmlns:c16="http://schemas.microsoft.com/office/drawing/2014/chart" uri="{C3380CC4-5D6E-409C-BE32-E72D297353CC}">
                    <c16:uniqueId val="{00000004-B020-4F5B-A5BE-DCC7DA7A26CF}"/>
                  </c:ext>
                </c:extLst>
              </c15:ser>
            </c15:filteredLineSeries>
          </c:ext>
        </c:extLst>
      </c:lineChart>
      <c:catAx>
        <c:axId val="88248657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882487535"/>
        <c:crosses val="autoZero"/>
        <c:auto val="1"/>
        <c:lblAlgn val="ctr"/>
        <c:lblOffset val="100"/>
        <c:noMultiLvlLbl val="0"/>
      </c:catAx>
      <c:valAx>
        <c:axId val="882487535"/>
        <c:scaling>
          <c:orientation val="minMax"/>
          <c:max val="400000"/>
        </c:scaling>
        <c:delete val="1"/>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a:t>Total College Savings</a:t>
                </a:r>
              </a:p>
            </c:rich>
          </c:tx>
          <c:layout>
            <c:manualLayout>
              <c:xMode val="edge"/>
              <c:yMode val="edge"/>
              <c:x val="2.6675039510954419E-2"/>
              <c:y val="0.29295974745006909"/>
            </c:manualLayout>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quot;$&quot;0,&quot;K&quot;" sourceLinked="0"/>
        <c:majorTickMark val="none"/>
        <c:minorTickMark val="none"/>
        <c:tickLblPos val="nextTo"/>
        <c:crossAx val="882486575"/>
        <c:crosses val="autoZero"/>
        <c:crossBetween val="between"/>
        <c:majorUnit val="2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E5A8F-C0A2-41D6-B461-EC0DB99A329B}" type="doc">
      <dgm:prSet loTypeId="urn:microsoft.com/office/officeart/2005/8/layout/chevron1" loCatId="process" qsTypeId="urn:microsoft.com/office/officeart/2005/8/quickstyle/simple1" qsCatId="simple" csTypeId="urn:microsoft.com/office/officeart/2005/8/colors/accent4_3" csCatId="accent4" phldr="1"/>
      <dgm:spPr/>
    </dgm:pt>
    <dgm:pt modelId="{B345D6CB-91E2-40C7-B88C-A5EF15B54C7A}">
      <dgm:prSet phldrT="[Text]" custT="1"/>
      <dgm:spPr/>
      <dgm:t>
        <a:bodyPr/>
        <a:lstStyle/>
        <a:p>
          <a:r>
            <a:rPr lang="en-US" sz="1100" b="1" dirty="0">
              <a:solidFill>
                <a:schemeClr val="accent1"/>
              </a:solidFill>
              <a:latin typeface="Arial" panose="020B0604020202020204" pitchFamily="34" charset="0"/>
              <a:cs typeface="Arial" panose="020B0604020202020204" pitchFamily="34" charset="0"/>
            </a:rPr>
            <a:t>Level One </a:t>
          </a:r>
        </a:p>
        <a:p>
          <a:r>
            <a:rPr lang="en-US" sz="1100" b="1" dirty="0">
              <a:solidFill>
                <a:schemeClr val="accent1"/>
              </a:solidFill>
              <a:latin typeface="Arial" panose="020B0604020202020204" pitchFamily="34" charset="0"/>
              <a:cs typeface="Arial" panose="020B0604020202020204" pitchFamily="34" charset="0"/>
            </a:rPr>
            <a:t>(Must Haves)</a:t>
          </a:r>
          <a:endParaRPr lang="en-US" sz="1030" b="1" dirty="0">
            <a:solidFill>
              <a:schemeClr val="accent1"/>
            </a:solidFill>
            <a:latin typeface="Arial" panose="020B0604020202020204" pitchFamily="34" charset="0"/>
            <a:cs typeface="Arial" panose="020B0604020202020204" pitchFamily="34" charset="0"/>
          </a:endParaRPr>
        </a:p>
      </dgm:t>
    </dgm:pt>
    <dgm:pt modelId="{85E38165-CC1F-4474-B94C-A795B0A7FBDA}" type="parTrans" cxnId="{9E43EFD6-3B39-4E55-8A82-95D0D5AE50B9}">
      <dgm:prSet/>
      <dgm:spPr/>
      <dgm:t>
        <a:bodyPr/>
        <a:lstStyle/>
        <a:p>
          <a:endParaRPr lang="en-US" sz="1030" b="1"/>
        </a:p>
      </dgm:t>
    </dgm:pt>
    <dgm:pt modelId="{D05CEE69-FB5F-4520-8499-28B96E7D7216}" type="sibTrans" cxnId="{9E43EFD6-3B39-4E55-8A82-95D0D5AE50B9}">
      <dgm:prSet/>
      <dgm:spPr/>
      <dgm:t>
        <a:bodyPr/>
        <a:lstStyle/>
        <a:p>
          <a:endParaRPr lang="en-US" sz="1030" b="1"/>
        </a:p>
      </dgm:t>
    </dgm:pt>
    <dgm:pt modelId="{FF1B551F-A8F0-421D-BE37-3C8B8AD05B81}">
      <dgm:prSet phldrT="[Text]" custT="1"/>
      <dgm:spPr/>
      <dgm:t>
        <a:bodyPr/>
        <a:lstStyle/>
        <a:p>
          <a:r>
            <a:rPr lang="en-US" sz="1100" b="1">
              <a:solidFill>
                <a:schemeClr val="accent1"/>
              </a:solidFill>
              <a:latin typeface="Arial" panose="020B0604020202020204" pitchFamily="34" charset="0"/>
              <a:cs typeface="Arial" panose="020B0604020202020204" pitchFamily="34" charset="0"/>
            </a:rPr>
            <a:t>Level Two </a:t>
          </a:r>
        </a:p>
        <a:p>
          <a:r>
            <a:rPr lang="en-US" sz="1100" b="1">
              <a:solidFill>
                <a:schemeClr val="accent1"/>
              </a:solidFill>
              <a:latin typeface="Arial" panose="020B0604020202020204" pitchFamily="34" charset="0"/>
              <a:cs typeface="Arial" panose="020B0604020202020204" pitchFamily="34" charset="0"/>
            </a:rPr>
            <a:t>(Considerations)</a:t>
          </a:r>
        </a:p>
      </dgm:t>
    </dgm:pt>
    <dgm:pt modelId="{C5F3D210-3D43-438E-BBC9-0D717FC752A8}" type="parTrans" cxnId="{8B1998CD-EBDB-4ACA-8DD2-71FD11267727}">
      <dgm:prSet/>
      <dgm:spPr/>
      <dgm:t>
        <a:bodyPr/>
        <a:lstStyle/>
        <a:p>
          <a:endParaRPr lang="en-US" sz="1030" b="1"/>
        </a:p>
      </dgm:t>
    </dgm:pt>
    <dgm:pt modelId="{6166093D-BEC0-4E72-9288-9032135E64BA}" type="sibTrans" cxnId="{8B1998CD-EBDB-4ACA-8DD2-71FD11267727}">
      <dgm:prSet/>
      <dgm:spPr/>
      <dgm:t>
        <a:bodyPr/>
        <a:lstStyle/>
        <a:p>
          <a:endParaRPr lang="en-US" sz="1030" b="1"/>
        </a:p>
      </dgm:t>
    </dgm:pt>
    <dgm:pt modelId="{C1FDA398-4600-4FAC-A009-CA240D091309}">
      <dgm:prSet phldrT="[Text]" custT="1"/>
      <dgm:spPr/>
      <dgm:t>
        <a:bodyPr/>
        <a:lstStyle/>
        <a:p>
          <a:r>
            <a:rPr lang="en-US" sz="1100" b="1">
              <a:solidFill>
                <a:schemeClr val="accent1"/>
              </a:solidFill>
              <a:latin typeface="Arial" panose="020B0604020202020204" pitchFamily="34" charset="0"/>
              <a:cs typeface="Arial" panose="020B0604020202020204" pitchFamily="34" charset="0"/>
            </a:rPr>
            <a:t>Level Three </a:t>
          </a:r>
        </a:p>
        <a:p>
          <a:r>
            <a:rPr lang="en-US" sz="1100" b="1">
              <a:solidFill>
                <a:schemeClr val="accent1"/>
              </a:solidFill>
              <a:latin typeface="Arial" panose="020B0604020202020204" pitchFamily="34" charset="0"/>
              <a:cs typeface="Arial" panose="020B0604020202020204" pitchFamily="34" charset="0"/>
            </a:rPr>
            <a:t>(Advanced)</a:t>
          </a:r>
        </a:p>
      </dgm:t>
    </dgm:pt>
    <dgm:pt modelId="{12A32EE3-8E23-4080-B12F-2E2B122A12ED}" type="parTrans" cxnId="{389F4291-EE25-47F6-950D-320F9147EE9C}">
      <dgm:prSet/>
      <dgm:spPr/>
      <dgm:t>
        <a:bodyPr/>
        <a:lstStyle/>
        <a:p>
          <a:endParaRPr lang="en-US" sz="1030" b="1"/>
        </a:p>
      </dgm:t>
    </dgm:pt>
    <dgm:pt modelId="{3CAEC266-E272-46F9-9F5D-6ADE8F041BCC}" type="sibTrans" cxnId="{389F4291-EE25-47F6-950D-320F9147EE9C}">
      <dgm:prSet/>
      <dgm:spPr/>
      <dgm:t>
        <a:bodyPr/>
        <a:lstStyle/>
        <a:p>
          <a:endParaRPr lang="en-US" sz="1030" b="1"/>
        </a:p>
      </dgm:t>
    </dgm:pt>
    <dgm:pt modelId="{CB5C9FCF-45B6-4A27-ACD2-8FFB1D082426}" type="pres">
      <dgm:prSet presAssocID="{D0CE5A8F-C0A2-41D6-B461-EC0DB99A329B}" presName="Name0" presStyleCnt="0">
        <dgm:presLayoutVars>
          <dgm:dir/>
          <dgm:animLvl val="lvl"/>
          <dgm:resizeHandles val="exact"/>
        </dgm:presLayoutVars>
      </dgm:prSet>
      <dgm:spPr/>
    </dgm:pt>
    <dgm:pt modelId="{C5249EFD-5FC5-45B4-A6C9-0501D4C8294B}" type="pres">
      <dgm:prSet presAssocID="{B345D6CB-91E2-40C7-B88C-A5EF15B54C7A}" presName="parTxOnly" presStyleLbl="node1" presStyleIdx="0" presStyleCnt="3" custScaleX="107743">
        <dgm:presLayoutVars>
          <dgm:chMax val="0"/>
          <dgm:chPref val="0"/>
          <dgm:bulletEnabled val="1"/>
        </dgm:presLayoutVars>
      </dgm:prSet>
      <dgm:spPr/>
    </dgm:pt>
    <dgm:pt modelId="{57AC0E0B-356E-4C5A-AD3D-E4DF60078210}" type="pres">
      <dgm:prSet presAssocID="{D05CEE69-FB5F-4520-8499-28B96E7D7216}" presName="parTxOnlySpace" presStyleCnt="0"/>
      <dgm:spPr/>
    </dgm:pt>
    <dgm:pt modelId="{47241E63-359F-4E4D-BA68-D4FAC86383DD}" type="pres">
      <dgm:prSet presAssocID="{FF1B551F-A8F0-421D-BE37-3C8B8AD05B81}" presName="parTxOnly" presStyleLbl="node1" presStyleIdx="1" presStyleCnt="3" custScaleX="105400">
        <dgm:presLayoutVars>
          <dgm:chMax val="0"/>
          <dgm:chPref val="0"/>
          <dgm:bulletEnabled val="1"/>
        </dgm:presLayoutVars>
      </dgm:prSet>
      <dgm:spPr/>
    </dgm:pt>
    <dgm:pt modelId="{ADCC80C8-1087-4AC3-A680-68F66CE16C9D}" type="pres">
      <dgm:prSet presAssocID="{6166093D-BEC0-4E72-9288-9032135E64BA}" presName="parTxOnlySpace" presStyleCnt="0"/>
      <dgm:spPr/>
    </dgm:pt>
    <dgm:pt modelId="{7B0E64CB-0E0F-49D6-8A4E-F5CF71A6E366}" type="pres">
      <dgm:prSet presAssocID="{C1FDA398-4600-4FAC-A009-CA240D091309}" presName="parTxOnly" presStyleLbl="node1" presStyleIdx="2" presStyleCnt="3" custLinFactNeighborX="37211">
        <dgm:presLayoutVars>
          <dgm:chMax val="0"/>
          <dgm:chPref val="0"/>
          <dgm:bulletEnabled val="1"/>
        </dgm:presLayoutVars>
      </dgm:prSet>
      <dgm:spPr/>
    </dgm:pt>
  </dgm:ptLst>
  <dgm:cxnLst>
    <dgm:cxn modelId="{BB5A8B10-1BB8-449A-A19D-39DB4DC923C4}" type="presOf" srcId="{FF1B551F-A8F0-421D-BE37-3C8B8AD05B81}" destId="{47241E63-359F-4E4D-BA68-D4FAC86383DD}" srcOrd="0" destOrd="0" presId="urn:microsoft.com/office/officeart/2005/8/layout/chevron1"/>
    <dgm:cxn modelId="{6EE31448-036A-4040-AD7B-7C7210AB407C}" type="presOf" srcId="{D0CE5A8F-C0A2-41D6-B461-EC0DB99A329B}" destId="{CB5C9FCF-45B6-4A27-ACD2-8FFB1D082426}" srcOrd="0" destOrd="0" presId="urn:microsoft.com/office/officeart/2005/8/layout/chevron1"/>
    <dgm:cxn modelId="{389F4291-EE25-47F6-950D-320F9147EE9C}" srcId="{D0CE5A8F-C0A2-41D6-B461-EC0DB99A329B}" destId="{C1FDA398-4600-4FAC-A009-CA240D091309}" srcOrd="2" destOrd="0" parTransId="{12A32EE3-8E23-4080-B12F-2E2B122A12ED}" sibTransId="{3CAEC266-E272-46F9-9F5D-6ADE8F041BCC}"/>
    <dgm:cxn modelId="{69010E9F-6B6D-48DF-A8E7-6F7241BA80D9}" type="presOf" srcId="{B345D6CB-91E2-40C7-B88C-A5EF15B54C7A}" destId="{C5249EFD-5FC5-45B4-A6C9-0501D4C8294B}" srcOrd="0" destOrd="0" presId="urn:microsoft.com/office/officeart/2005/8/layout/chevron1"/>
    <dgm:cxn modelId="{8B1998CD-EBDB-4ACA-8DD2-71FD11267727}" srcId="{D0CE5A8F-C0A2-41D6-B461-EC0DB99A329B}" destId="{FF1B551F-A8F0-421D-BE37-3C8B8AD05B81}" srcOrd="1" destOrd="0" parTransId="{C5F3D210-3D43-438E-BBC9-0D717FC752A8}" sibTransId="{6166093D-BEC0-4E72-9288-9032135E64BA}"/>
    <dgm:cxn modelId="{9E43EFD6-3B39-4E55-8A82-95D0D5AE50B9}" srcId="{D0CE5A8F-C0A2-41D6-B461-EC0DB99A329B}" destId="{B345D6CB-91E2-40C7-B88C-A5EF15B54C7A}" srcOrd="0" destOrd="0" parTransId="{85E38165-CC1F-4474-B94C-A795B0A7FBDA}" sibTransId="{D05CEE69-FB5F-4520-8499-28B96E7D7216}"/>
    <dgm:cxn modelId="{8CECD9E5-86F0-475F-A2BF-B97E676130B3}" type="presOf" srcId="{C1FDA398-4600-4FAC-A009-CA240D091309}" destId="{7B0E64CB-0E0F-49D6-8A4E-F5CF71A6E366}" srcOrd="0" destOrd="0" presId="urn:microsoft.com/office/officeart/2005/8/layout/chevron1"/>
    <dgm:cxn modelId="{50EEF804-E25F-43CC-AC60-748CFF7CEBA7}" type="presParOf" srcId="{CB5C9FCF-45B6-4A27-ACD2-8FFB1D082426}" destId="{C5249EFD-5FC5-45B4-A6C9-0501D4C8294B}" srcOrd="0" destOrd="0" presId="urn:microsoft.com/office/officeart/2005/8/layout/chevron1"/>
    <dgm:cxn modelId="{B4E7EC47-31D5-4017-8DAF-A96D6746A83D}" type="presParOf" srcId="{CB5C9FCF-45B6-4A27-ACD2-8FFB1D082426}" destId="{57AC0E0B-356E-4C5A-AD3D-E4DF60078210}" srcOrd="1" destOrd="0" presId="urn:microsoft.com/office/officeart/2005/8/layout/chevron1"/>
    <dgm:cxn modelId="{837E1F24-026F-43A3-A6AE-5B08F3A27DA4}" type="presParOf" srcId="{CB5C9FCF-45B6-4A27-ACD2-8FFB1D082426}" destId="{47241E63-359F-4E4D-BA68-D4FAC86383DD}" srcOrd="2" destOrd="0" presId="urn:microsoft.com/office/officeart/2005/8/layout/chevron1"/>
    <dgm:cxn modelId="{AB6E4D04-BF95-4A89-86C5-85ECD02C5274}" type="presParOf" srcId="{CB5C9FCF-45B6-4A27-ACD2-8FFB1D082426}" destId="{ADCC80C8-1087-4AC3-A680-68F66CE16C9D}" srcOrd="3" destOrd="0" presId="urn:microsoft.com/office/officeart/2005/8/layout/chevron1"/>
    <dgm:cxn modelId="{9CC03EB1-040E-4B0F-88A4-FADB9CCBE69E}" type="presParOf" srcId="{CB5C9FCF-45B6-4A27-ACD2-8FFB1D082426}" destId="{7B0E64CB-0E0F-49D6-8A4E-F5CF71A6E366}" srcOrd="4"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49EFD-5FC5-45B4-A6C9-0501D4C8294B}">
      <dsp:nvSpPr>
        <dsp:cNvPr id="0" name=""/>
        <dsp:cNvSpPr/>
      </dsp:nvSpPr>
      <dsp:spPr>
        <a:xfrm>
          <a:off x="3833" y="0"/>
          <a:ext cx="3096904" cy="568075"/>
        </a:xfrm>
        <a:prstGeom prst="chevron">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accent1"/>
              </a:solidFill>
              <a:latin typeface="Arial" panose="020B0604020202020204" pitchFamily="34" charset="0"/>
              <a:cs typeface="Arial" panose="020B0604020202020204" pitchFamily="34" charset="0"/>
            </a:rPr>
            <a:t>Level One </a:t>
          </a:r>
        </a:p>
        <a:p>
          <a:pPr marL="0" lvl="0" indent="0" algn="ctr" defTabSz="488950">
            <a:lnSpc>
              <a:spcPct val="90000"/>
            </a:lnSpc>
            <a:spcBef>
              <a:spcPct val="0"/>
            </a:spcBef>
            <a:spcAft>
              <a:spcPct val="35000"/>
            </a:spcAft>
            <a:buNone/>
          </a:pPr>
          <a:r>
            <a:rPr lang="en-US" sz="1100" b="1" kern="1200" dirty="0">
              <a:solidFill>
                <a:schemeClr val="accent1"/>
              </a:solidFill>
              <a:latin typeface="Arial" panose="020B0604020202020204" pitchFamily="34" charset="0"/>
              <a:cs typeface="Arial" panose="020B0604020202020204" pitchFamily="34" charset="0"/>
            </a:rPr>
            <a:t>(Must Haves)</a:t>
          </a:r>
          <a:endParaRPr lang="en-US" sz="1030" b="1" kern="1200" dirty="0">
            <a:solidFill>
              <a:schemeClr val="accent1"/>
            </a:solidFill>
            <a:latin typeface="Arial" panose="020B0604020202020204" pitchFamily="34" charset="0"/>
            <a:cs typeface="Arial" panose="020B0604020202020204" pitchFamily="34" charset="0"/>
          </a:endParaRPr>
        </a:p>
      </dsp:txBody>
      <dsp:txXfrm>
        <a:off x="287871" y="0"/>
        <a:ext cx="2528829" cy="568075"/>
      </dsp:txXfrm>
    </dsp:sp>
    <dsp:sp modelId="{47241E63-359F-4E4D-BA68-D4FAC86383DD}">
      <dsp:nvSpPr>
        <dsp:cNvPr id="0" name=""/>
        <dsp:cNvSpPr/>
      </dsp:nvSpPr>
      <dsp:spPr>
        <a:xfrm>
          <a:off x="2813303" y="0"/>
          <a:ext cx="3029558" cy="568075"/>
        </a:xfrm>
        <a:prstGeom prst="chevron">
          <a:avLst/>
        </a:prstGeom>
        <a:solidFill>
          <a:schemeClr val="accent4">
            <a:shade val="80000"/>
            <a:hueOff val="-190976"/>
            <a:satOff val="6156"/>
            <a:lumOff val="13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accent1"/>
              </a:solidFill>
              <a:latin typeface="Arial" panose="020B0604020202020204" pitchFamily="34" charset="0"/>
              <a:cs typeface="Arial" panose="020B0604020202020204" pitchFamily="34" charset="0"/>
            </a:rPr>
            <a:t>Level Two </a:t>
          </a:r>
        </a:p>
        <a:p>
          <a:pPr marL="0" lvl="0" indent="0" algn="ctr" defTabSz="488950">
            <a:lnSpc>
              <a:spcPct val="90000"/>
            </a:lnSpc>
            <a:spcBef>
              <a:spcPct val="0"/>
            </a:spcBef>
            <a:spcAft>
              <a:spcPct val="35000"/>
            </a:spcAft>
            <a:buNone/>
          </a:pPr>
          <a:r>
            <a:rPr lang="en-US" sz="1100" b="1" kern="1200">
              <a:solidFill>
                <a:schemeClr val="accent1"/>
              </a:solidFill>
              <a:latin typeface="Arial" panose="020B0604020202020204" pitchFamily="34" charset="0"/>
              <a:cs typeface="Arial" panose="020B0604020202020204" pitchFamily="34" charset="0"/>
            </a:rPr>
            <a:t>(Considerations)</a:t>
          </a:r>
        </a:p>
      </dsp:txBody>
      <dsp:txXfrm>
        <a:off x="3097341" y="0"/>
        <a:ext cx="2461483" cy="568075"/>
      </dsp:txXfrm>
    </dsp:sp>
    <dsp:sp modelId="{7B0E64CB-0E0F-49D6-8A4E-F5CF71A6E366}">
      <dsp:nvSpPr>
        <dsp:cNvPr id="0" name=""/>
        <dsp:cNvSpPr/>
      </dsp:nvSpPr>
      <dsp:spPr>
        <a:xfrm>
          <a:off x="5559261" y="0"/>
          <a:ext cx="2874344" cy="568075"/>
        </a:xfrm>
        <a:prstGeom prst="chevron">
          <a:avLst/>
        </a:prstGeom>
        <a:solidFill>
          <a:schemeClr val="accent4">
            <a:shade val="80000"/>
            <a:hueOff val="-381951"/>
            <a:satOff val="12312"/>
            <a:lumOff val="264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accent1"/>
              </a:solidFill>
              <a:latin typeface="Arial" panose="020B0604020202020204" pitchFamily="34" charset="0"/>
              <a:cs typeface="Arial" panose="020B0604020202020204" pitchFamily="34" charset="0"/>
            </a:rPr>
            <a:t>Level Three </a:t>
          </a:r>
        </a:p>
        <a:p>
          <a:pPr marL="0" lvl="0" indent="0" algn="ctr" defTabSz="488950">
            <a:lnSpc>
              <a:spcPct val="90000"/>
            </a:lnSpc>
            <a:spcBef>
              <a:spcPct val="0"/>
            </a:spcBef>
            <a:spcAft>
              <a:spcPct val="35000"/>
            </a:spcAft>
            <a:buNone/>
          </a:pPr>
          <a:r>
            <a:rPr lang="en-US" sz="1100" b="1" kern="1200">
              <a:solidFill>
                <a:schemeClr val="accent1"/>
              </a:solidFill>
              <a:latin typeface="Arial" panose="020B0604020202020204" pitchFamily="34" charset="0"/>
              <a:cs typeface="Arial" panose="020B0604020202020204" pitchFamily="34" charset="0"/>
            </a:rPr>
            <a:t>(Advanced)</a:t>
          </a:r>
        </a:p>
      </dsp:txBody>
      <dsp:txXfrm>
        <a:off x="5843299" y="0"/>
        <a:ext cx="2306269" cy="5680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22:25:30.482"/>
    </inkml:context>
    <inkml:brush xml:id="br0">
      <inkml:brushProperty name="width" value="0.35" units="cm"/>
      <inkml:brushProperty name="height" value="0.35" units="cm"/>
      <inkml:brushProperty name="color" value="#FFFFFF"/>
    </inkml:brush>
  </inkml:definitions>
  <inkml:trace contextRef="#ctx0" brushRef="#br0">152 2 24575,'218'-1'0,"400"9"0,-303 18 0,-257-22 0,210 5 0,445-9 0,-713 0 0,1 0 0,0 0 0,-1 0 0,1 0 0,0 0 0,-1 0 0,1 0 0,0 0 0,-1 0 0,1 0 0,0 0 0,-1 1 0,1-1 0,0 0 0,-1 0 0,1 1 0,-1-1 0,1 0 0,-1 1 0,1-1 0,0 0 0,-1 1 0,1-1 0,-1 1 0,0-1 0,1 1 0,-1-1 0,1 1 0,-1-1 0,0 1 0,1-1 0,-1 1 0,0 0 0,0 1 0,0-1 0,0 1 0,0-1 0,-1 1 0,1-1 0,0 1 0,-1-1 0,0 0 0,1 1 0,-1-1 0,0 0 0,1 1 0,-1-1 0,-1 1 0,-1 2 0,0-1 0,1 0 0,-1 0 0,0 0 0,-1 0 0,1 0 0,0-1 0,-1 0 0,1 1 0,-1-1 0,-5 2 0,-3-3 0,1-1 0,0 0 0,-1-1 0,-12-2 0,-25-1 0,-130-3 0,-60 14 0,-433-5 0,333-4 0,174-5 0,155 7 0,-297-7 0,161 1 0,127 2 0,27-1 0,30 0 0,-22 6 0,-11 0 0,0-1 0,0 0 0,0 0 0,0 0 0,0 0 0,0-1 0,0 0 0,-1 0 0,8-2 0,-20 3 0,1 0 0,-1 0 0,1 0 0,-1-1 0,-10-2 0,67-2 0,-51 5 0,-11-1 0,0 1 0,0 0 0,-24 3 0,103 2 0,-40-5 0,-30 0 0,-49 0 0,23 0 0,-4 0 0,32 0 0,22 0 0,-8 0 0,23-1 0,-34 1 0,0 0 0,0 0 0,0 0 0,1 0 0,-1 0 0,0 0 0,0 0 0,0 1 0,0-1 0,0 0 0,0 1 0,0-1 0,0 1 0,0-1 0,0 1 0,0-1 0,0 1 0,0 0 0,0 0 0,0-1 0,0 2 0,-1-1 0,0-1 0,0 1 0,-1 0 0,1 0 0,0-1 0,-1 1 0,1-1 0,0 1 0,-1 0 0,1-1 0,-1 1 0,1-1 0,-1 1 0,1-1 0,-1 1 0,1-1 0,-1 0 0,0 1 0,1-1 0,-1 0 0,0 1 0,1-1 0,-1 0 0,0 0 0,1 1 0,-1-1 0,0 0 0,0 0 0,1 0 0,-1 0 0,0 0 0,0 0 0,1 0 0,-1 0 0,-1-1 0,-33 2 0,33-1 0,-81 7 0,45-2 0,17 0 0,34-1 0,35 1 0,-44-5 0,-7 0 0,-20 0 0,-20 0 0,86-1 0,178 1-1365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22:25:30.493"/>
    </inkml:context>
    <inkml:brush xml:id="br0">
      <inkml:brushProperty name="width" value="0.035" units="cm"/>
      <inkml:brushProperty name="height" value="0.035" units="cm"/>
      <inkml:brushProperty name="color" value="#FFFFFF"/>
    </inkml:brush>
  </inkml:definitions>
  <inkml:trace contextRef="#ctx0" brushRef="#br0">677 0 24575,'-18'6'0,"0"0"0,1 0 0,-1-1 0,0-1 0,-26 3 0,-64-1 0,-9 14 0,18 0 0,31-6 0,56-11 0,0 0 0,0 0 0,0-2 0,-18 2 0,25-3 0,-1 0 0,0 1 0,0 0 0,0 0 0,1 1 0,-1-1 0,1 1 0,-1 0 0,1 1 0,-10 5 0,15-8 0,-1 0 0,1 0 0,0 1 0,0-1 0,0 0 0,0 0 0,-1 0 0,1 1 0,0-1 0,0 0 0,0 0 0,0 1 0,0-1 0,0 0 0,0 0 0,0 1 0,0-1 0,0 0 0,0 0 0,0 1 0,0-1 0,0 0 0,0 0 0,0 1 0,0-1 0,0 0 0,0 0 0,0 1 0,0-1 0,0 0 0,0 0 0,1 1 0,-1-1 0,0 0 0,0 0 0,0 0 0,0 1 0,1-1 0,-1 0 0,0 0 0,0 0 0,1 1 0,12-3 0,14-10 0,-26 11 0,13-6 0,-1-1 0,0 2 0,0-1 0,1 1 0,0 1 0,0 1 0,0 0 0,0 1 0,29-4 0,-93 7 0,46 1 0,34-1 0,67-10 0,-73 7 0,-18 2 0,0 0 0,0 0 0,0 1 0,0 0 0,0 0 0,-1 0 0,1 1 0,0 0 0,6 2 0,-59 1 0,-59 3 0,103-6 0,1-1 0,-1 1 0,1 0 0,-1 0 0,1 0 0,0 0 0,-1 1 0,1-1 0,0 1 0,0-1 0,-4 4 0,-21 13 0,15-16 0,-1 1 0,1-2 0,-1 0 0,1 0 0,-1-1 0,1-1 0,-21-3 0,32 4 0,1 0 0,-1 0 0,1 0 0,-1 0 0,1 0 0,-1 0 0,1 0 0,-1 0 0,1 0 0,-1 0 0,1 0 0,0 0 0,-1 0 0,1 0 0,-1 0 0,1-1 0,-1 1 0,1 0 0,0 0 0,-1-1 0,1 1 0,-1 0 0,1-1 0,0 1 0,-1 0 0,1-1 0,0 1 0,0 0 0,-1-1 0,1 1 0,0-1 0,0 1 0,0-1 0,-1 1 0,1 0 0,0-1 0,0 1 0,0-1 0,0 1 0,0-1 0,0 1 0,0-1 0,0 1 0,0-1 0,0 1 0,0-1 0,0 1 0,0-1 0,0 1 0,1 0 0,-1-1 0,0 1 0,0-1 0,0 1 0,1-1 0,-1 1 0,0 0 0,1-1 0,-1 1 0,0 0 0,1-1 0,1 0 0,-1-1 0,1 1 0,0-1 0,0 1 0,0 0 0,0 0 0,0 0 0,0 0 0,0 1 0,0-1 0,0 0 0,3 0 0,-2 1 0,3-1 0,-1 1 0,1-1 0,0 1 0,0 0 0,-1 1 0,1-1 0,0 1 0,9 3 0,-18-3 0,1 1 0,-1-1 0,0 0 0,0 1 0,0-1 0,1-1 0,-1 1 0,0 0 0,0-1 0,-6 1 0,3-1 0,0 0 0,0 1 0,1 0 0,-1 0 0,0 0 0,0 1 0,-10 4 0,15-6 0,0 1 0,0 0 0,0 0 0,0 0 0,0 0 0,0 0 0,0 0 0,0 0 0,0 0 0,0 0 0,0 0 0,1 0 0,-1 1 0,0-1 0,1 0 0,-1 0 0,1 1 0,0-1 0,-1 1 0,1-1 0,0 0 0,0 1 0,0-1 0,0 0 0,0 1 0,0-1 0,0 1 0,1-1 0,-1 0 0,0 1 0,1-1 0,-1 0 0,1 1 0,-1-1 0,1 0 0,0 0 0,-1 0 0,1 1 0,0-1 0,1 1 0,-1-1 0,-1 0 0,0-1 0,1 1 0,-1 0 0,1 0 0,-1-1 0,1 1 0,-1-1 0,1 1 0,-1 0 0,1-1 0,-1 1 0,1-1 0,0 1 0,-1-1 0,1 1 0,0-1 0,0 0 0,-1 1 0,1-1 0,0 0 0,0 0 0,0 0 0,-1 1 0,1-1 0,0 0 0,0 0 0,0 0 0,-1 0 0,1 0 0,0 0 0,0-1 0,0 1 0,0 0 0,26-19 0,-24 16 0,0 1 0,-1-1 0,1 1 0,0 0 0,0 0 0,0 0 0,0 1 0,5-3 0,102-11 0,-68 10 0,60-16 0,-66 12 0,0 2 0,57-4 0,-75 9 45,-1 0-1,28-8 1,18-2-1544,-56 12-5327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22:25:30.494"/>
    </inkml:context>
    <inkml:brush xml:id="br0">
      <inkml:brushProperty name="width" value="0.035" units="cm"/>
      <inkml:brushProperty name="height" value="0.035" units="cm"/>
      <inkml:brushProperty name="color" value="#FFFFFF"/>
    </inkml:brush>
  </inkml:definitions>
  <inkml:trace contextRef="#ctx0" brushRef="#br0">2252 0 24575,'0'1'0,"1"0"0,0 0 0,0-1 0,-1 1 0,1 0 0,-1 0 0,1 0 0,-1 0 0,1 0 0,-1 0 0,1 0 0,-1 0 0,0 0 0,1 0 0,-1 0 0,0 0 0,0 0 0,0 0 0,0 0 0,0 0 0,0 1 0,0-1 0,0 0 0,-1 1 0,-2 30 0,3-31 0,-5 30 0,5-30 0,-1 0 0,1 0 0,0-1 0,0 1 0,0 0 0,0 0 0,0 0 0,0 0 0,0 0 0,0 0 0,0 0 0,1 0 0,-1 0 0,0 0 0,1 0 0,-1 0 0,1 0 0,-1-1 0,0 1 0,1 0 0,0 0 0,-1 0 0,1-1 0,0 1 0,-1 0 0,2 0 0,-1-1 0,0-1 0,0 1 0,0-1 0,-1 0 0,1 1 0,0-1 0,0 0 0,-1 0 0,1 0 0,0 1 0,-1-1 0,1 0 0,-1 0 0,1 0 0,-1 0 0,0 0 0,1 0 0,-1 0 0,0 0 0,0 0 0,0 0 0,0 0 0,0 0 0,0 0 0,0 0 0,0 0 0,0-2 0,1-32 0,-3 14 0,2 21 0,0 0 0,0 0 0,0 0 0,0 0 0,0 0 0,0 0 0,0 0 0,0-1 0,0 1 0,-1 0 0,1 0 0,0 0 0,0 0 0,0 0 0,0 0 0,0 0 0,0 0 0,0 0 0,0 0 0,0 0 0,0 0 0,0-1 0,-1 1 0,1 0 0,0 0 0,0 0 0,0 0 0,0 0 0,0 0 0,0 0 0,0 0 0,-1 0 0,1 0 0,0 0 0,0 0 0,0 0 0,0 0 0,0 0 0,0 0 0,0 0 0,0 0 0,-1 0 0,1 0 0,0 0 0,0 1 0,0-1 0,0 0 0,0 0 0,0 0 0,0 0 0,0 0 0,0 0 0,-1 0 0,1 0 0,0 0 0,0 0 0,0 0 0,0 1 0,0-1 0,0 0 0,0 0 0,0 0 0,0 0 0,-14 34 0,-1 1 0,15-34 0,-1-1 0,1 1 0,-1 0 0,1 0 0,-1 0 0,1 0 0,-1-1 0,0 1 0,1 0 0,-1 0 0,0-1 0,0 1 0,1-1 0,-1 1 0,0-1 0,0 1 0,0-1 0,0 1 0,0-1 0,0 0 0,0 0 0,0 1 0,0-1 0,0 0 0,0 0 0,0 0 0,0 0 0,0 0 0,1 0 0,-1 0 0,0 0 0,0-1 0,0 1 0,0 0 0,0 0 0,0-1 0,0 1 0,0-1 0,-1 0 0,1 0 0,-1-1 0,1 1 0,1 0 0,-1-1 0,0 1 0,0-1 0,0 1 0,1-1 0,-1 1 0,1-1 0,-1 1 0,1-1 0,0 1 0,-1-1 0,1 0 0,0 1 0,0-1 0,0 1 0,0-1 0,1 0 0,-1 1 0,0-1 0,2-2 0,-2 3 0,0 1 0,1-1 0,-1 1 0,0 0 0,1-1 0,-1 1 0,0-1 0,0 1 0,1-1 0,-1 1 0,0-1 0,0 1 0,0-1 0,0 1 0,0-1 0,0 1 0,0-1 0,0 1 0,0-1 0,0 1 0,0-1 0,0 1 0,0-1 0,0 1 0,0-1 0,0 1 0,-1-1 0,1 1 0,0-1 0,0 1 0,0-1 0,-1 1 0,1 0 0,0-1 0,-1 1 0,1-1 0,-1 1 0,1 0 0,-1-1 0,-21 7 0,9 0 0,-6-2 0,0-1 0,-1 0 0,1-1 0,-1-1 0,1-1 0,-26-3 0,-10 1 0,-337 2 0,1341 0 0,-1047 5 0,0 5 0,-96 22 0,89-14 0,-184 46 0,244-53 0,44-10 0,1-1 0,0 0 0,0 0 0,0 0 0,0 0 0,0 0 0,0 1 0,0-1 0,0 0 0,-1 0 0,1 0 0,0 0 0,0 0 0,0 0 0,0 0 0,-1 0 0,1 1 0,0-1 0,0 0 0,0 0 0,0 0 0,-1 0 0,1 0 0,0 0 0,0 0 0,0 0 0,0 0 0,-1 0 0,1 0 0,0 0 0,0 0 0,0 0 0,0 0 0,-1-1 0,1 1 0,0 0 0,0 0 0,0 0 0,0 0 0,0 0 0,-1 0 0,1 0 0,0 0 0,0-1 0,0 1 0,0 0 0,0 0 0,0 0 0,0 0 0,-1 0 0,1-1 0,0 1 0,0 0 0,0 0 0,0 0 0,0 0 0,0-1 0,0 1 0,0 0 0,0 0 0,0 0 0,11-12 0,23-10 0,5 8 0,1 2 0,1 1 0,-1 2 0,48-4 0,125-2 0,-491 36 0,-61 1 0,421-52 0,-17 12 0,0 3 0,1 3 0,1 2 0,89 0 0,-136 14 0,-36 3 0,-35 4 0,-142 13 0,-373-1 0,716-30 0,171-29 0,44-4 0,-350 39 0,167-5 0,-203 8 0,0 1 0,0 1 0,0 1 0,-24 9 0,-6 1 0,-25 5 0,-412 94 0,798-184 0,114 15 0,-498 65 0,0 3 0,-84 26 0,-14 3 0,87-25 0,-2-3 0,-87 3 0,143-21 0,31 4 0,0-1 0,0 1 0,0 0 0,0-1 0,0 1 0,0-1 0,0 1 0,0 0 0,0-1 0,0 1 0,0-1 0,0 1 0,1 0 0,-1-1 0,0 1 0,0 0 0,0-1 0,1 1 0,-1 0 0,0-1 0,0 1 0,1 0 0,-1 0 0,0-1 0,1 1 0,-1 0 0,0 0 0,1 0 0,-1-1 0,0 1 0,1 0 0,-1 0 0,0 0 0,1 0 0,-1 0 0,1 0 0,56-22 0,28 4 0,0 3 0,1 3 0,1 5 0,94 4 0,-214 4 0,0 2 0,-37 7 0,4 1 0,-5-2 0,-381 33 0,441-43 0,12-2 0,23-6 0,40-8 0,8 5 0,0 4 0,0 3 0,78 4 0,-242 18 0,-42-4 0,-238-8 0,395-5 0,0-1 0,0-1 0,22-6 0,19-1 0,506-12 0,-794 50 0,131-20 0,-164-6 0,257-2 0,0-1 0,-1 0 0,1 0 0,0 0 0,0 0 0,0 0 0,-1 0 0,1 0 0,0 0 0,0 0 0,-1 0 0,1 0 0,0 1 0,-1-1 0,1-1 0,0 1 0,0 0 0,-1 0 0,1 0 0,0 0 0,0 0 0,-1 0 0,1 0 0,0 0 0,0 0 0,0 0 0,-1 0 0,1-1 0,0 1 0,0 0 0,0 0 0,-1 0 0,1-1 0,0 1 0,0 0 0,0 0 0,0 0 0,-1-1 0,1 1 0,0 0 0,0 0 0,0-1 0,0 1 0,0 0 0,0 0 0,0-1 0,14-6 0,27-4 0,523-66 0,-516 72 0,-46 4 0,-13 0 0,-37 1 0,-68 2 0,-138 23 0,-66 2 0,291-28 0,20-3 0,19-2 0,23-2 0,-1 1 0,1 2 0,64-3 0,-37 5 0,188-10 0,-387 21 0,-144 27 0,129-13 0,287-34 0,181 6 0,-307 8 0,-10 0 0,-27 5 0,-45 6 0,-51 1 0,-1-5 0,-153-9 0,460-3 0,-62-1 0,-44 2 0,92 4 0,-238 12 0,-67 4 0,-190 16 0,318-34 0,14-2 0,33-3 0,59-6 0,218 2 0,-539 24 0,141-6 0,-144-5 0,348-12 0,-25 11 0,-161 4 0,-1-3 0,-80-5 0,148 1 0,-1 0 0,1 0 0,0 0 0,0 0 0,-1 0 0,1 1 0,0-1 0,0 0 0,0 0 0,-1 0 0,1 0 0,0 0 0,0 0 0,-1 0 0,1 0 0,0 0 0,0 0 0,-1 0 0,1 0 0,0-1 0,0 1 0,0 0 0,-1 0 0,1 0 0,0 0 0,0 0 0,-1 0 0,1 0 0,0-1 0,0 1 0,0 0 0,0 0 0,-1 0 0,1-1 0,0 1 0,0 0 0,0 0 0,0 0 0,0-1 0,0 1 0,0 0 0,0 0 0,-1 0 0,1-1 0,0 1 0,0 0 0,0-1 0,13-7 0,21-4 0,79-3 0,-221 22 0,11 0 0,-154-7 0,391-7 0,-83 6 0,66 3 0,-137-2 0,0 1 0,1 0 0,-20 5 0,-14 2 0,4-3 0,23-2 0,0 0 0,1-2 0,-1 0 0,-33-3 0,82-2 0,-19 1 0,-24 2 0,-385 8 0,396-7 0,0 1 0,-1 0 0,1-1 0,0 1 0,0 0 0,0 1 0,0-1 0,0 0 0,0 1 0,0 0 0,0 0 0,0 0 0,-2 2 0,2-1 0,0-1 0,-1 0 0,1 0 0,-1 0 0,1 0 0,-1 0 0,1-1 0,-1 1 0,-6 0 0,8-1 0,5 0 0,16 0 0,37 1 0,-31-1 0,-37-1 0,40-2 0,1-1 0,-1-1 0,28-8 0,39-7 0,161 6 0,-158 13 0,-58 0 0,-34 0 0,-12 0 0,-22 0 0,1 0 0,0 2 0,0 1 0,-36 8 0,-80 9 0,70-9 0,73-11 0,34-3 0,132-3 0,-103 6 0,69-9 0,-94 4 0,16-2 0,-38 4 0,-14 3 0,-4-1 0,-298 8 0,22-6 0,142-2 0,119 3 0,16 3 0,3-4 0,0 0 0,1 0 0,-1 0 0,0 0 0,0-1 0,0 1 0,0-1 0,1 1 0,-1-1 0,0 0 0,3 0 0,155 13 0,-64-11 0,-50 0 0,0-2 0,60-7 0,-3-11 0,-21 9 0,43-1 0,-74 10 0,1-2 0,78-13 0,-98 13 0,-27 2 0,1 0 0,-1-1 0,1 1 0,-1-1 0,0 0 0,10-3 0,-32 9 0,0 1 0,0-2 0,-1 0 0,1-2 0,-30 2 0,-101-2 0,138-2 0,-69 0 0,-46-1 0,223-6 0,37 6 0,201 8 0,-595-8 0,120 3 0,105-1 0,-38-2 0,71 1 0,1 0 0,0 0 0,0 0 0,-1 0 0,1 0 0,0 0 0,0 0 0,0-1 0,-1 1 0,1 0 0,0 0 0,0 0 0,0 0 0,0 0 0,-1 0 0,1 0 0,0-1 0,0 1 0,0 0 0,0 0 0,0 0 0,-1 0 0,1-1 0,0 1 0,0 0 0,0 0 0,0 0 0,0 0 0,0-1 0,0 1 0,0 0 0,0 0 0,0 0 0,0-1 0,0 1 0,0 0 0,0 0 0,0-1 0,0 1 0,0 0 0,0 0 0,0 0 0,0-1 0,0 1 0,0 0 0,8-13 0,14-8 0,-12 16 0,0-1 0,0 2 0,0-1 0,1 2 0,-1-1 0,1 1 0,15-2 0,83-4 0,-9 1 0,-58 0 0,-28 4 0,1 1 0,0 0 0,0 1 0,0 1 0,0 1 0,29 2 0,-44-2 0,0 0 0,0 0 0,1 0 0,-1 0 0,0 0 0,0 0 0,1 0 0,-1 0 0,0 0 0,0 0 0,1 0 0,-1 0 0,0 1 0,0-1 0,1 0 0,-1 0 0,0 0 0,0 0 0,0 0 0,0 1 0,1-1 0,-1 0 0,0 0 0,0 0 0,0 1 0,0-1 0,0 0 0,1 0 0,-1 1 0,0-1 0,0 0 0,0 0 0,0 1 0,0-1 0,0 0 0,0 0 0,0 1 0,0-1 0,0 0 0,0 1 0,-8 10 0,-15 8 0,-1-4 0,-2-1 0,1-2 0,-2 0 0,1-1 0,-2-2 0,1-1 0,-1-1 0,0-1 0,-1-2 0,-54 2 0,9-6 0,-53-3 0,-83-23 0,195 21 0,22-3 0,24-5 0,75 11 0,-50 3 0,-404 13 0,182-14 0,774 0 0,-479-7 0,-76-1-1365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22:25:30.495"/>
    </inkml:context>
    <inkml:brush xml:id="br0">
      <inkml:brushProperty name="width" value="0.05" units="cm"/>
      <inkml:brushProperty name="height" value="0.05" units="cm"/>
      <inkml:brushProperty name="color" value="#FFFFFF"/>
    </inkml:brush>
  </inkml:definitions>
  <inkml:trace contextRef="#ctx0" brushRef="#br0">41 62 24575,'118'3'0,"-37"-1"0,102-9 0,-352 3 0,-84 4 0,383 25 0,-74-18 0,133 8 0,-62-17 0,158 3 0,443 9 0,-429-13 0,-178 5 0,128-4 0,-248 2 0,-1 0 0,1 0 0,-1 0 0,1 0 0,0 0 0,-1 0 0,1 0 0,-1 0 0,1 0 0,0 0 0,-1 0 0,1 0 0,-1 0 0,1-1 0,0 1 0,-1 0 0,1 0 0,-1-1 0,1 1 0,-1 0 0,1-1 0,-1 1 0,1 0 0,-1-1 0,1 1 0,-1-1 0,1 0 0,-14-7 0,-26-5 0,-5 5 0,1 3 0,-1 1 0,-54 2 0,41 2 0,-916-3 0,490 5 0,478-2 0,0 0 0,1-1 0,-1 0 0,1 0 0,-1 0 0,1 0 0,-6-3 0,10 4 0,-1 0 0,1 0 0,0 0 0,0 0 0,0 0 0,-1 0 0,1 0 0,0 0 0,0-1 0,0 1 0,0 0 0,-1 0 0,1 0 0,0 0 0,0 0 0,0 0 0,0 0 0,-1-1 0,1 1 0,0 0 0,0 0 0,0 0 0,0 0 0,0-1 0,0 1 0,-1 0 0,1 0 0,0 0 0,0 0 0,0-1 0,0 1 0,0 0 0,0 0 0,0 0 0,0-1 0,0 1 0,0 0 0,0 0 0,0 0 0,0-1 0,0 1 0,0 0 0,0 0 0,0 0 0,0-1 0,1 1 0,21-4 0,31 5 0,58 8 0,39 2 0,1185-12 0,-1323 1 0,1-2 0,0 0 0,-1 0 0,23-8 0,6-2 0,-131-4 0,-54 3 0,-235 9 0,194 6 0,-54 5 0,-523 1-45,488-10-1275,263 2-5506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22:25:30.496"/>
    </inkml:context>
    <inkml:brush xml:id="br0">
      <inkml:brushProperty name="width" value="0.025" units="cm"/>
      <inkml:brushProperty name="height" value="0.025" units="cm"/>
      <inkml:brushProperty name="color" value="#FFFFFF"/>
    </inkml:brush>
  </inkml:definitions>
  <inkml:trace contextRef="#ctx0" brushRef="#br0">333 10 24575,'80'0'0,"-48"0"0,-28 0 0,-12 0 0,-62 2 0,-75-4 0,53 2 0,89 0 0,0 0 0,0 0 0,0 1 0,0-1 0,0 0 0,0 1 0,0-1 0,0 1 0,0 0 0,0 0 0,0 1 0,1-1 0,-5 3 0,13-6 0,0 0 0,1 1 0,-1 0 0,1 0 0,-1 1 0,1-1 0,0 1 0,11 2 0,-2-1 0,115-15 0,-206 13 0,-62 3 0,105 8 0,28-9 0,1 1 0,-1-1 0,1 1 0,-1-1 0,0 0 0,0 0 0,0-1 0,-6 1 0,-11-1 0,36 3 0,38 0 0,92-16 0,8-1 0,-147 13-1365,0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22:25:30.483"/>
    </inkml:context>
    <inkml:brush xml:id="br0">
      <inkml:brushProperty name="width" value="0.35" units="cm"/>
      <inkml:brushProperty name="height" value="0.35" units="cm"/>
      <inkml:brushProperty name="color" value="#FFFFFF"/>
    </inkml:brush>
  </inkml:definitions>
  <inkml:trace contextRef="#ctx0" brushRef="#br0">24 56 24575,'0'-1'0,"0"-1"0,0 1 0,0 0 0,0-1 0,-1 1 0,1 0 0,0-1 0,-1 1 0,1 0 0,0-1 0,-1 1 0,0 0 0,1 0 0,-1-1 0,0 1 0,1 0 0,-1 0 0,0 0 0,0 0 0,0 0 0,0 0 0,0 0 0,0 0 0,0 1 0,0-1 0,-1 0 0,1 0 0,0 1 0,0-1 0,-3 0 0,47 4 0,-36-3 0,1 0 0,0 0 0,0 1 0,0 0 0,-1 1 0,10 2 0,-2 0 0,0 0 0,1 0 0,18 0 0,29 7 0,-54-9 0,-1-1 0,1 0 0,0-1 0,0 1 0,12-3 0,-12 1 0,0 1 0,0 0 0,0 1 0,15 1 0,-125 2 0,78-4 0,8 1 0,1 0 0,-1-2 0,0 0 0,1-1 0,0 0 0,-1-1 0,1 0 0,-15-7 0,51 6 0,14 2 0,66 2 0,-61 0 0,-35 0 0,-13 0 0,7 0 0,-4 0 0,1 1 0,0-1 0,-1 0 0,1 0 0,-1-1 0,1 1 0,0-1 0,-1 0 0,1 1 0,0-2 0,-1 1 0,1 0 0,0-1 0,0 1 0,-5-5 0,8 6 0,1-1 0,-1 1 0,1-1 0,-1 1 0,1-1 0,-1 1 0,1-1 0,0 1 0,-1 0 0,1-1 0,0 1 0,0 0 0,-1 0 0,1 0 0,0-1 0,0 1 0,-1 0 0,1 0 0,0 0 0,0 0 0,-1 0 0,1 0 0,0 0 0,0 1 0,-1-1 0,1 0 0,0 0 0,0 1 0,27 2 0,-8 2 0,1-1 0,39 3 0,-6-1 0,-75-3 0,17-2 0,0 1 0,0-1 0,0-1 0,0 1 0,0 0 0,0-1 0,0 0 0,0 0 0,0 0 0,0-1 0,0 1 0,0-1 0,0 0 0,-5-1 0,10 1 0,-1 0 0,1 0 0,-1 1 0,1-1 0,-1 0 0,1 1 0,0-1 0,-1 1 0,1-1 0,0 1 0,-1-1 0,1 1 0,0-1 0,0 1 0,0 0 0,-1-1 0,1 1 0,0 0 0,0 0 0,0 0 0,0 0 0,0-1 0,-1 1 0,1 0 0,2 1 0,27-7 0,20 3 0,0 1 0,61 6 0,-80 0 0,-1-3 0,1 0 0,-1-2 0,1-1 0,55-12 0,-64 11 0,0 0 0,1 2 0,-1 0 0,33 5 0,8-2 0,758-2 0,-805-1 0,-1-1 0,28-6 0,-33 5 0,0 0 0,0 1 0,0 1 0,0 0 0,0 0 0,0 1 0,0 0 0,0 1 0,11 1 0,-20-1 0,0 0 0,0 0 0,0 0 0,0 0 0,0 0 0,0 0 0,-1 0 0,1 0 0,0 0 0,-1 0 0,1 0 0,-1 0 0,1 0 0,-1 0 0,1 1 0,-1-1 0,0 0 0,0 0 0,1 1 0,-1-1 0,0 0 0,0 0 0,-1 3 0,-1 42 0,1-28 0,1-16 0,0 0 0,0 0 0,0 0 0,1 0 0,-1 0 0,1 0 0,-1 0 0,1 0 0,0 0 0,-1-1 0,1 1 0,0 0 0,0 0 0,0 0 0,1-1 0,-1 1 0,0-1 0,1 1 0,-1-1 0,1 1 0,-1-1 0,1 0 0,0 0 0,-1 0 0,1 0 0,0 0 0,0 0 0,0 0 0,2 0 0,7 2 0,0-1 0,0 0 0,-1-1 0,19 0 0,4 1 0,384 19 0,-253-42 0,572 14 0,-241 9 0,421-3 0,-904 0 0,76-4 0,-83 5 0,1-1 0,0 0 0,-1 0 0,1-1 0,-1 0 0,1 0 0,-1 0 0,0-1 0,0 1 0,0-1 0,0-1 0,5-3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22:25:30.484"/>
    </inkml:context>
    <inkml:brush xml:id="br0">
      <inkml:brushProperty name="width" value="0.35" units="cm"/>
      <inkml:brushProperty name="height" value="0.35" units="cm"/>
      <inkml:brushProperty name="color" value="#FFFFFF"/>
    </inkml:brush>
  </inkml:definitions>
  <inkml:trace contextRef="#ctx0" brushRef="#br0">0 36 24575,'19'-1'0,"-1"-1"0,34-7 0,-39 6 0,1 0 0,-1 1 0,1 0 0,0 1 0,0 1 0,25 2 0,14 4 0,1-3 0,81-6 0,-31 1 0,780 2 0,-692-9 0,99 0 0,-114 18 0,319-9-1365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22:25:30.485"/>
    </inkml:context>
    <inkml:brush xml:id="br0">
      <inkml:brushProperty name="width" value="0.35" units="cm"/>
      <inkml:brushProperty name="height" value="0.35" units="cm"/>
      <inkml:brushProperty name="color" value="#FFFFFF"/>
    </inkml:brush>
  </inkml:definitions>
  <inkml:trace contextRef="#ctx0" brushRef="#br0">1 150 24575,'3'3'0,"0"-1"0,1 1 0,-1-1 0,1 0 0,0 0 0,0-1 0,0 1 0,0-1 0,0 0 0,0 0 0,8 1 0,52 2 0,-47-3 0,48-3 0,123-16 0,-8-2 0,101 17 0,-42 1 0,-224 1 0,0-1 0,-1-1 0,28-8 0,-27 6 0,1 1 0,27-3 0,538-21 0,-530 25 0,84-13 0,7-1 0,40 9 0,-131-1 0,-37 6 0,-1 1 0,1 0 0,17 0 0,110-6-1365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22:25:30.486"/>
    </inkml:context>
    <inkml:brush xml:id="br0">
      <inkml:brushProperty name="width" value="0.35" units="cm"/>
      <inkml:brushProperty name="height" value="0.35" units="cm"/>
      <inkml:brushProperty name="color" value="#FFFFFF"/>
    </inkml:brush>
  </inkml:definitions>
  <inkml:trace contextRef="#ctx0" brushRef="#br0">1 122 24575,'944'21'0,"-692"-15"0,-182 0 0,65 1 0,-84-4 0,87 14 0,-83-8 0,70 2 0,88 2 0,26 0 0,-237-13 0,0-1 0,0 1 0,0 0 0,0 0 0,0 0 0,0 0 0,-1 0 0,1 1 0,0-1 0,0 1 0,0-1 0,0 1 0,0-1 0,-1 1 0,1 0 0,0 0 0,-1 0 0,1 0 0,0 0 0,-1 0 0,1 1 0,1 1 0,-3-2 0,0 1 0,0-1 0,1 1 0,-1-1 0,0 1 0,0-1 0,-1 1 0,1-1 0,0 1 0,0-1 0,-1 1 0,1-1 0,-1 0 0,1 1 0,-1-1 0,0 1 0,1-1 0,-1 0 0,0 0 0,0 0 0,-1 2 0,-6 6 0,1-1 0,-1 0 0,0 0 0,-1-1 0,0 0 0,-12 7 0,8-10 0,0 0 0,-1-1 0,1 0 0,-1-1 0,1 0 0,-1-1 0,0-1 0,1 0 0,-27-4 0,-14 1 0,-136 6 0,-205-6 0,359-1 0,0-2 0,-49-13 0,-9-3 0,55 18 0,0 1 0,-77 5 0,29 1 0,23-2 0,26 0 0,-1-1 0,0-1 0,1-3 0,-56-11 0,67 10 0,1 1 0,-1 2 0,1 0 0,-52 5 0,9-1 0,65-2 0,-1 1 0,1 0 0,0 0 0,-1 0 0,1 1 0,0-1 0,0 1 0,0 0 0,0 0 0,0 0 0,-7 6 0,9-6 0,0-1 0,0 1 0,0 0 0,0 0 0,0 0 0,0 0 0,1 0 0,-1 0 0,0 0 0,1 1 0,0-1 0,0 0 0,0 1 0,0-1 0,0 1 0,0 0 0,0-1 0,1 1 0,-1 0 0,1 5 0,0-7 0,1 0 0,0 0 0,-1 1 0,1-1 0,0 0 0,0 0 0,0 0 0,0 0 0,0 0 0,0 0 0,0 0 0,0 0 0,0-1 0,0 1 0,1 0 0,-1-1 0,0 1 0,0 0 0,1-1 0,-1 0 0,0 1 0,1-1 0,-1 0 0,1 0 0,-1 0 0,0 0 0,2 0 0,-1 0 0,0 1 0,0-1 0,0 0 0,0 1 0,0-1 0,0 1 0,-1 0 0,1-1 0,0 1 0,0 0 0,-1 0 0,1 0 0,0 0 0,-1 0 0,3 3 0,-4-4 0,0 0 0,0 1 0,0-1 0,0 0 0,1 1 0,-1-1 0,0 0 0,0 1 0,0-1 0,0 1 0,0-1 0,0 0 0,0 1 0,0-1 0,0 1 0,-1-1 0,1 0 0,0 1 0,0-1 0,0 0 0,0 1 0,0-1 0,-1 1 0,1-1 0,0 0 0,0 0 0,0 1 0,-1-1 0,1 0 0,0 1 0,-1-1 0,1 0 0,0 0 0,-1 1 0,1-1 0,-21 10 0,-20 0 0,-2-7 0,-7 1 0,50-4 0,0 0 0,0 0 0,0 0 0,0 0 0,0 0 0,0 1 0,0-1 0,1 0 0,-1 0 0,0 0 0,0 0 0,0 0 0,0 0 0,0 0 0,0 0 0,0 0 0,0 0 0,0 0 0,0 1 0,0-1 0,0 0 0,0 0 0,0 0 0,0 0 0,0 0 0,0 0 0,0 0 0,0 0 0,0 0 0,0 0 0,0 1 0,0-1 0,0 0 0,0 0 0,0 0 0,0 0 0,0 0 0,0 0 0,0 0 0,-1 0 0,1 0 0,0 0 0,0 0 0,0 0 0,0 1 0,0-1 0,0 0 0,0 0 0,0 0 0,0 0 0,0 0 0,0 0 0,0 0 0,-1 0 0,1 0 0,15 3 0,18 1 0,27-6 0,-54 2 0,-37 2 0,30-2 0,-1 0 0,1 0 0,0 0 0,-1 0 0,1 1 0,0-1 0,0 0 0,-1 1 0,1-1 0,0 1 0,0-1 0,0 1 0,0-1 0,0 1 0,-1 0 0,1 0 0,0-1 0,1 1 0,-3 1 0,3-1 0,0 0 0,0 0 0,-1 0 0,1-1 0,0 1 0,0 0 0,0 0 0,0 0 0,0 0 0,0-1 0,0 1 0,0 0 0,0 0 0,0 0 0,0 0 0,1-1 0,-1 1 0,0 0 0,1 0 0,-1-1 0,0 1 0,1 0 0,1 2 0,0 0 0,0 0 0,1 0 0,-1-1 0,0 1 0,1-1 0,0 0 0,-1 0 0,1 0 0,0 0 0,0 0 0,7 2 0,-6-3 0,1 0 0,-1-1 0,0 1 0,1-1 0,-1 0 0,1 0 0,-1-1 0,1 1 0,-1-1 0,0 0 0,1 0 0,-1-1 0,0 1 0,0-1 0,0 0 0,0 0 0,0 0 0,0 0 0,-1-1 0,4-3 0,-2 3 0,1-1 0,-1 1 0,0 0 0,1 0 0,-1 1 0,1-1 0,0 1 0,0 1 0,0-1 0,11 0 0,4 1 0,58 1 0,-72 0 0,0 1 0,-1 0 0,1 0 0,-1 0 0,0 1 0,1 0 0,-1 0 0,0 1 0,6 3 0,-12-6 0,0 0 0,1 0 0,-1 0 0,0 0 0,0 0 0,0 0 0,0 0 0,0 0 0,0 0 0,0 1 0,0-1 0,0 0 0,1 0 0,-1 0 0,0 0 0,0 0 0,0 0 0,0 0 0,0 0 0,0 1 0,0-1 0,0 0 0,0 0 0,0 0 0,0 0 0,0 0 0,0 0 0,0 0 0,0 1 0,0-1 0,0 0 0,0 0 0,0 0 0,0 0 0,0 0 0,0 0 0,0 1 0,0-1 0,0 0 0,0 0 0,0 0 0,0 0 0,0 0 0,0 0 0,-1 0 0,1 0 0,0 1 0,0-1 0,0 0 0,0 0 0,0 0 0,0 0 0,0 0 0,0 0 0,-1 0 0,1 0 0,0 0 0,0 0 0,0 0 0,0 0 0,0 0 0,0 0 0,0 0 0,-1 0 0,1 0 0,-15 4 0,-17-1 0,-10-5 0,30 1 0,1 0 0,-1 1 0,0 0 0,0 1 0,1 0 0,-17 4 0,47 1 0,16-3 0,247-15 0,-240 10 0,0 2 0,55 8 0,-25-2 0,180 21 0,-216-23 0,58 13 0,-18-2 0,-26-10 0,0-2 0,72-5 0,-24-1 0,511 3 0,-561-3 0,-45 3 0,0-1 0,-1 1 0,1 0 0,0-1 0,-1 0 0,1 1 0,-1-1 0,1 0 0,-1-1 0,1 1 0,-1 0 0,0-1 0,0 1 0,4-4 0,-6 2 0,0 1 0,-1 0 0,1-1 0,-1 1 0,0-1 0,0 1 0,0 0 0,0 0 0,0-1 0,0 1 0,-1 0 0,1 0 0,-1 0 0,1 0 0,-3-2 0,-11-18 0,14 20 0,0 0 0,1 0 0,-1 0 0,0 0 0,1 0 0,-1 1 0,1-1 0,0 0 0,0 0 0,0 0 0,0 0 0,0 0 0,0 0 0,0 0 0,1 0 0,-1 0 0,1 0 0,-1 0 0,1 0 0,0 1 0,0-1 0,0 0 0,0 1 0,0-1 0,0 0 0,0 1 0,1-1 0,-1 1 0,0-1 0,1 1 0,-1 0 0,1 0 0,0 0 0,-1 0 0,1 0 0,0 0 0,-1 0 0,1 0 0,0 1 0,0-1 0,0 1 0,0-1 0,3 1 0,11-2 0,1 0 0,-1 1 0,1 1 0,23 3 0,-6 0 0,200-5 0,167 4 0,-180 11 0,42 14 0,-167-14 0,113 1 0,-121-15 0,145 17 0,-214-12 0,0-1 0,0 0 0,1-2 0,-1 0 0,0-2 0,1 0 0,-1-1 0,0-1 0,0 0 0,0-2 0,31-11 0,143-54 0,-184 68 0,12-6 0,-21 8 0,-1 0 0,1 0 0,0 0 0,0 0 0,0 0 0,0 0 0,0 0 0,0 0 0,0 0 0,0 0 0,0 0 0,0 0 0,0-1 0,0 1 0,0 0 0,0 0 0,0 0 0,0 0 0,0 0 0,-1 0 0,1 0 0,0 0 0,0 0 0,0 0 0,0 0 0,0 0 0,0 0 0,0 0 0,0 0 0,0-1 0,0 1 0,0 0 0,0 0 0,0 0 0,0 0 0,0 0 0,0 0 0,0 0 0,0 0 0,0 0 0,0 0 0,0 0 0,1 0 0,-39 4 0,13-1 0,-47 4 0,-1 2 0,1-4 0,-115-7 0,69-9 0,-33-5 0,-291 8 0,420 13 0,16 3 0,7-7 0,0 0 0,1 0 0,-1 0 0,0 0 0,0 0 0,0 0 0,1 0 0,-1 0 0,1 0 0,-1-1 0,0 1 0,1-1 0,-1 1 0,1-1 0,-1 0 0,1 1 0,0-1 0,-1 0 0,1 0 0,1 0 0,33 1 0,1-1 0,-1-2 0,-1-2 0,43-9 0,-33 5 0,-1 2 0,54-1 0,116 9 0,326-37 0,-323 14 0,-134 9 0,-50 7 0,58-4 0,-67 9 0,380-16 0,133 4 0,-336 14 0,1033-2 0,-1233 0 0,28 1 0,0-1 0,0-1 0,0-2 0,-1-1 0,54-14 0,-140 22 0,-94 25 0,-37 5 0,75-18 0,-137 15 0,197-29 0,1 3 0,0 2 0,0 3 0,-75 23 0,99-24 0,0-2 0,0-1 0,-1-1 0,1-2 0,-34 0 0,-155-13 0,29 0 0,-344 10 0,526 0 0,1-1 0,-1 0 0,1-1 0,-1 1 0,1-1 0,-1-1 0,1 1 0,0-1 0,0 0 0,0 0 0,1-1 0,-1 0 0,1 0 0,-10-9 0,-6-8 0,1-2 0,-20-26 0,6 6 0,8 14 0,19 23 0,0-1 0,0 0 0,1-1 0,0 0 0,0 0 0,1 0 0,0 0 0,1-1 0,0 0 0,0 0 0,-3-12 0,-2-8 0,7 26 0,1-1 0,-1 0 0,1 0 0,0 0 0,0 0 0,1 0 0,-1 0 0,1-8 0,0 11 0,1-1 0,-1 1 0,1 0 0,0 0 0,0-1 0,-1 1 0,1 0 0,0 0 0,0 0 0,0 0 0,0 0 0,0 0 0,1 0 0,-1 1 0,0-1 0,0 0 0,1 0 0,-1 1 0,0-1 0,1 1 0,-1-1 0,0 1 0,1 0 0,-1 0 0,0-1 0,1 1 0,-1 0 0,1 0 0,-1 0 0,3 1 0,94-2 0,123 16 0,0 0 0,797-5 0,-872-11 0,99 5 0,-124 16 0,-89-13 0,1-2 0,-1-1 0,36 0 0,21-5-1365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22:25:30.487"/>
    </inkml:context>
    <inkml:brush xml:id="br0">
      <inkml:brushProperty name="width" value="0.35" units="cm"/>
      <inkml:brushProperty name="height" value="0.35" units="cm"/>
      <inkml:brushProperty name="color" value="#FFFFFF"/>
    </inkml:brush>
  </inkml:definitions>
  <inkml:trace contextRef="#ctx0" brushRef="#br0">1 295 24575,'305'13'0,"-47"1"0,8-1 0,140 0 0,-25 1 0,102 12 0,-261-10 0,-69-6 0,375 17 0,-449-26 0,507 16 0,167-7 0,-488-12 0,188-20 0,-444 21 0,28-5 0,-30-3 0,-17-7 0,-2 6 0,0 1 0,-1 1 0,1 0 0,-1 1 0,-1 0 0,-14-5 0,-91-25 0,78 26 0,21 6 0,12 3 0,-1 0 0,1 0 0,0 0 0,0-1 0,0-1 0,0 1 0,1-1 0,-1 0 0,1-1 0,0 0 0,0 0 0,1 0 0,-1-1 0,1 0 0,-7-9 0,5 5 0,0 1 0,-1 0 0,0 1 0,-1 0 0,1 1 0,-21-12 0,-7-6 0,34 23 0,0 0 0,1 0 0,-1-1 0,1 1 0,0-1 0,-1 1 0,1-1 0,0 0 0,0 0 0,1 0 0,-1 0 0,1 0 0,-1 0 0,1-1 0,0 1 0,0 0 0,1-1 0,-1 1 0,1-1 0,-1 1 0,1-1 0,0 1 0,1-1 0,-1 1 0,0-1 0,1 1 0,0 0 0,0-1 0,0 1 0,0 0 0,3-5 0,-4 7 0,0 1 0,1-1 0,-1 0 0,0 1 0,0-1 0,1 0 0,-1 1 0,0-1 0,0 0 0,0 1 0,0-1 0,0 0 0,0 1 0,0-1 0,0 0 0,-1 1 0,1-1 0,0 0 0,0 1 0,0-1 0,-1 0 0,1 1 0,0-1 0,-1 1 0,1-1 0,0 1 0,-1-1 0,1 1 0,-1-1 0,1 1 0,-2-2 0,-24-5 0,-31 12 0,40-1 0,0 1 0,1 0 0,-1 1 0,-20 12 0,25-11 0,0-1 0,0-1 0,-1 0 0,0-1 0,1 0 0,-2-1 0,1 0 0,-25 1 0,-209-2 0,-237-5 0,172-10 0,136-1 0,63 2 0,-27 9 0,81 3 0,-100-13 0,45 0-289,-217 2 0,271 11-498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22:25:30.488"/>
    </inkml:context>
    <inkml:brush xml:id="br0">
      <inkml:brushProperty name="width" value="0.35" units="cm"/>
      <inkml:brushProperty name="height" value="0.35" units="cm"/>
      <inkml:brushProperty name="color" value="#FFFFFF"/>
    </inkml:brush>
  </inkml:definitions>
  <inkml:trace contextRef="#ctx0" brushRef="#br0">0 525 24575,'124'-7'0,"-1"-4"0,152-36 0,-236 38 0,-2-2 0,39-17 0,-18 7 0,-41 16 0,0 2 0,0 0 0,0 1 0,24 0 0,22-3 0,95-14 0,183-35 0,-284 39 0,-11 3 0,62-9 0,-53 14 0,227-15 0,151 15 0,-416 6 0,1 1 0,0-1 0,0 0 0,18-5 0,-31 5 0,0-1 0,-1 1 0,1-1 0,0 0 0,0 0 0,-1-1 0,1 1 0,-1-1 0,0 0 0,0 0 0,0-1 0,0 1 0,0-1 0,-1 0 0,4-4 0,-1 1 0,0 2 0,1-1 0,-1 1 0,1 0 0,0 0 0,1 1 0,-1 0 0,1 0 0,10-3 0,27-16 0,-41 20 0,0 0 0,0 0 0,0 0 0,-1-1 0,0 1 0,0-1 0,0 0 0,0 0 0,0 0 0,-1 0 0,3-6 0,-5 9 0,1 1 0,-1-1 0,0 0 0,0 0 0,1 0 0,-1 0 0,0 0 0,0 0 0,0 0 0,0 0 0,0 0 0,0 0 0,0 0 0,-1 0 0,1 0 0,0 0 0,0 0 0,-1 0 0,1 0 0,-1 0 0,1 0 0,-2-1 0,1 1 0,-1 0 0,1 0 0,-1 0 0,0 0 0,1 0 0,-1 0 0,0 0 0,0 1 0,0-1 0,1 1 0,-1 0 0,0-1 0,0 1 0,0 0 0,0 0 0,-3 0 0,-2 1 0,0 0 0,1 0 0,-1 0 0,0 1 0,1 0 0,0 0 0,-1 0 0,1 1 0,0 0 0,0 1 0,0-1 0,-6 7 0,3-5 0,1 1 0,-1-1 0,0-1 0,-13 6 0,-18 0 0,-68 10 0,-11 2 0,-18 20-1365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22:25:30.489"/>
    </inkml:context>
    <inkml:brush xml:id="br0">
      <inkml:brushProperty name="width" value="0.35" units="cm"/>
      <inkml:brushProperty name="height" value="0.35" units="cm"/>
      <inkml:brushProperty name="color" value="#FFFFFF"/>
    </inkml:brush>
  </inkml:definitions>
  <inkml:trace contextRef="#ctx0" brushRef="#br0">0 594 24575,'3'-1'0,"-1"0"0,1 0 0,0 0 0,0 0 0,0 0 0,-1 1 0,1-1 0,0 1 0,0 0 0,0-1 0,0 2 0,0-1 0,5 1 0,-4-1 0,17-2 0,1-1 0,-1 0 0,0-2 0,0-1 0,39-15 0,15-5 0,179-26 0,-189 42 0,-1-2 0,-1-3 0,0-2 0,72-31 0,-43-2 0,-67 35 0,1 1 0,0 1 0,1 1 0,30-9 0,42-1 0,0 5 0,1 4 0,187-1 0,-132 5 0,241-45 0,-357 45 0,60-21 0,-11 3 0,110-21-1365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22:25:30.492"/>
    </inkml:context>
    <inkml:brush xml:id="br0">
      <inkml:brushProperty name="width" value="0.35" units="cm"/>
      <inkml:brushProperty name="height" value="0.35" units="cm"/>
      <inkml:brushProperty name="color" value="#FFFFFF"/>
    </inkml:brush>
  </inkml:definitions>
  <inkml:trace contextRef="#ctx0" brushRef="#br0">0 2 24575,'1171'0'0,"-974"9"0,11-11 0,300 4 0,-455 1 0,411 2 0,-383-13 0,36-1 0,-78 8-1365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3175" tIns="46587" rIns="93175" bIns="46587"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970939" y="1"/>
            <a:ext cx="3037840" cy="466435"/>
          </a:xfrm>
          <a:prstGeom prst="rect">
            <a:avLst/>
          </a:prstGeom>
        </p:spPr>
        <p:txBody>
          <a:bodyPr vert="horz" lIns="93175" tIns="46587" rIns="93175" bIns="46587" rtlCol="0"/>
          <a:lstStyle>
            <a:lvl1pPr algn="r">
              <a:defRPr sz="1200" b="0" i="0">
                <a:latin typeface="Arial" panose="020B0604020202020204" pitchFamily="34" charset="0"/>
              </a:defRPr>
            </a:lvl1pPr>
          </a:lstStyle>
          <a:p>
            <a:fld id="{8935690C-9691-E745-9419-5888C37F1F40}" type="datetimeFigureOut">
              <a:rPr lang="en-US" smtClean="0"/>
              <a:pPr/>
              <a:t>1/14/2026</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b="0" i="0">
                <a:latin typeface="Arial" panose="020B0604020202020204" pitchFamily="34" charset="0"/>
              </a:defRPr>
            </a:lvl1pPr>
          </a:lstStyle>
          <a:p>
            <a:fld id="{AFAE71E3-59E5-9A47-A4A5-70B625E019BE}" type="slidenum">
              <a:rPr lang="en-US" smtClean="0"/>
              <a:pPr/>
              <a:t>‹#›</a:t>
            </a:fld>
            <a:endParaRPr lang="en-US"/>
          </a:p>
        </p:txBody>
      </p:sp>
    </p:spTree>
    <p:extLst>
      <p:ext uri="{BB962C8B-B14F-4D97-AF65-F5344CB8AC3E}">
        <p14:creationId xmlns:p14="http://schemas.microsoft.com/office/powerpoint/2010/main" val="2981984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AE71E3-59E5-9A47-A4A5-70B625E019BE}" type="slidenum">
              <a:rPr lang="en-US" smtClean="0"/>
              <a:pPr/>
              <a:t>11</a:t>
            </a:fld>
            <a:endParaRPr lang="en-US"/>
          </a:p>
        </p:txBody>
      </p:sp>
    </p:spTree>
    <p:extLst>
      <p:ext uri="{BB962C8B-B14F-4D97-AF65-F5344CB8AC3E}">
        <p14:creationId xmlns:p14="http://schemas.microsoft.com/office/powerpoint/2010/main" val="1000756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AE71E3-59E5-9A47-A4A5-70B625E019BE}" type="slidenum">
              <a:rPr lang="en-US" smtClean="0"/>
              <a:pPr/>
              <a:t>31</a:t>
            </a:fld>
            <a:endParaRPr lang="en-US"/>
          </a:p>
        </p:txBody>
      </p:sp>
    </p:spTree>
    <p:extLst>
      <p:ext uri="{BB962C8B-B14F-4D97-AF65-F5344CB8AC3E}">
        <p14:creationId xmlns:p14="http://schemas.microsoft.com/office/powerpoint/2010/main" val="986605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AE71E3-59E5-9A47-A4A5-70B625E019BE}" type="slidenum">
              <a:rPr lang="en-US" smtClean="0"/>
              <a:pPr/>
              <a:t>32</a:t>
            </a:fld>
            <a:endParaRPr lang="en-US"/>
          </a:p>
        </p:txBody>
      </p:sp>
    </p:spTree>
    <p:extLst>
      <p:ext uri="{BB962C8B-B14F-4D97-AF65-F5344CB8AC3E}">
        <p14:creationId xmlns:p14="http://schemas.microsoft.com/office/powerpoint/2010/main" val="115866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51">
              <a:defRPr/>
            </a:pPr>
            <a:r>
              <a:rPr lang="en-US"/>
              <a:t>Can you update with our colors here?</a:t>
            </a:r>
          </a:p>
        </p:txBody>
      </p:sp>
      <p:sp>
        <p:nvSpPr>
          <p:cNvPr id="4" name="Slide Number Placeholder 3"/>
          <p:cNvSpPr>
            <a:spLocks noGrp="1"/>
          </p:cNvSpPr>
          <p:nvPr>
            <p:ph type="sldNum" sz="quarter" idx="5"/>
          </p:nvPr>
        </p:nvSpPr>
        <p:spPr/>
        <p:txBody>
          <a:bodyPr/>
          <a:lstStyle/>
          <a:p>
            <a:fld id="{AFAE71E3-59E5-9A47-A4A5-70B625E019BE}" type="slidenum">
              <a:rPr lang="en-US" smtClean="0"/>
              <a:pPr/>
              <a:t>33</a:t>
            </a:fld>
            <a:endParaRPr lang="en-US"/>
          </a:p>
        </p:txBody>
      </p:sp>
    </p:spTree>
    <p:extLst>
      <p:ext uri="{BB962C8B-B14F-4D97-AF65-F5344CB8AC3E}">
        <p14:creationId xmlns:p14="http://schemas.microsoft.com/office/powerpoint/2010/main" val="5195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51">
              <a:defRPr/>
            </a:pPr>
            <a:r>
              <a:rPr lang="en-US"/>
              <a:t>Can you update with our colors here?</a:t>
            </a:r>
          </a:p>
        </p:txBody>
      </p:sp>
      <p:sp>
        <p:nvSpPr>
          <p:cNvPr id="4" name="Slide Number Placeholder 3"/>
          <p:cNvSpPr>
            <a:spLocks noGrp="1"/>
          </p:cNvSpPr>
          <p:nvPr>
            <p:ph type="sldNum" sz="quarter" idx="5"/>
          </p:nvPr>
        </p:nvSpPr>
        <p:spPr/>
        <p:txBody>
          <a:bodyPr/>
          <a:lstStyle/>
          <a:p>
            <a:fld id="{AFAE71E3-59E5-9A47-A4A5-70B625E019BE}" type="slidenum">
              <a:rPr lang="en-US" smtClean="0"/>
              <a:pPr/>
              <a:t>40</a:t>
            </a:fld>
            <a:endParaRPr lang="en-US"/>
          </a:p>
        </p:txBody>
      </p:sp>
    </p:spTree>
    <p:extLst>
      <p:ext uri="{BB962C8B-B14F-4D97-AF65-F5344CB8AC3E}">
        <p14:creationId xmlns:p14="http://schemas.microsoft.com/office/powerpoint/2010/main" val="647770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AE71E3-59E5-9A47-A4A5-70B625E019BE}" type="slidenum">
              <a:rPr lang="en-US" smtClean="0"/>
              <a:pPr/>
              <a:t>46</a:t>
            </a:fld>
            <a:endParaRPr lang="en-US"/>
          </a:p>
        </p:txBody>
      </p:sp>
    </p:spTree>
    <p:extLst>
      <p:ext uri="{BB962C8B-B14F-4D97-AF65-F5344CB8AC3E}">
        <p14:creationId xmlns:p14="http://schemas.microsoft.com/office/powerpoint/2010/main" val="1258025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51">
              <a:defRPr/>
            </a:pPr>
            <a:endParaRPr lang="en-US"/>
          </a:p>
        </p:txBody>
      </p:sp>
      <p:sp>
        <p:nvSpPr>
          <p:cNvPr id="4" name="Slide Number Placeholder 3"/>
          <p:cNvSpPr>
            <a:spLocks noGrp="1"/>
          </p:cNvSpPr>
          <p:nvPr>
            <p:ph type="sldNum" sz="quarter" idx="5"/>
          </p:nvPr>
        </p:nvSpPr>
        <p:spPr/>
        <p:txBody>
          <a:bodyPr/>
          <a:lstStyle/>
          <a:p>
            <a:fld id="{AFAE71E3-59E5-9A47-A4A5-70B625E019BE}" type="slidenum">
              <a:rPr lang="en-US" smtClean="0"/>
              <a:pPr/>
              <a:t>47</a:t>
            </a:fld>
            <a:endParaRPr lang="en-US"/>
          </a:p>
        </p:txBody>
      </p:sp>
    </p:spTree>
    <p:extLst>
      <p:ext uri="{BB962C8B-B14F-4D97-AF65-F5344CB8AC3E}">
        <p14:creationId xmlns:p14="http://schemas.microsoft.com/office/powerpoint/2010/main" val="647770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AE71E3-59E5-9A47-A4A5-70B625E019BE}" type="slidenum">
              <a:rPr lang="en-US" smtClean="0"/>
              <a:pPr/>
              <a:t>51</a:t>
            </a:fld>
            <a:endParaRPr lang="en-US"/>
          </a:p>
        </p:txBody>
      </p:sp>
    </p:spTree>
    <p:extLst>
      <p:ext uri="{BB962C8B-B14F-4D97-AF65-F5344CB8AC3E}">
        <p14:creationId xmlns:p14="http://schemas.microsoft.com/office/powerpoint/2010/main" val="535363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AE71E3-59E5-9A47-A4A5-70B625E019BE}" type="slidenum">
              <a:rPr lang="en-US" smtClean="0"/>
              <a:pPr/>
              <a:t>61</a:t>
            </a:fld>
            <a:endParaRPr lang="en-US"/>
          </a:p>
        </p:txBody>
      </p:sp>
    </p:spTree>
    <p:extLst>
      <p:ext uri="{BB962C8B-B14F-4D97-AF65-F5344CB8AC3E}">
        <p14:creationId xmlns:p14="http://schemas.microsoft.com/office/powerpoint/2010/main" val="1170665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 sources</a:t>
            </a:r>
          </a:p>
        </p:txBody>
      </p:sp>
      <p:sp>
        <p:nvSpPr>
          <p:cNvPr id="4" name="Slide Number Placeholder 3"/>
          <p:cNvSpPr>
            <a:spLocks noGrp="1"/>
          </p:cNvSpPr>
          <p:nvPr>
            <p:ph type="sldNum" sz="quarter" idx="5"/>
          </p:nvPr>
        </p:nvSpPr>
        <p:spPr/>
        <p:txBody>
          <a:bodyPr/>
          <a:lstStyle/>
          <a:p>
            <a:fld id="{AFAE71E3-59E5-9A47-A4A5-70B625E019BE}" type="slidenum">
              <a:rPr lang="en-US" smtClean="0"/>
              <a:pPr/>
              <a:t>62</a:t>
            </a:fld>
            <a:endParaRPr lang="en-US"/>
          </a:p>
        </p:txBody>
      </p:sp>
    </p:spTree>
    <p:extLst>
      <p:ext uri="{BB962C8B-B14F-4D97-AF65-F5344CB8AC3E}">
        <p14:creationId xmlns:p14="http://schemas.microsoft.com/office/powerpoint/2010/main" val="2197262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840C3-87CB-F971-0B16-9A8762DFBD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861239-55A4-170C-6042-FEA091582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75B26-E793-C41D-211F-BEFAE1E74AE9}"/>
              </a:ext>
            </a:extLst>
          </p:cNvPr>
          <p:cNvSpPr>
            <a:spLocks noGrp="1"/>
          </p:cNvSpPr>
          <p:nvPr>
            <p:ph type="body" idx="1"/>
          </p:nvPr>
        </p:nvSpPr>
        <p:spPr/>
        <p:txBody>
          <a:bodyPr/>
          <a:lstStyle/>
          <a:p>
            <a:r>
              <a:rPr lang="en-US"/>
              <a:t>Update sources</a:t>
            </a:r>
          </a:p>
        </p:txBody>
      </p:sp>
      <p:sp>
        <p:nvSpPr>
          <p:cNvPr id="4" name="Slide Number Placeholder 3">
            <a:extLst>
              <a:ext uri="{FF2B5EF4-FFF2-40B4-BE49-F238E27FC236}">
                <a16:creationId xmlns:a16="http://schemas.microsoft.com/office/drawing/2014/main" id="{BE90F373-EBA0-9453-4A8C-83B91610C5F2}"/>
              </a:ext>
            </a:extLst>
          </p:cNvPr>
          <p:cNvSpPr>
            <a:spLocks noGrp="1"/>
          </p:cNvSpPr>
          <p:nvPr>
            <p:ph type="sldNum" sz="quarter" idx="5"/>
          </p:nvPr>
        </p:nvSpPr>
        <p:spPr/>
        <p:txBody>
          <a:bodyPr/>
          <a:lstStyle/>
          <a:p>
            <a:fld id="{AFAE71E3-59E5-9A47-A4A5-70B625E019BE}" type="slidenum">
              <a:rPr lang="en-US" smtClean="0"/>
              <a:pPr/>
              <a:t>63</a:t>
            </a:fld>
            <a:endParaRPr lang="en-US"/>
          </a:p>
        </p:txBody>
      </p:sp>
    </p:spTree>
    <p:extLst>
      <p:ext uri="{BB962C8B-B14F-4D97-AF65-F5344CB8AC3E}">
        <p14:creationId xmlns:p14="http://schemas.microsoft.com/office/powerpoint/2010/main" val="4213270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51">
              <a:defRPr/>
            </a:pPr>
            <a:r>
              <a:rPr lang="en-US"/>
              <a:t>Can you update with our colors here?</a:t>
            </a:r>
          </a:p>
        </p:txBody>
      </p:sp>
      <p:sp>
        <p:nvSpPr>
          <p:cNvPr id="4" name="Slide Number Placeholder 3"/>
          <p:cNvSpPr>
            <a:spLocks noGrp="1"/>
          </p:cNvSpPr>
          <p:nvPr>
            <p:ph type="sldNum" sz="quarter" idx="5"/>
          </p:nvPr>
        </p:nvSpPr>
        <p:spPr/>
        <p:txBody>
          <a:bodyPr/>
          <a:lstStyle/>
          <a:p>
            <a:pPr defTabSz="460574">
              <a:defRPr/>
            </a:pPr>
            <a:fld id="{AFAE71E3-59E5-9A47-A4A5-70B625E019BE}" type="slidenum">
              <a:rPr lang="en-US">
                <a:solidFill>
                  <a:prstClr val="black"/>
                </a:solidFill>
              </a:rPr>
              <a:pPr defTabSz="460574">
                <a:defRPr/>
              </a:pPr>
              <a:t>16</a:t>
            </a:fld>
            <a:endParaRPr lang="en-US">
              <a:solidFill>
                <a:prstClr val="black"/>
              </a:solidFill>
            </a:endParaRPr>
          </a:p>
        </p:txBody>
      </p:sp>
    </p:spTree>
    <p:extLst>
      <p:ext uri="{BB962C8B-B14F-4D97-AF65-F5344CB8AC3E}">
        <p14:creationId xmlns:p14="http://schemas.microsoft.com/office/powerpoint/2010/main" val="647770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48139-C2DC-EC92-E815-50F076F1E1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33229-3A8F-C64C-67DD-945B08220B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F97311-52A1-9A5D-843D-BD8CFCDBC1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02D450-4411-C440-9CD4-760C2C5D3566}"/>
              </a:ext>
            </a:extLst>
          </p:cNvPr>
          <p:cNvSpPr>
            <a:spLocks noGrp="1"/>
          </p:cNvSpPr>
          <p:nvPr>
            <p:ph type="sldNum" sz="quarter" idx="5"/>
          </p:nvPr>
        </p:nvSpPr>
        <p:spPr/>
        <p:txBody>
          <a:bodyPr/>
          <a:lstStyle/>
          <a:p>
            <a:fld id="{09C2F382-C9D5-4AA0-A2D8-38F7A9C2BA15}" type="slidenum">
              <a:rPr lang="en-US" smtClean="0"/>
              <a:pPr/>
              <a:t>18</a:t>
            </a:fld>
            <a:endParaRPr lang="en-US"/>
          </a:p>
        </p:txBody>
      </p:sp>
    </p:spTree>
    <p:extLst>
      <p:ext uri="{BB962C8B-B14F-4D97-AF65-F5344CB8AC3E}">
        <p14:creationId xmlns:p14="http://schemas.microsoft.com/office/powerpoint/2010/main" val="236826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AE71E3-59E5-9A47-A4A5-70B625E019BE}" type="slidenum">
              <a:rPr lang="en-US" smtClean="0"/>
              <a:pPr/>
              <a:t>19</a:t>
            </a:fld>
            <a:endParaRPr lang="en-US"/>
          </a:p>
        </p:txBody>
      </p:sp>
    </p:spTree>
    <p:extLst>
      <p:ext uri="{BB962C8B-B14F-4D97-AF65-F5344CB8AC3E}">
        <p14:creationId xmlns:p14="http://schemas.microsoft.com/office/powerpoint/2010/main" val="629060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AE71E3-59E5-9A47-A4A5-70B625E019BE}" type="slidenum">
              <a:rPr lang="en-US" smtClean="0"/>
              <a:pPr/>
              <a:t>20</a:t>
            </a:fld>
            <a:endParaRPr lang="en-US"/>
          </a:p>
        </p:txBody>
      </p:sp>
    </p:spTree>
    <p:extLst>
      <p:ext uri="{BB962C8B-B14F-4D97-AF65-F5344CB8AC3E}">
        <p14:creationId xmlns:p14="http://schemas.microsoft.com/office/powerpoint/2010/main" val="4141592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51">
              <a:defRPr/>
            </a:pPr>
            <a:endParaRPr lang="en-US"/>
          </a:p>
        </p:txBody>
      </p:sp>
      <p:sp>
        <p:nvSpPr>
          <p:cNvPr id="4" name="Slide Number Placeholder 3"/>
          <p:cNvSpPr>
            <a:spLocks noGrp="1"/>
          </p:cNvSpPr>
          <p:nvPr>
            <p:ph type="sldNum" sz="quarter" idx="5"/>
          </p:nvPr>
        </p:nvSpPr>
        <p:spPr/>
        <p:txBody>
          <a:bodyPr/>
          <a:lstStyle/>
          <a:p>
            <a:pPr defTabSz="460574">
              <a:defRPr/>
            </a:pPr>
            <a:fld id="{AFAE71E3-59E5-9A47-A4A5-70B625E019BE}" type="slidenum">
              <a:rPr lang="en-US">
                <a:solidFill>
                  <a:prstClr val="black"/>
                </a:solidFill>
              </a:rPr>
              <a:pPr defTabSz="460574">
                <a:defRPr/>
              </a:pPr>
              <a:t>21</a:t>
            </a:fld>
            <a:endParaRPr lang="en-US">
              <a:solidFill>
                <a:prstClr val="black"/>
              </a:solidFill>
            </a:endParaRPr>
          </a:p>
        </p:txBody>
      </p:sp>
    </p:spTree>
    <p:extLst>
      <p:ext uri="{BB962C8B-B14F-4D97-AF65-F5344CB8AC3E}">
        <p14:creationId xmlns:p14="http://schemas.microsoft.com/office/powerpoint/2010/main" val="3936522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AE71E3-59E5-9A47-A4A5-70B625E019BE}" type="slidenum">
              <a:rPr lang="en-US" smtClean="0"/>
              <a:pPr/>
              <a:t>23</a:t>
            </a:fld>
            <a:endParaRPr lang="en-US"/>
          </a:p>
        </p:txBody>
      </p:sp>
    </p:spTree>
    <p:extLst>
      <p:ext uri="{BB962C8B-B14F-4D97-AF65-F5344CB8AC3E}">
        <p14:creationId xmlns:p14="http://schemas.microsoft.com/office/powerpoint/2010/main" val="481094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C2F382-C9D5-4AA0-A2D8-38F7A9C2BA15}" type="slidenum">
              <a:rPr lang="en-US" smtClean="0"/>
              <a:pPr/>
              <a:t>24</a:t>
            </a:fld>
            <a:endParaRPr lang="en-US"/>
          </a:p>
        </p:txBody>
      </p:sp>
    </p:spTree>
    <p:extLst>
      <p:ext uri="{BB962C8B-B14F-4D97-AF65-F5344CB8AC3E}">
        <p14:creationId xmlns:p14="http://schemas.microsoft.com/office/powerpoint/2010/main" val="128400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51">
              <a:defRPr/>
            </a:pPr>
            <a:r>
              <a:rPr lang="en-US"/>
              <a:t>Can you update with our colors here?</a:t>
            </a:r>
          </a:p>
        </p:txBody>
      </p:sp>
      <p:sp>
        <p:nvSpPr>
          <p:cNvPr id="4" name="Slide Number Placeholder 3"/>
          <p:cNvSpPr>
            <a:spLocks noGrp="1"/>
          </p:cNvSpPr>
          <p:nvPr>
            <p:ph type="sldNum" sz="quarter" idx="5"/>
          </p:nvPr>
        </p:nvSpPr>
        <p:spPr/>
        <p:txBody>
          <a:bodyPr/>
          <a:lstStyle/>
          <a:p>
            <a:fld id="{AFAE71E3-59E5-9A47-A4A5-70B625E019BE}" type="slidenum">
              <a:rPr lang="en-US" smtClean="0"/>
              <a:pPr/>
              <a:t>29</a:t>
            </a:fld>
            <a:endParaRPr lang="en-US"/>
          </a:p>
        </p:txBody>
      </p:sp>
    </p:spTree>
    <p:extLst>
      <p:ext uri="{BB962C8B-B14F-4D97-AF65-F5344CB8AC3E}">
        <p14:creationId xmlns:p14="http://schemas.microsoft.com/office/powerpoint/2010/main" val="647770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1413" y="365126"/>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11413"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9BADBD83-8AA5-9641-BEC5-FED4BEB22F4F}"/>
              </a:ext>
            </a:extLst>
          </p:cNvPr>
          <p:cNvSpPr>
            <a:spLocks noGrp="1"/>
          </p:cNvSpPr>
          <p:nvPr>
            <p:ph type="ftr" sz="quarter" idx="3"/>
          </p:nvPr>
        </p:nvSpPr>
        <p:spPr>
          <a:xfrm>
            <a:off x="96823" y="6613253"/>
            <a:ext cx="4294424" cy="244747"/>
          </a:xfrm>
          <a:prstGeom prst="rect">
            <a:avLst/>
          </a:prstGeom>
        </p:spPr>
        <p:txBody>
          <a:bodyPr vert="horz" lIns="91440" tIns="45720" rIns="91440" bIns="45720" rtlCol="0" anchor="ctr"/>
          <a:lstStyle>
            <a:lvl1pPr algn="l">
              <a:defRPr sz="900" b="0" i="0" baseline="0">
                <a:solidFill>
                  <a:srgbClr val="FF0000"/>
                </a:solidFill>
                <a:latin typeface="Arial" panose="020B0604020202020204" pitchFamily="34" charset="0"/>
              </a:defRPr>
            </a:lvl1pPr>
          </a:lstStyle>
          <a:p>
            <a:r>
              <a:rPr lang="en-US"/>
              <a:t>www.FiducientAdvisors.com</a:t>
            </a:r>
            <a:endParaRPr lang="en-US">
              <a:solidFill>
                <a:srgbClr val="FF0000"/>
              </a:solidFill>
            </a:endParaRPr>
          </a:p>
        </p:txBody>
      </p:sp>
      <p:sp>
        <p:nvSpPr>
          <p:cNvPr id="6" name="Slide Number Placeholder 5">
            <a:extLst>
              <a:ext uri="{FF2B5EF4-FFF2-40B4-BE49-F238E27FC236}">
                <a16:creationId xmlns:a16="http://schemas.microsoft.com/office/drawing/2014/main" id="{813ABF55-7754-437F-A1D4-1A001787D3B9}"/>
              </a:ext>
            </a:extLst>
          </p:cNvPr>
          <p:cNvSpPr>
            <a:spLocks noGrp="1"/>
          </p:cNvSpPr>
          <p:nvPr>
            <p:ph type="sldNum" sz="quarter" idx="4"/>
          </p:nvPr>
        </p:nvSpPr>
        <p:spPr>
          <a:xfrm>
            <a:off x="8779978" y="6613253"/>
            <a:ext cx="364022" cy="244747"/>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fld id="{E57A0B7C-FA6A-BC42-8139-60285044CFD9}" type="slidenum">
              <a:rPr lang="en-US" smtClean="0"/>
              <a:pPr/>
              <a:t>‹#›</a:t>
            </a:fld>
            <a:endParaRPr lang="en-US"/>
          </a:p>
        </p:txBody>
      </p:sp>
      <p:sp>
        <p:nvSpPr>
          <p:cNvPr id="4" name="Freeform 6">
            <a:extLst>
              <a:ext uri="{FF2B5EF4-FFF2-40B4-BE49-F238E27FC236}">
                <a16:creationId xmlns:a16="http://schemas.microsoft.com/office/drawing/2014/main" id="{A4827E86-80BF-4BE9-9812-CAF50759C5DA}"/>
              </a:ext>
            </a:extLst>
          </p:cNvPr>
          <p:cNvSpPr/>
          <p:nvPr userDrawn="1"/>
        </p:nvSpPr>
        <p:spPr>
          <a:xfrm>
            <a:off x="8277129" y="-4260"/>
            <a:ext cx="876298" cy="928034"/>
          </a:xfrm>
          <a:custGeom>
            <a:avLst/>
            <a:gdLst>
              <a:gd name="connsiteX0" fmla="*/ 1193370 w 1193370"/>
              <a:gd name="connsiteY0" fmla="*/ 981559 h 981559"/>
              <a:gd name="connsiteX1" fmla="*/ 0 w 1193370"/>
              <a:gd name="connsiteY1" fmla="*/ 0 h 981559"/>
              <a:gd name="connsiteX2" fmla="*/ 1188204 w 1193370"/>
              <a:gd name="connsiteY2" fmla="*/ 0 h 981559"/>
              <a:gd name="connsiteX3" fmla="*/ 1188204 w 1193370"/>
              <a:gd name="connsiteY3" fmla="*/ 5166 h 981559"/>
            </a:gdLst>
            <a:ahLst/>
            <a:cxnLst>
              <a:cxn ang="0">
                <a:pos x="connsiteX0" y="connsiteY0"/>
              </a:cxn>
              <a:cxn ang="0">
                <a:pos x="connsiteX1" y="connsiteY1"/>
              </a:cxn>
              <a:cxn ang="0">
                <a:pos x="connsiteX2" y="connsiteY2"/>
              </a:cxn>
              <a:cxn ang="0">
                <a:pos x="connsiteX3" y="connsiteY3"/>
              </a:cxn>
            </a:cxnLst>
            <a:rect l="l" t="t" r="r" b="b"/>
            <a:pathLst>
              <a:path w="1193370" h="981559">
                <a:moveTo>
                  <a:pt x="1193370" y="981559"/>
                </a:moveTo>
                <a:lnTo>
                  <a:pt x="0" y="0"/>
                </a:lnTo>
                <a:lnTo>
                  <a:pt x="1188204" y="0"/>
                </a:lnTo>
                <a:lnTo>
                  <a:pt x="1188204" y="5166"/>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8BA4FD8-6EA1-8333-32C0-77EE6A3D1A3A}"/>
              </a:ext>
            </a:extLst>
          </p:cNvPr>
          <p:cNvPicPr>
            <a:picLocks noChangeAspect="1"/>
          </p:cNvPicPr>
          <p:nvPr userDrawn="1"/>
        </p:nvPicPr>
        <p:blipFill>
          <a:blip r:embed="rId2"/>
          <a:stretch>
            <a:fillRect/>
          </a:stretch>
        </p:blipFill>
        <p:spPr>
          <a:xfrm>
            <a:off x="8718913" y="142410"/>
            <a:ext cx="304800" cy="304800"/>
          </a:xfrm>
          <a:prstGeom prst="rect">
            <a:avLst/>
          </a:prstGeom>
        </p:spPr>
      </p:pic>
    </p:spTree>
    <p:extLst>
      <p:ext uri="{BB962C8B-B14F-4D97-AF65-F5344CB8AC3E}">
        <p14:creationId xmlns:p14="http://schemas.microsoft.com/office/powerpoint/2010/main" val="1650851905"/>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026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F132-CE8E-119B-72CA-76CAFDFEA1D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437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351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38D4A95-D21F-2345-B815-F25A8F028172}"/>
              </a:ext>
            </a:extLst>
          </p:cNvPr>
          <p:cNvSpPr>
            <a:spLocks noGrp="1"/>
          </p:cNvSpPr>
          <p:nvPr>
            <p:ph type="title"/>
          </p:nvPr>
        </p:nvSpPr>
        <p:spPr>
          <a:xfrm>
            <a:off x="311413" y="365126"/>
            <a:ext cx="7886700" cy="1325563"/>
          </a:xfrm>
          <a:prstGeom prst="rect">
            <a:avLst/>
          </a:prstGeom>
        </p:spPr>
        <p:txBody>
          <a:bodyPr vert="horz" lIns="91440" tIns="45720" rIns="91440" bIns="45720" rtlCol="0" anchor="t" anchorCtr="0">
            <a:normAutofit/>
          </a:bodyPr>
          <a:lstStyle/>
          <a:p>
            <a:r>
              <a:rPr lang="en-US"/>
              <a:t>Click to edit Master title style</a:t>
            </a:r>
          </a:p>
        </p:txBody>
      </p:sp>
      <p:sp>
        <p:nvSpPr>
          <p:cNvPr id="9" name="Text Placeholder 2">
            <a:extLst>
              <a:ext uri="{FF2B5EF4-FFF2-40B4-BE49-F238E27FC236}">
                <a16:creationId xmlns:a16="http://schemas.microsoft.com/office/drawing/2014/main" id="{EEB7F0DF-4753-9249-8BDB-01D3A966BC5A}"/>
              </a:ext>
            </a:extLst>
          </p:cNvPr>
          <p:cNvSpPr>
            <a:spLocks noGrp="1"/>
          </p:cNvSpPr>
          <p:nvPr>
            <p:ph idx="1"/>
          </p:nvPr>
        </p:nvSpPr>
        <p:spPr>
          <a:xfrm>
            <a:off x="311413"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729F7B6B-8367-664D-9BF6-2CFB927E8FB0}"/>
              </a:ext>
            </a:extLst>
          </p:cNvPr>
          <p:cNvSpPr>
            <a:spLocks noGrp="1"/>
          </p:cNvSpPr>
          <p:nvPr>
            <p:ph type="ftr" sz="quarter" idx="3"/>
          </p:nvPr>
        </p:nvSpPr>
        <p:spPr>
          <a:xfrm>
            <a:off x="96823" y="6613253"/>
            <a:ext cx="4294424" cy="244747"/>
          </a:xfrm>
          <a:prstGeom prst="rect">
            <a:avLst/>
          </a:prstGeom>
        </p:spPr>
        <p:txBody>
          <a:bodyPr vert="horz" lIns="91440" tIns="45720" rIns="91440" bIns="45720" rtlCol="0" anchor="ctr"/>
          <a:lstStyle>
            <a:lvl1pPr algn="l">
              <a:defRPr sz="900" b="0" i="0" baseline="0">
                <a:solidFill>
                  <a:srgbClr val="FF0000"/>
                </a:solidFill>
                <a:latin typeface="Arial" panose="020B0604020202020204" pitchFamily="34" charset="0"/>
              </a:defRPr>
            </a:lvl1pPr>
          </a:lstStyle>
          <a:p>
            <a:pPr>
              <a:defRPr/>
            </a:pPr>
            <a:r>
              <a:rPr lang="en-US"/>
              <a:t>www.FiducientAdvisors.com</a:t>
            </a:r>
            <a:endParaRPr lang="en-US">
              <a:solidFill>
                <a:srgbClr val="FF0000"/>
              </a:solidFill>
            </a:endParaRPr>
          </a:p>
        </p:txBody>
      </p:sp>
      <p:sp>
        <p:nvSpPr>
          <p:cNvPr id="11" name="Slide Number Placeholder 5">
            <a:extLst>
              <a:ext uri="{FF2B5EF4-FFF2-40B4-BE49-F238E27FC236}">
                <a16:creationId xmlns:a16="http://schemas.microsoft.com/office/drawing/2014/main" id="{3EB25177-D778-A64A-A66B-C9B96E228194}"/>
              </a:ext>
            </a:extLst>
          </p:cNvPr>
          <p:cNvSpPr>
            <a:spLocks noGrp="1"/>
          </p:cNvSpPr>
          <p:nvPr>
            <p:ph type="sldNum" sz="quarter" idx="4"/>
          </p:nvPr>
        </p:nvSpPr>
        <p:spPr>
          <a:xfrm>
            <a:off x="8779978" y="6613253"/>
            <a:ext cx="364022" cy="244747"/>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7" name="Freeform 6">
            <a:extLst>
              <a:ext uri="{FF2B5EF4-FFF2-40B4-BE49-F238E27FC236}">
                <a16:creationId xmlns:a16="http://schemas.microsoft.com/office/drawing/2014/main" id="{1F40CA34-C70F-E946-95EA-03F35E462D61}"/>
              </a:ext>
            </a:extLst>
          </p:cNvPr>
          <p:cNvSpPr/>
          <p:nvPr userDrawn="1"/>
        </p:nvSpPr>
        <p:spPr>
          <a:xfrm>
            <a:off x="8277129" y="-4260"/>
            <a:ext cx="876298" cy="928034"/>
          </a:xfrm>
          <a:custGeom>
            <a:avLst/>
            <a:gdLst>
              <a:gd name="connsiteX0" fmla="*/ 1193370 w 1193370"/>
              <a:gd name="connsiteY0" fmla="*/ 981559 h 981559"/>
              <a:gd name="connsiteX1" fmla="*/ 0 w 1193370"/>
              <a:gd name="connsiteY1" fmla="*/ 0 h 981559"/>
              <a:gd name="connsiteX2" fmla="*/ 1188204 w 1193370"/>
              <a:gd name="connsiteY2" fmla="*/ 0 h 981559"/>
              <a:gd name="connsiteX3" fmla="*/ 1188204 w 1193370"/>
              <a:gd name="connsiteY3" fmla="*/ 5166 h 981559"/>
            </a:gdLst>
            <a:ahLst/>
            <a:cxnLst>
              <a:cxn ang="0">
                <a:pos x="connsiteX0" y="connsiteY0"/>
              </a:cxn>
              <a:cxn ang="0">
                <a:pos x="connsiteX1" y="connsiteY1"/>
              </a:cxn>
              <a:cxn ang="0">
                <a:pos x="connsiteX2" y="connsiteY2"/>
              </a:cxn>
              <a:cxn ang="0">
                <a:pos x="connsiteX3" y="connsiteY3"/>
              </a:cxn>
            </a:cxnLst>
            <a:rect l="l" t="t" r="r" b="b"/>
            <a:pathLst>
              <a:path w="1193370" h="981559">
                <a:moveTo>
                  <a:pt x="1193370" y="981559"/>
                </a:moveTo>
                <a:lnTo>
                  <a:pt x="0" y="0"/>
                </a:lnTo>
                <a:lnTo>
                  <a:pt x="1188204" y="0"/>
                </a:lnTo>
                <a:lnTo>
                  <a:pt x="1188204" y="5166"/>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C19C2D9-E381-A441-ADF2-ADC2E387D69A}"/>
              </a:ext>
            </a:extLst>
          </p:cNvPr>
          <p:cNvPicPr>
            <a:picLocks noChangeAspect="1"/>
          </p:cNvPicPr>
          <p:nvPr userDrawn="1"/>
        </p:nvPicPr>
        <p:blipFill>
          <a:blip r:embed="rId2"/>
          <a:stretch>
            <a:fillRect/>
          </a:stretch>
        </p:blipFill>
        <p:spPr>
          <a:xfrm>
            <a:off x="8718913" y="142410"/>
            <a:ext cx="304800" cy="304800"/>
          </a:xfrm>
          <a:prstGeom prst="rect">
            <a:avLst/>
          </a:prstGeom>
        </p:spPr>
      </p:pic>
    </p:spTree>
    <p:extLst>
      <p:ext uri="{BB962C8B-B14F-4D97-AF65-F5344CB8AC3E}">
        <p14:creationId xmlns:p14="http://schemas.microsoft.com/office/powerpoint/2010/main" val="418056820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9BADBD83-8AA5-9641-BEC5-FED4BEB22F4F}"/>
              </a:ext>
            </a:extLst>
          </p:cNvPr>
          <p:cNvSpPr>
            <a:spLocks noGrp="1"/>
          </p:cNvSpPr>
          <p:nvPr>
            <p:ph type="ftr" sz="quarter" idx="3"/>
          </p:nvPr>
        </p:nvSpPr>
        <p:spPr>
          <a:xfrm>
            <a:off x="96823" y="6613253"/>
            <a:ext cx="4294424" cy="244747"/>
          </a:xfrm>
          <a:prstGeom prst="rect">
            <a:avLst/>
          </a:prstGeom>
        </p:spPr>
        <p:txBody>
          <a:bodyPr vert="horz" lIns="91440" tIns="45720" rIns="91440" bIns="45720" rtlCol="0" anchor="ctr"/>
          <a:lstStyle>
            <a:lvl1pPr algn="l">
              <a:defRPr sz="900" b="0" i="0" baseline="0">
                <a:solidFill>
                  <a:srgbClr val="FF0000"/>
                </a:solidFill>
                <a:latin typeface="Arial" panose="020B0604020202020204" pitchFamily="34" charset="0"/>
              </a:defRPr>
            </a:lvl1pPr>
          </a:lstStyle>
          <a:p>
            <a:pPr>
              <a:defRPr/>
            </a:pPr>
            <a:r>
              <a:rPr lang="en-US"/>
              <a:t>www.FiducientAdvisors.com</a:t>
            </a:r>
            <a:endParaRPr lang="en-US">
              <a:solidFill>
                <a:srgbClr val="FF0000"/>
              </a:solidFill>
            </a:endParaRPr>
          </a:p>
        </p:txBody>
      </p:sp>
      <p:sp>
        <p:nvSpPr>
          <p:cNvPr id="6" name="Slide Number Placeholder 5">
            <a:extLst>
              <a:ext uri="{FF2B5EF4-FFF2-40B4-BE49-F238E27FC236}">
                <a16:creationId xmlns:a16="http://schemas.microsoft.com/office/drawing/2014/main" id="{813ABF55-7754-437F-A1D4-1A001787D3B9}"/>
              </a:ext>
            </a:extLst>
          </p:cNvPr>
          <p:cNvSpPr>
            <a:spLocks noGrp="1"/>
          </p:cNvSpPr>
          <p:nvPr>
            <p:ph type="sldNum" sz="quarter" idx="4"/>
          </p:nvPr>
        </p:nvSpPr>
        <p:spPr>
          <a:xfrm>
            <a:off x="8779978" y="6613253"/>
            <a:ext cx="364022" cy="244747"/>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2713650"/>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38D4A95-D21F-2345-B815-F25A8F028172}"/>
              </a:ext>
            </a:extLst>
          </p:cNvPr>
          <p:cNvSpPr>
            <a:spLocks noGrp="1"/>
          </p:cNvSpPr>
          <p:nvPr>
            <p:ph type="title"/>
          </p:nvPr>
        </p:nvSpPr>
        <p:spPr>
          <a:xfrm>
            <a:off x="311413" y="365126"/>
            <a:ext cx="7886700" cy="1325563"/>
          </a:xfrm>
          <a:prstGeom prst="rect">
            <a:avLst/>
          </a:prstGeom>
        </p:spPr>
        <p:txBody>
          <a:bodyPr vert="horz" lIns="91440" tIns="45720" rIns="91440" bIns="45720" rtlCol="0" anchor="t" anchorCtr="0">
            <a:normAutofit/>
          </a:bodyPr>
          <a:lstStyle/>
          <a:p>
            <a:r>
              <a:rPr lang="en-US"/>
              <a:t>Click to edit Master title style</a:t>
            </a:r>
          </a:p>
        </p:txBody>
      </p:sp>
      <p:sp>
        <p:nvSpPr>
          <p:cNvPr id="9" name="Text Placeholder 2">
            <a:extLst>
              <a:ext uri="{FF2B5EF4-FFF2-40B4-BE49-F238E27FC236}">
                <a16:creationId xmlns:a16="http://schemas.microsoft.com/office/drawing/2014/main" id="{EEB7F0DF-4753-9249-8BDB-01D3A966BC5A}"/>
              </a:ext>
            </a:extLst>
          </p:cNvPr>
          <p:cNvSpPr>
            <a:spLocks noGrp="1"/>
          </p:cNvSpPr>
          <p:nvPr>
            <p:ph idx="1"/>
          </p:nvPr>
        </p:nvSpPr>
        <p:spPr>
          <a:xfrm>
            <a:off x="311413"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729F7B6B-8367-664D-9BF6-2CFB927E8FB0}"/>
              </a:ext>
            </a:extLst>
          </p:cNvPr>
          <p:cNvSpPr>
            <a:spLocks noGrp="1"/>
          </p:cNvSpPr>
          <p:nvPr>
            <p:ph type="ftr" sz="quarter" idx="3"/>
          </p:nvPr>
        </p:nvSpPr>
        <p:spPr>
          <a:xfrm>
            <a:off x="96823" y="6613253"/>
            <a:ext cx="4294424" cy="244747"/>
          </a:xfrm>
          <a:prstGeom prst="rect">
            <a:avLst/>
          </a:prstGeom>
        </p:spPr>
        <p:txBody>
          <a:bodyPr vert="horz" lIns="91440" tIns="45720" rIns="91440" bIns="45720" rtlCol="0" anchor="ctr"/>
          <a:lstStyle>
            <a:lvl1pPr algn="l">
              <a:defRPr sz="900" b="0" i="0" baseline="0">
                <a:solidFill>
                  <a:srgbClr val="FF0000"/>
                </a:solidFill>
                <a:latin typeface="Arial" panose="020B0604020202020204" pitchFamily="34" charset="0"/>
              </a:defRPr>
            </a:lvl1pPr>
          </a:lstStyle>
          <a:p>
            <a:pPr>
              <a:defRPr/>
            </a:pPr>
            <a:r>
              <a:rPr lang="en-US"/>
              <a:t>www.FiducientAdvisors.com</a:t>
            </a:r>
            <a:endParaRPr lang="en-US">
              <a:solidFill>
                <a:srgbClr val="FF0000"/>
              </a:solidFill>
            </a:endParaRPr>
          </a:p>
        </p:txBody>
      </p:sp>
      <p:sp>
        <p:nvSpPr>
          <p:cNvPr id="11" name="Slide Number Placeholder 5">
            <a:extLst>
              <a:ext uri="{FF2B5EF4-FFF2-40B4-BE49-F238E27FC236}">
                <a16:creationId xmlns:a16="http://schemas.microsoft.com/office/drawing/2014/main" id="{3EB25177-D778-A64A-A66B-C9B96E228194}"/>
              </a:ext>
            </a:extLst>
          </p:cNvPr>
          <p:cNvSpPr>
            <a:spLocks noGrp="1"/>
          </p:cNvSpPr>
          <p:nvPr>
            <p:ph type="sldNum" sz="quarter" idx="4"/>
          </p:nvPr>
        </p:nvSpPr>
        <p:spPr>
          <a:xfrm>
            <a:off x="8779978" y="6613253"/>
            <a:ext cx="364022" cy="244747"/>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7" name="Freeform 6">
            <a:extLst>
              <a:ext uri="{FF2B5EF4-FFF2-40B4-BE49-F238E27FC236}">
                <a16:creationId xmlns:a16="http://schemas.microsoft.com/office/drawing/2014/main" id="{1F40CA34-C70F-E946-95EA-03F35E462D61}"/>
              </a:ext>
            </a:extLst>
          </p:cNvPr>
          <p:cNvSpPr/>
          <p:nvPr userDrawn="1"/>
        </p:nvSpPr>
        <p:spPr>
          <a:xfrm>
            <a:off x="8277129" y="-4260"/>
            <a:ext cx="876298" cy="928034"/>
          </a:xfrm>
          <a:custGeom>
            <a:avLst/>
            <a:gdLst>
              <a:gd name="connsiteX0" fmla="*/ 1193370 w 1193370"/>
              <a:gd name="connsiteY0" fmla="*/ 981559 h 981559"/>
              <a:gd name="connsiteX1" fmla="*/ 0 w 1193370"/>
              <a:gd name="connsiteY1" fmla="*/ 0 h 981559"/>
              <a:gd name="connsiteX2" fmla="*/ 1188204 w 1193370"/>
              <a:gd name="connsiteY2" fmla="*/ 0 h 981559"/>
              <a:gd name="connsiteX3" fmla="*/ 1188204 w 1193370"/>
              <a:gd name="connsiteY3" fmla="*/ 5166 h 981559"/>
            </a:gdLst>
            <a:ahLst/>
            <a:cxnLst>
              <a:cxn ang="0">
                <a:pos x="connsiteX0" y="connsiteY0"/>
              </a:cxn>
              <a:cxn ang="0">
                <a:pos x="connsiteX1" y="connsiteY1"/>
              </a:cxn>
              <a:cxn ang="0">
                <a:pos x="connsiteX2" y="connsiteY2"/>
              </a:cxn>
              <a:cxn ang="0">
                <a:pos x="connsiteX3" y="connsiteY3"/>
              </a:cxn>
            </a:cxnLst>
            <a:rect l="l" t="t" r="r" b="b"/>
            <a:pathLst>
              <a:path w="1193370" h="981559">
                <a:moveTo>
                  <a:pt x="1193370" y="981559"/>
                </a:moveTo>
                <a:lnTo>
                  <a:pt x="0" y="0"/>
                </a:lnTo>
                <a:lnTo>
                  <a:pt x="1188204" y="0"/>
                </a:lnTo>
                <a:lnTo>
                  <a:pt x="1188204" y="5166"/>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C19C2D9-E381-A441-ADF2-ADC2E387D69A}"/>
              </a:ext>
            </a:extLst>
          </p:cNvPr>
          <p:cNvPicPr>
            <a:picLocks noChangeAspect="1"/>
          </p:cNvPicPr>
          <p:nvPr userDrawn="1"/>
        </p:nvPicPr>
        <p:blipFill>
          <a:blip r:embed="rId2"/>
          <a:stretch>
            <a:fillRect/>
          </a:stretch>
        </p:blipFill>
        <p:spPr>
          <a:xfrm>
            <a:off x="8718913" y="142410"/>
            <a:ext cx="304800" cy="304800"/>
          </a:xfrm>
          <a:prstGeom prst="rect">
            <a:avLst/>
          </a:prstGeom>
        </p:spPr>
      </p:pic>
    </p:spTree>
    <p:extLst>
      <p:ext uri="{BB962C8B-B14F-4D97-AF65-F5344CB8AC3E}">
        <p14:creationId xmlns:p14="http://schemas.microsoft.com/office/powerpoint/2010/main" val="124566002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9BADBD83-8AA5-9641-BEC5-FED4BEB22F4F}"/>
              </a:ext>
            </a:extLst>
          </p:cNvPr>
          <p:cNvSpPr>
            <a:spLocks noGrp="1"/>
          </p:cNvSpPr>
          <p:nvPr>
            <p:ph type="ftr" sz="quarter" idx="3"/>
          </p:nvPr>
        </p:nvSpPr>
        <p:spPr>
          <a:xfrm>
            <a:off x="96823" y="6613253"/>
            <a:ext cx="4294424" cy="244747"/>
          </a:xfrm>
          <a:prstGeom prst="rect">
            <a:avLst/>
          </a:prstGeom>
        </p:spPr>
        <p:txBody>
          <a:bodyPr vert="horz" lIns="91440" tIns="45720" rIns="91440" bIns="45720" rtlCol="0" anchor="ctr"/>
          <a:lstStyle>
            <a:lvl1pPr algn="l">
              <a:defRPr sz="900" b="0" i="0" baseline="0">
                <a:solidFill>
                  <a:srgbClr val="FF0000"/>
                </a:solidFill>
                <a:latin typeface="Arial" panose="020B0604020202020204" pitchFamily="34" charset="0"/>
              </a:defRPr>
            </a:lvl1pPr>
          </a:lstStyle>
          <a:p>
            <a:pPr>
              <a:defRPr/>
            </a:pPr>
            <a:r>
              <a:rPr lang="en-US"/>
              <a:t>www.FiducientAdvisors.com</a:t>
            </a:r>
            <a:endParaRPr lang="en-US">
              <a:solidFill>
                <a:srgbClr val="FF0000"/>
              </a:solidFill>
            </a:endParaRPr>
          </a:p>
        </p:txBody>
      </p:sp>
      <p:sp>
        <p:nvSpPr>
          <p:cNvPr id="6" name="Slide Number Placeholder 5">
            <a:extLst>
              <a:ext uri="{FF2B5EF4-FFF2-40B4-BE49-F238E27FC236}">
                <a16:creationId xmlns:a16="http://schemas.microsoft.com/office/drawing/2014/main" id="{813ABF55-7754-437F-A1D4-1A001787D3B9}"/>
              </a:ext>
            </a:extLst>
          </p:cNvPr>
          <p:cNvSpPr>
            <a:spLocks noGrp="1"/>
          </p:cNvSpPr>
          <p:nvPr>
            <p:ph type="sldNum" sz="quarter" idx="4"/>
          </p:nvPr>
        </p:nvSpPr>
        <p:spPr>
          <a:xfrm>
            <a:off x="8779978" y="6613253"/>
            <a:ext cx="364022" cy="244747"/>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9034359"/>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Section Divider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F860B0-A2EA-F546-99D4-C2A921FCF134}"/>
              </a:ext>
            </a:extLst>
          </p:cNvPr>
          <p:cNvSpPr/>
          <p:nvPr userDrawn="1"/>
        </p:nvSpPr>
        <p:spPr>
          <a:xfrm>
            <a:off x="0" y="0"/>
            <a:ext cx="9144000" cy="68671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A picture containing text, indoor, shower, dark&#10;&#10;Description automatically generated">
            <a:extLst>
              <a:ext uri="{FF2B5EF4-FFF2-40B4-BE49-F238E27FC236}">
                <a16:creationId xmlns:a16="http://schemas.microsoft.com/office/drawing/2014/main" id="{08455433-E80A-7648-B13D-D97064A9CC5A}"/>
              </a:ext>
            </a:extLst>
          </p:cNvPr>
          <p:cNvPicPr>
            <a:picLocks noChangeAspect="1"/>
          </p:cNvPicPr>
          <p:nvPr userDrawn="1"/>
        </p:nvPicPr>
        <p:blipFill>
          <a:blip r:embed="rId2"/>
          <a:stretch>
            <a:fillRect/>
          </a:stretch>
        </p:blipFill>
        <p:spPr>
          <a:xfrm>
            <a:off x="0" y="-8330"/>
            <a:ext cx="9144000" cy="6858000"/>
          </a:xfrm>
          <a:prstGeom prst="rect">
            <a:avLst/>
          </a:prstGeom>
        </p:spPr>
      </p:pic>
      <p:sp>
        <p:nvSpPr>
          <p:cNvPr id="10" name="Pentagon 9">
            <a:extLst>
              <a:ext uri="{FF2B5EF4-FFF2-40B4-BE49-F238E27FC236}">
                <a16:creationId xmlns:a16="http://schemas.microsoft.com/office/drawing/2014/main" id="{24EDEEEB-0FBB-F440-BA06-2C843A9C2F2D}"/>
              </a:ext>
            </a:extLst>
          </p:cNvPr>
          <p:cNvSpPr/>
          <p:nvPr userDrawn="1"/>
        </p:nvSpPr>
        <p:spPr>
          <a:xfrm>
            <a:off x="-10291" y="9252"/>
            <a:ext cx="4824091" cy="6854809"/>
          </a:xfrm>
          <a:prstGeom prst="homePlate">
            <a:avLst>
              <a:gd name="adj" fmla="val 40103"/>
            </a:avLst>
          </a:prstGeom>
          <a:ln>
            <a:noFill/>
          </a:ln>
          <a:effectLst>
            <a:outerShdw blurRad="4064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a:extLst>
              <a:ext uri="{FF2B5EF4-FFF2-40B4-BE49-F238E27FC236}">
                <a16:creationId xmlns:a16="http://schemas.microsoft.com/office/drawing/2014/main" id="{F115CF38-73D6-F24B-AA5B-30775D6BE41C}"/>
              </a:ext>
            </a:extLst>
          </p:cNvPr>
          <p:cNvCxnSpPr>
            <a:cxnSpLocks/>
          </p:cNvCxnSpPr>
          <p:nvPr userDrawn="1"/>
        </p:nvCxnSpPr>
        <p:spPr>
          <a:xfrm flipH="1">
            <a:off x="1340083" y="2857453"/>
            <a:ext cx="150071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47606" y="3108325"/>
            <a:ext cx="2800346" cy="2206271"/>
          </a:xfrm>
          <a:prstGeom prst="rect">
            <a:avLst/>
          </a:prstGeom>
          <a:noFill/>
        </p:spPr>
        <p:txBody>
          <a:bodyPr anchor="t" anchorCtr="0">
            <a:normAutofit/>
          </a:bodyPr>
          <a:lstStyle>
            <a:lvl1pPr algn="ctr">
              <a:defRPr sz="240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3805001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38D4A95-D21F-2345-B815-F25A8F028172}"/>
              </a:ext>
            </a:extLst>
          </p:cNvPr>
          <p:cNvSpPr>
            <a:spLocks noGrp="1"/>
          </p:cNvSpPr>
          <p:nvPr>
            <p:ph type="title"/>
          </p:nvPr>
        </p:nvSpPr>
        <p:spPr>
          <a:xfrm>
            <a:off x="311413" y="365126"/>
            <a:ext cx="7886700" cy="1325563"/>
          </a:xfrm>
          <a:prstGeom prst="rect">
            <a:avLst/>
          </a:prstGeom>
        </p:spPr>
        <p:txBody>
          <a:bodyPr vert="horz" lIns="91440" tIns="45720" rIns="91440" bIns="45720" rtlCol="0" anchor="t" anchorCtr="0">
            <a:normAutofit/>
          </a:bodyPr>
          <a:lstStyle/>
          <a:p>
            <a:r>
              <a:rPr lang="en-US"/>
              <a:t>Click to edit Master title style</a:t>
            </a:r>
          </a:p>
        </p:txBody>
      </p:sp>
      <p:sp>
        <p:nvSpPr>
          <p:cNvPr id="9" name="Text Placeholder 2">
            <a:extLst>
              <a:ext uri="{FF2B5EF4-FFF2-40B4-BE49-F238E27FC236}">
                <a16:creationId xmlns:a16="http://schemas.microsoft.com/office/drawing/2014/main" id="{EEB7F0DF-4753-9249-8BDB-01D3A966BC5A}"/>
              </a:ext>
            </a:extLst>
          </p:cNvPr>
          <p:cNvSpPr>
            <a:spLocks noGrp="1"/>
          </p:cNvSpPr>
          <p:nvPr>
            <p:ph idx="1"/>
          </p:nvPr>
        </p:nvSpPr>
        <p:spPr>
          <a:xfrm>
            <a:off x="311413"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729F7B6B-8367-664D-9BF6-2CFB927E8FB0}"/>
              </a:ext>
            </a:extLst>
          </p:cNvPr>
          <p:cNvSpPr>
            <a:spLocks noGrp="1"/>
          </p:cNvSpPr>
          <p:nvPr>
            <p:ph type="ftr" sz="quarter" idx="3"/>
          </p:nvPr>
        </p:nvSpPr>
        <p:spPr>
          <a:xfrm>
            <a:off x="96823" y="6613253"/>
            <a:ext cx="4294424" cy="244747"/>
          </a:xfrm>
          <a:prstGeom prst="rect">
            <a:avLst/>
          </a:prstGeom>
        </p:spPr>
        <p:txBody>
          <a:bodyPr vert="horz" lIns="91440" tIns="45720" rIns="91440" bIns="45720" rtlCol="0" anchor="ctr"/>
          <a:lstStyle>
            <a:lvl1pPr algn="l">
              <a:defRPr sz="900" b="0" i="0" baseline="0">
                <a:solidFill>
                  <a:srgbClr val="FF0000"/>
                </a:solidFill>
                <a:latin typeface="Arial" panose="020B0604020202020204" pitchFamily="34" charset="0"/>
              </a:defRPr>
            </a:lvl1pPr>
          </a:lstStyle>
          <a:p>
            <a:pPr>
              <a:defRPr/>
            </a:pPr>
            <a:r>
              <a:rPr lang="en-US"/>
              <a:t>www.FiducientAdvisors.com</a:t>
            </a:r>
            <a:endParaRPr lang="en-US">
              <a:solidFill>
                <a:srgbClr val="FF0000"/>
              </a:solidFill>
            </a:endParaRPr>
          </a:p>
        </p:txBody>
      </p:sp>
      <p:sp>
        <p:nvSpPr>
          <p:cNvPr id="11" name="Slide Number Placeholder 5">
            <a:extLst>
              <a:ext uri="{FF2B5EF4-FFF2-40B4-BE49-F238E27FC236}">
                <a16:creationId xmlns:a16="http://schemas.microsoft.com/office/drawing/2014/main" id="{3EB25177-D778-A64A-A66B-C9B96E228194}"/>
              </a:ext>
            </a:extLst>
          </p:cNvPr>
          <p:cNvSpPr>
            <a:spLocks noGrp="1"/>
          </p:cNvSpPr>
          <p:nvPr>
            <p:ph type="sldNum" sz="quarter" idx="4"/>
          </p:nvPr>
        </p:nvSpPr>
        <p:spPr>
          <a:xfrm>
            <a:off x="8779978" y="6613253"/>
            <a:ext cx="364022" cy="244747"/>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7" name="Freeform 6">
            <a:extLst>
              <a:ext uri="{FF2B5EF4-FFF2-40B4-BE49-F238E27FC236}">
                <a16:creationId xmlns:a16="http://schemas.microsoft.com/office/drawing/2014/main" id="{1F40CA34-C70F-E946-95EA-03F35E462D61}"/>
              </a:ext>
            </a:extLst>
          </p:cNvPr>
          <p:cNvSpPr/>
          <p:nvPr userDrawn="1"/>
        </p:nvSpPr>
        <p:spPr>
          <a:xfrm>
            <a:off x="8277129" y="-4260"/>
            <a:ext cx="876298" cy="928034"/>
          </a:xfrm>
          <a:custGeom>
            <a:avLst/>
            <a:gdLst>
              <a:gd name="connsiteX0" fmla="*/ 1193370 w 1193370"/>
              <a:gd name="connsiteY0" fmla="*/ 981559 h 981559"/>
              <a:gd name="connsiteX1" fmla="*/ 0 w 1193370"/>
              <a:gd name="connsiteY1" fmla="*/ 0 h 981559"/>
              <a:gd name="connsiteX2" fmla="*/ 1188204 w 1193370"/>
              <a:gd name="connsiteY2" fmla="*/ 0 h 981559"/>
              <a:gd name="connsiteX3" fmla="*/ 1188204 w 1193370"/>
              <a:gd name="connsiteY3" fmla="*/ 5166 h 981559"/>
            </a:gdLst>
            <a:ahLst/>
            <a:cxnLst>
              <a:cxn ang="0">
                <a:pos x="connsiteX0" y="connsiteY0"/>
              </a:cxn>
              <a:cxn ang="0">
                <a:pos x="connsiteX1" y="connsiteY1"/>
              </a:cxn>
              <a:cxn ang="0">
                <a:pos x="connsiteX2" y="connsiteY2"/>
              </a:cxn>
              <a:cxn ang="0">
                <a:pos x="connsiteX3" y="connsiteY3"/>
              </a:cxn>
            </a:cxnLst>
            <a:rect l="l" t="t" r="r" b="b"/>
            <a:pathLst>
              <a:path w="1193370" h="981559">
                <a:moveTo>
                  <a:pt x="1193370" y="981559"/>
                </a:moveTo>
                <a:lnTo>
                  <a:pt x="0" y="0"/>
                </a:lnTo>
                <a:lnTo>
                  <a:pt x="1188204" y="0"/>
                </a:lnTo>
                <a:lnTo>
                  <a:pt x="1188204" y="5166"/>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C19C2D9-E381-A441-ADF2-ADC2E387D69A}"/>
              </a:ext>
            </a:extLst>
          </p:cNvPr>
          <p:cNvPicPr>
            <a:picLocks noChangeAspect="1"/>
          </p:cNvPicPr>
          <p:nvPr userDrawn="1"/>
        </p:nvPicPr>
        <p:blipFill>
          <a:blip r:embed="rId2"/>
          <a:stretch>
            <a:fillRect/>
          </a:stretch>
        </p:blipFill>
        <p:spPr>
          <a:xfrm>
            <a:off x="8718913" y="142410"/>
            <a:ext cx="304800" cy="304800"/>
          </a:xfrm>
          <a:prstGeom prst="rect">
            <a:avLst/>
          </a:prstGeom>
        </p:spPr>
      </p:pic>
    </p:spTree>
    <p:extLst>
      <p:ext uri="{BB962C8B-B14F-4D97-AF65-F5344CB8AC3E}">
        <p14:creationId xmlns:p14="http://schemas.microsoft.com/office/powerpoint/2010/main" val="4283046709"/>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9BADBD83-8AA5-9641-BEC5-FED4BEB22F4F}"/>
              </a:ext>
            </a:extLst>
          </p:cNvPr>
          <p:cNvSpPr>
            <a:spLocks noGrp="1"/>
          </p:cNvSpPr>
          <p:nvPr>
            <p:ph type="ftr" sz="quarter" idx="3"/>
          </p:nvPr>
        </p:nvSpPr>
        <p:spPr>
          <a:xfrm>
            <a:off x="96823" y="6613253"/>
            <a:ext cx="4294424" cy="244747"/>
          </a:xfrm>
          <a:prstGeom prst="rect">
            <a:avLst/>
          </a:prstGeom>
        </p:spPr>
        <p:txBody>
          <a:bodyPr vert="horz" lIns="91440" tIns="45720" rIns="91440" bIns="45720" rtlCol="0" anchor="ctr"/>
          <a:lstStyle>
            <a:lvl1pPr algn="l">
              <a:defRPr sz="900" b="0" i="0" baseline="0">
                <a:solidFill>
                  <a:srgbClr val="FF0000"/>
                </a:solidFill>
                <a:latin typeface="Arial" panose="020B0604020202020204" pitchFamily="34" charset="0"/>
              </a:defRPr>
            </a:lvl1pPr>
          </a:lstStyle>
          <a:p>
            <a:pPr>
              <a:defRPr/>
            </a:pPr>
            <a:r>
              <a:rPr lang="en-US"/>
              <a:t>www.FiducientAdvisors.com</a:t>
            </a:r>
            <a:endParaRPr lang="en-US">
              <a:solidFill>
                <a:srgbClr val="FF0000"/>
              </a:solidFill>
            </a:endParaRPr>
          </a:p>
        </p:txBody>
      </p:sp>
      <p:sp>
        <p:nvSpPr>
          <p:cNvPr id="6" name="Slide Number Placeholder 5">
            <a:extLst>
              <a:ext uri="{FF2B5EF4-FFF2-40B4-BE49-F238E27FC236}">
                <a16:creationId xmlns:a16="http://schemas.microsoft.com/office/drawing/2014/main" id="{813ABF55-7754-437F-A1D4-1A001787D3B9}"/>
              </a:ext>
            </a:extLst>
          </p:cNvPr>
          <p:cNvSpPr>
            <a:spLocks noGrp="1"/>
          </p:cNvSpPr>
          <p:nvPr>
            <p:ph type="sldNum" sz="quarter" idx="4"/>
          </p:nvPr>
        </p:nvSpPr>
        <p:spPr>
          <a:xfrm>
            <a:off x="8779978" y="6613253"/>
            <a:ext cx="364022" cy="244747"/>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4952298"/>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38D4A95-D21F-2345-B815-F25A8F028172}"/>
              </a:ext>
            </a:extLst>
          </p:cNvPr>
          <p:cNvSpPr>
            <a:spLocks noGrp="1"/>
          </p:cNvSpPr>
          <p:nvPr>
            <p:ph type="title"/>
          </p:nvPr>
        </p:nvSpPr>
        <p:spPr>
          <a:xfrm>
            <a:off x="311413" y="365126"/>
            <a:ext cx="7886700" cy="1325563"/>
          </a:xfrm>
          <a:prstGeom prst="rect">
            <a:avLst/>
          </a:prstGeom>
        </p:spPr>
        <p:txBody>
          <a:bodyPr vert="horz" lIns="91440" tIns="45720" rIns="91440" bIns="45720" rtlCol="0" anchor="t" anchorCtr="0">
            <a:normAutofit/>
          </a:bodyPr>
          <a:lstStyle/>
          <a:p>
            <a:r>
              <a:rPr lang="en-US"/>
              <a:t>Click to edit Master title style</a:t>
            </a:r>
          </a:p>
        </p:txBody>
      </p:sp>
      <p:sp>
        <p:nvSpPr>
          <p:cNvPr id="9" name="Text Placeholder 2">
            <a:extLst>
              <a:ext uri="{FF2B5EF4-FFF2-40B4-BE49-F238E27FC236}">
                <a16:creationId xmlns:a16="http://schemas.microsoft.com/office/drawing/2014/main" id="{EEB7F0DF-4753-9249-8BDB-01D3A966BC5A}"/>
              </a:ext>
            </a:extLst>
          </p:cNvPr>
          <p:cNvSpPr>
            <a:spLocks noGrp="1"/>
          </p:cNvSpPr>
          <p:nvPr>
            <p:ph idx="1"/>
          </p:nvPr>
        </p:nvSpPr>
        <p:spPr>
          <a:xfrm>
            <a:off x="311413"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729F7B6B-8367-664D-9BF6-2CFB927E8FB0}"/>
              </a:ext>
            </a:extLst>
          </p:cNvPr>
          <p:cNvSpPr>
            <a:spLocks noGrp="1"/>
          </p:cNvSpPr>
          <p:nvPr>
            <p:ph type="ftr" sz="quarter" idx="3"/>
          </p:nvPr>
        </p:nvSpPr>
        <p:spPr>
          <a:xfrm>
            <a:off x="96823" y="6613253"/>
            <a:ext cx="4294424" cy="244747"/>
          </a:xfrm>
          <a:prstGeom prst="rect">
            <a:avLst/>
          </a:prstGeom>
        </p:spPr>
        <p:txBody>
          <a:bodyPr vert="horz" lIns="91440" tIns="45720" rIns="91440" bIns="45720" rtlCol="0" anchor="ctr"/>
          <a:lstStyle>
            <a:lvl1pPr algn="l">
              <a:defRPr sz="900" b="0" i="0" baseline="0">
                <a:solidFill>
                  <a:srgbClr val="FF0000"/>
                </a:solidFill>
                <a:latin typeface="Arial" panose="020B0604020202020204" pitchFamily="34" charset="0"/>
              </a:defRPr>
            </a:lvl1pPr>
          </a:lstStyle>
          <a:p>
            <a:r>
              <a:rPr lang="en-US"/>
              <a:t>www.FiducientAdvisors.com</a:t>
            </a:r>
            <a:endParaRPr lang="en-US">
              <a:solidFill>
                <a:srgbClr val="FF0000"/>
              </a:solidFill>
            </a:endParaRPr>
          </a:p>
        </p:txBody>
      </p:sp>
      <p:sp>
        <p:nvSpPr>
          <p:cNvPr id="11" name="Slide Number Placeholder 5">
            <a:extLst>
              <a:ext uri="{FF2B5EF4-FFF2-40B4-BE49-F238E27FC236}">
                <a16:creationId xmlns:a16="http://schemas.microsoft.com/office/drawing/2014/main" id="{3EB25177-D778-A64A-A66B-C9B96E228194}"/>
              </a:ext>
            </a:extLst>
          </p:cNvPr>
          <p:cNvSpPr>
            <a:spLocks noGrp="1"/>
          </p:cNvSpPr>
          <p:nvPr>
            <p:ph type="sldNum" sz="quarter" idx="4"/>
          </p:nvPr>
        </p:nvSpPr>
        <p:spPr>
          <a:xfrm>
            <a:off x="8779978" y="6613253"/>
            <a:ext cx="364022" cy="244747"/>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fld id="{E57A0B7C-FA6A-BC42-8139-60285044CFD9}" type="slidenum">
              <a:rPr lang="en-US" smtClean="0"/>
              <a:pPr/>
              <a:t>‹#›</a:t>
            </a:fld>
            <a:endParaRPr lang="en-US"/>
          </a:p>
        </p:txBody>
      </p:sp>
      <p:sp>
        <p:nvSpPr>
          <p:cNvPr id="7" name="Freeform 6">
            <a:extLst>
              <a:ext uri="{FF2B5EF4-FFF2-40B4-BE49-F238E27FC236}">
                <a16:creationId xmlns:a16="http://schemas.microsoft.com/office/drawing/2014/main" id="{1F40CA34-C70F-E946-95EA-03F35E462D61}"/>
              </a:ext>
            </a:extLst>
          </p:cNvPr>
          <p:cNvSpPr/>
          <p:nvPr userDrawn="1"/>
        </p:nvSpPr>
        <p:spPr>
          <a:xfrm>
            <a:off x="8277129" y="-4260"/>
            <a:ext cx="876298" cy="928034"/>
          </a:xfrm>
          <a:custGeom>
            <a:avLst/>
            <a:gdLst>
              <a:gd name="connsiteX0" fmla="*/ 1193370 w 1193370"/>
              <a:gd name="connsiteY0" fmla="*/ 981559 h 981559"/>
              <a:gd name="connsiteX1" fmla="*/ 0 w 1193370"/>
              <a:gd name="connsiteY1" fmla="*/ 0 h 981559"/>
              <a:gd name="connsiteX2" fmla="*/ 1188204 w 1193370"/>
              <a:gd name="connsiteY2" fmla="*/ 0 h 981559"/>
              <a:gd name="connsiteX3" fmla="*/ 1188204 w 1193370"/>
              <a:gd name="connsiteY3" fmla="*/ 5166 h 981559"/>
            </a:gdLst>
            <a:ahLst/>
            <a:cxnLst>
              <a:cxn ang="0">
                <a:pos x="connsiteX0" y="connsiteY0"/>
              </a:cxn>
              <a:cxn ang="0">
                <a:pos x="connsiteX1" y="connsiteY1"/>
              </a:cxn>
              <a:cxn ang="0">
                <a:pos x="connsiteX2" y="connsiteY2"/>
              </a:cxn>
              <a:cxn ang="0">
                <a:pos x="connsiteX3" y="connsiteY3"/>
              </a:cxn>
            </a:cxnLst>
            <a:rect l="l" t="t" r="r" b="b"/>
            <a:pathLst>
              <a:path w="1193370" h="981559">
                <a:moveTo>
                  <a:pt x="1193370" y="981559"/>
                </a:moveTo>
                <a:lnTo>
                  <a:pt x="0" y="0"/>
                </a:lnTo>
                <a:lnTo>
                  <a:pt x="1188204" y="0"/>
                </a:lnTo>
                <a:lnTo>
                  <a:pt x="1188204" y="5166"/>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C19C2D9-E381-A441-ADF2-ADC2E387D69A}"/>
              </a:ext>
            </a:extLst>
          </p:cNvPr>
          <p:cNvPicPr>
            <a:picLocks noChangeAspect="1"/>
          </p:cNvPicPr>
          <p:nvPr userDrawn="1"/>
        </p:nvPicPr>
        <p:blipFill>
          <a:blip r:embed="rId2"/>
          <a:stretch>
            <a:fillRect/>
          </a:stretch>
        </p:blipFill>
        <p:spPr>
          <a:xfrm>
            <a:off x="8718913" y="142410"/>
            <a:ext cx="304800" cy="304800"/>
          </a:xfrm>
          <a:prstGeom prst="rect">
            <a:avLst/>
          </a:prstGeom>
        </p:spPr>
      </p:pic>
    </p:spTree>
    <p:extLst>
      <p:ext uri="{BB962C8B-B14F-4D97-AF65-F5344CB8AC3E}">
        <p14:creationId xmlns:p14="http://schemas.microsoft.com/office/powerpoint/2010/main" val="375752187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38D4A95-D21F-2345-B815-F25A8F028172}"/>
              </a:ext>
            </a:extLst>
          </p:cNvPr>
          <p:cNvSpPr>
            <a:spLocks noGrp="1"/>
          </p:cNvSpPr>
          <p:nvPr>
            <p:ph type="title"/>
          </p:nvPr>
        </p:nvSpPr>
        <p:spPr>
          <a:xfrm>
            <a:off x="311413" y="365126"/>
            <a:ext cx="7886700" cy="1325563"/>
          </a:xfrm>
          <a:prstGeom prst="rect">
            <a:avLst/>
          </a:prstGeom>
        </p:spPr>
        <p:txBody>
          <a:bodyPr vert="horz" lIns="91440" tIns="45720" rIns="91440" bIns="45720" rtlCol="0" anchor="t" anchorCtr="0">
            <a:normAutofit/>
          </a:bodyPr>
          <a:lstStyle/>
          <a:p>
            <a:r>
              <a:rPr lang="en-US"/>
              <a:t>Click to edit Master title style</a:t>
            </a:r>
          </a:p>
        </p:txBody>
      </p:sp>
      <p:sp>
        <p:nvSpPr>
          <p:cNvPr id="9" name="Text Placeholder 2">
            <a:extLst>
              <a:ext uri="{FF2B5EF4-FFF2-40B4-BE49-F238E27FC236}">
                <a16:creationId xmlns:a16="http://schemas.microsoft.com/office/drawing/2014/main" id="{EEB7F0DF-4753-9249-8BDB-01D3A966BC5A}"/>
              </a:ext>
            </a:extLst>
          </p:cNvPr>
          <p:cNvSpPr>
            <a:spLocks noGrp="1"/>
          </p:cNvSpPr>
          <p:nvPr>
            <p:ph idx="1"/>
          </p:nvPr>
        </p:nvSpPr>
        <p:spPr>
          <a:xfrm>
            <a:off x="311413"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729F7B6B-8367-664D-9BF6-2CFB927E8FB0}"/>
              </a:ext>
            </a:extLst>
          </p:cNvPr>
          <p:cNvSpPr>
            <a:spLocks noGrp="1"/>
          </p:cNvSpPr>
          <p:nvPr>
            <p:ph type="ftr" sz="quarter" idx="3"/>
          </p:nvPr>
        </p:nvSpPr>
        <p:spPr>
          <a:xfrm>
            <a:off x="96823" y="6613253"/>
            <a:ext cx="4294424" cy="244747"/>
          </a:xfrm>
          <a:prstGeom prst="rect">
            <a:avLst/>
          </a:prstGeom>
        </p:spPr>
        <p:txBody>
          <a:bodyPr vert="horz" lIns="91440" tIns="45720" rIns="91440" bIns="45720" rtlCol="0" anchor="ctr"/>
          <a:lstStyle>
            <a:lvl1pPr algn="l">
              <a:defRPr sz="900" b="0" i="0" baseline="0">
                <a:solidFill>
                  <a:srgbClr val="FF0000"/>
                </a:solidFill>
                <a:latin typeface="Arial" panose="020B0604020202020204" pitchFamily="34" charset="0"/>
              </a:defRPr>
            </a:lvl1pPr>
          </a:lstStyle>
          <a:p>
            <a:pPr>
              <a:defRPr/>
            </a:pPr>
            <a:r>
              <a:rPr lang="en-US"/>
              <a:t>www.FiducientAdvisors.com</a:t>
            </a:r>
            <a:endParaRPr lang="en-US">
              <a:solidFill>
                <a:srgbClr val="FF0000"/>
              </a:solidFill>
            </a:endParaRPr>
          </a:p>
        </p:txBody>
      </p:sp>
      <p:sp>
        <p:nvSpPr>
          <p:cNvPr id="11" name="Slide Number Placeholder 5">
            <a:extLst>
              <a:ext uri="{FF2B5EF4-FFF2-40B4-BE49-F238E27FC236}">
                <a16:creationId xmlns:a16="http://schemas.microsoft.com/office/drawing/2014/main" id="{3EB25177-D778-A64A-A66B-C9B96E228194}"/>
              </a:ext>
            </a:extLst>
          </p:cNvPr>
          <p:cNvSpPr>
            <a:spLocks noGrp="1"/>
          </p:cNvSpPr>
          <p:nvPr>
            <p:ph type="sldNum" sz="quarter" idx="4"/>
          </p:nvPr>
        </p:nvSpPr>
        <p:spPr>
          <a:xfrm>
            <a:off x="8779978" y="6613253"/>
            <a:ext cx="364022" cy="244747"/>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7" name="Freeform 6">
            <a:extLst>
              <a:ext uri="{FF2B5EF4-FFF2-40B4-BE49-F238E27FC236}">
                <a16:creationId xmlns:a16="http://schemas.microsoft.com/office/drawing/2014/main" id="{1F40CA34-C70F-E946-95EA-03F35E462D61}"/>
              </a:ext>
            </a:extLst>
          </p:cNvPr>
          <p:cNvSpPr/>
          <p:nvPr userDrawn="1"/>
        </p:nvSpPr>
        <p:spPr>
          <a:xfrm>
            <a:off x="8277129" y="-4260"/>
            <a:ext cx="876298" cy="928034"/>
          </a:xfrm>
          <a:custGeom>
            <a:avLst/>
            <a:gdLst>
              <a:gd name="connsiteX0" fmla="*/ 1193370 w 1193370"/>
              <a:gd name="connsiteY0" fmla="*/ 981559 h 981559"/>
              <a:gd name="connsiteX1" fmla="*/ 0 w 1193370"/>
              <a:gd name="connsiteY1" fmla="*/ 0 h 981559"/>
              <a:gd name="connsiteX2" fmla="*/ 1188204 w 1193370"/>
              <a:gd name="connsiteY2" fmla="*/ 0 h 981559"/>
              <a:gd name="connsiteX3" fmla="*/ 1188204 w 1193370"/>
              <a:gd name="connsiteY3" fmla="*/ 5166 h 981559"/>
            </a:gdLst>
            <a:ahLst/>
            <a:cxnLst>
              <a:cxn ang="0">
                <a:pos x="connsiteX0" y="connsiteY0"/>
              </a:cxn>
              <a:cxn ang="0">
                <a:pos x="connsiteX1" y="connsiteY1"/>
              </a:cxn>
              <a:cxn ang="0">
                <a:pos x="connsiteX2" y="connsiteY2"/>
              </a:cxn>
              <a:cxn ang="0">
                <a:pos x="connsiteX3" y="connsiteY3"/>
              </a:cxn>
            </a:cxnLst>
            <a:rect l="l" t="t" r="r" b="b"/>
            <a:pathLst>
              <a:path w="1193370" h="981559">
                <a:moveTo>
                  <a:pt x="1193370" y="981559"/>
                </a:moveTo>
                <a:lnTo>
                  <a:pt x="0" y="0"/>
                </a:lnTo>
                <a:lnTo>
                  <a:pt x="1188204" y="0"/>
                </a:lnTo>
                <a:lnTo>
                  <a:pt x="1188204" y="5166"/>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C19C2D9-E381-A441-ADF2-ADC2E387D69A}"/>
              </a:ext>
            </a:extLst>
          </p:cNvPr>
          <p:cNvPicPr>
            <a:picLocks noChangeAspect="1"/>
          </p:cNvPicPr>
          <p:nvPr userDrawn="1"/>
        </p:nvPicPr>
        <p:blipFill>
          <a:blip r:embed="rId2"/>
          <a:stretch>
            <a:fillRect/>
          </a:stretch>
        </p:blipFill>
        <p:spPr>
          <a:xfrm>
            <a:off x="8718913" y="142410"/>
            <a:ext cx="304800" cy="304800"/>
          </a:xfrm>
          <a:prstGeom prst="rect">
            <a:avLst/>
          </a:prstGeom>
        </p:spPr>
      </p:pic>
    </p:spTree>
    <p:extLst>
      <p:ext uri="{BB962C8B-B14F-4D97-AF65-F5344CB8AC3E}">
        <p14:creationId xmlns:p14="http://schemas.microsoft.com/office/powerpoint/2010/main" val="3545965866"/>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9BADBD83-8AA5-9641-BEC5-FED4BEB22F4F}"/>
              </a:ext>
            </a:extLst>
          </p:cNvPr>
          <p:cNvSpPr>
            <a:spLocks noGrp="1"/>
          </p:cNvSpPr>
          <p:nvPr>
            <p:ph type="ftr" sz="quarter" idx="3"/>
          </p:nvPr>
        </p:nvSpPr>
        <p:spPr>
          <a:xfrm>
            <a:off x="96823" y="6613253"/>
            <a:ext cx="4294424" cy="244747"/>
          </a:xfrm>
          <a:prstGeom prst="rect">
            <a:avLst/>
          </a:prstGeom>
        </p:spPr>
        <p:txBody>
          <a:bodyPr vert="horz" lIns="91440" tIns="45720" rIns="91440" bIns="45720" rtlCol="0" anchor="ctr"/>
          <a:lstStyle>
            <a:lvl1pPr algn="l">
              <a:defRPr sz="900" b="0" i="0" baseline="0">
                <a:solidFill>
                  <a:srgbClr val="FF0000"/>
                </a:solidFill>
                <a:latin typeface="Arial" panose="020B0604020202020204" pitchFamily="34" charset="0"/>
              </a:defRPr>
            </a:lvl1pPr>
          </a:lstStyle>
          <a:p>
            <a:pPr>
              <a:defRPr/>
            </a:pPr>
            <a:r>
              <a:rPr lang="en-US"/>
              <a:t>www.FiducientAdvisors.com</a:t>
            </a:r>
            <a:endParaRPr lang="en-US">
              <a:solidFill>
                <a:srgbClr val="FF0000"/>
              </a:solidFill>
            </a:endParaRPr>
          </a:p>
        </p:txBody>
      </p:sp>
      <p:sp>
        <p:nvSpPr>
          <p:cNvPr id="6" name="Slide Number Placeholder 5">
            <a:extLst>
              <a:ext uri="{FF2B5EF4-FFF2-40B4-BE49-F238E27FC236}">
                <a16:creationId xmlns:a16="http://schemas.microsoft.com/office/drawing/2014/main" id="{813ABF55-7754-437F-A1D4-1A001787D3B9}"/>
              </a:ext>
            </a:extLst>
          </p:cNvPr>
          <p:cNvSpPr>
            <a:spLocks noGrp="1"/>
          </p:cNvSpPr>
          <p:nvPr>
            <p:ph type="sldNum" sz="quarter" idx="4"/>
          </p:nvPr>
        </p:nvSpPr>
        <p:spPr>
          <a:xfrm>
            <a:off x="8779978" y="6613253"/>
            <a:ext cx="364022" cy="244747"/>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6621193"/>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F132-CE8E-119B-72CA-76CAFDFEA1D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9614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94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Section Divider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F860B0-A2EA-F546-99D4-C2A921FCF134}"/>
              </a:ext>
            </a:extLst>
          </p:cNvPr>
          <p:cNvSpPr/>
          <p:nvPr userDrawn="1"/>
        </p:nvSpPr>
        <p:spPr>
          <a:xfrm>
            <a:off x="0" y="0"/>
            <a:ext cx="9144000" cy="68671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A picture containing text, indoor, shower, dark&#10;&#10;Description automatically generated">
            <a:extLst>
              <a:ext uri="{FF2B5EF4-FFF2-40B4-BE49-F238E27FC236}">
                <a16:creationId xmlns:a16="http://schemas.microsoft.com/office/drawing/2014/main" id="{08455433-E80A-7648-B13D-D97064A9CC5A}"/>
              </a:ext>
            </a:extLst>
          </p:cNvPr>
          <p:cNvPicPr>
            <a:picLocks noChangeAspect="1"/>
          </p:cNvPicPr>
          <p:nvPr userDrawn="1"/>
        </p:nvPicPr>
        <p:blipFill>
          <a:blip r:embed="rId2"/>
          <a:stretch>
            <a:fillRect/>
          </a:stretch>
        </p:blipFill>
        <p:spPr>
          <a:xfrm>
            <a:off x="0" y="-8330"/>
            <a:ext cx="9144000" cy="6858000"/>
          </a:xfrm>
          <a:prstGeom prst="rect">
            <a:avLst/>
          </a:prstGeom>
        </p:spPr>
      </p:pic>
      <p:sp>
        <p:nvSpPr>
          <p:cNvPr id="10" name="Pentagon 9">
            <a:extLst>
              <a:ext uri="{FF2B5EF4-FFF2-40B4-BE49-F238E27FC236}">
                <a16:creationId xmlns:a16="http://schemas.microsoft.com/office/drawing/2014/main" id="{24EDEEEB-0FBB-F440-BA06-2C843A9C2F2D}"/>
              </a:ext>
            </a:extLst>
          </p:cNvPr>
          <p:cNvSpPr/>
          <p:nvPr userDrawn="1"/>
        </p:nvSpPr>
        <p:spPr>
          <a:xfrm>
            <a:off x="-10291" y="9252"/>
            <a:ext cx="4824091" cy="6854809"/>
          </a:xfrm>
          <a:prstGeom prst="homePlate">
            <a:avLst>
              <a:gd name="adj" fmla="val 40103"/>
            </a:avLst>
          </a:prstGeom>
          <a:ln>
            <a:noFill/>
          </a:ln>
          <a:effectLst>
            <a:outerShdw blurRad="4064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a:extLst>
              <a:ext uri="{FF2B5EF4-FFF2-40B4-BE49-F238E27FC236}">
                <a16:creationId xmlns:a16="http://schemas.microsoft.com/office/drawing/2014/main" id="{F115CF38-73D6-F24B-AA5B-30775D6BE41C}"/>
              </a:ext>
            </a:extLst>
          </p:cNvPr>
          <p:cNvCxnSpPr>
            <a:cxnSpLocks/>
          </p:cNvCxnSpPr>
          <p:nvPr userDrawn="1"/>
        </p:nvCxnSpPr>
        <p:spPr>
          <a:xfrm flipH="1">
            <a:off x="1340083" y="2857453"/>
            <a:ext cx="150071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47606" y="3108325"/>
            <a:ext cx="2800346" cy="2206271"/>
          </a:xfrm>
          <a:prstGeom prst="rect">
            <a:avLst/>
          </a:prstGeom>
          <a:noFill/>
        </p:spPr>
        <p:txBody>
          <a:bodyPr anchor="t" anchorCtr="0">
            <a:normAutofit/>
          </a:bodyPr>
          <a:lstStyle>
            <a:lvl1pPr algn="ctr">
              <a:defRPr sz="240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273217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F860B0-A2EA-F546-99D4-C2A921FCF134}"/>
              </a:ext>
            </a:extLst>
          </p:cNvPr>
          <p:cNvSpPr/>
          <p:nvPr userDrawn="1"/>
        </p:nvSpPr>
        <p:spPr>
          <a:xfrm>
            <a:off x="0" y="0"/>
            <a:ext cx="9144000" cy="684839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A picture containing text, indoor, shower, dark&#10;&#10;Description automatically generated">
            <a:extLst>
              <a:ext uri="{FF2B5EF4-FFF2-40B4-BE49-F238E27FC236}">
                <a16:creationId xmlns:a16="http://schemas.microsoft.com/office/drawing/2014/main" id="{08455433-E80A-7648-B13D-D97064A9CC5A}"/>
              </a:ext>
            </a:extLst>
          </p:cNvPr>
          <p:cNvPicPr>
            <a:picLocks noChangeAspect="1"/>
          </p:cNvPicPr>
          <p:nvPr userDrawn="1"/>
        </p:nvPicPr>
        <p:blipFill>
          <a:blip r:embed="rId2"/>
          <a:stretch>
            <a:fillRect/>
          </a:stretch>
        </p:blipFill>
        <p:spPr>
          <a:xfrm>
            <a:off x="0" y="9427"/>
            <a:ext cx="9144000" cy="6858000"/>
          </a:xfrm>
          <a:prstGeom prst="rect">
            <a:avLst/>
          </a:prstGeom>
        </p:spPr>
      </p:pic>
      <p:sp>
        <p:nvSpPr>
          <p:cNvPr id="10" name="Pentagon 9">
            <a:extLst>
              <a:ext uri="{FF2B5EF4-FFF2-40B4-BE49-F238E27FC236}">
                <a16:creationId xmlns:a16="http://schemas.microsoft.com/office/drawing/2014/main" id="{24EDEEEB-0FBB-F440-BA06-2C843A9C2F2D}"/>
              </a:ext>
            </a:extLst>
          </p:cNvPr>
          <p:cNvSpPr/>
          <p:nvPr userDrawn="1"/>
        </p:nvSpPr>
        <p:spPr>
          <a:xfrm>
            <a:off x="-10291" y="9252"/>
            <a:ext cx="4824091" cy="6854809"/>
          </a:xfrm>
          <a:prstGeom prst="homePlate">
            <a:avLst>
              <a:gd name="adj" fmla="val 40103"/>
            </a:avLst>
          </a:prstGeom>
          <a:ln>
            <a:noFill/>
          </a:ln>
          <a:effectLst>
            <a:outerShdw blurRad="4064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a:extLst>
              <a:ext uri="{FF2B5EF4-FFF2-40B4-BE49-F238E27FC236}">
                <a16:creationId xmlns:a16="http://schemas.microsoft.com/office/drawing/2014/main" id="{F115CF38-73D6-F24B-AA5B-30775D6BE41C}"/>
              </a:ext>
            </a:extLst>
          </p:cNvPr>
          <p:cNvCxnSpPr>
            <a:cxnSpLocks/>
          </p:cNvCxnSpPr>
          <p:nvPr userDrawn="1"/>
        </p:nvCxnSpPr>
        <p:spPr>
          <a:xfrm flipH="1">
            <a:off x="1340083" y="2857453"/>
            <a:ext cx="1500713"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47606" y="3108325"/>
            <a:ext cx="2800346" cy="2206271"/>
          </a:xfrm>
          <a:prstGeom prst="rect">
            <a:avLst/>
          </a:prstGeom>
          <a:noFill/>
        </p:spPr>
        <p:txBody>
          <a:bodyPr anchor="t" anchorCtr="0">
            <a:normAutofit/>
          </a:bodyPr>
          <a:lstStyle>
            <a:lvl1pPr algn="ctr">
              <a:defRPr sz="240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377767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Section Divider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F860B0-A2EA-F546-99D4-C2A921FCF134}"/>
              </a:ext>
            </a:extLst>
          </p:cNvPr>
          <p:cNvSpPr/>
          <p:nvPr userDrawn="1"/>
        </p:nvSpPr>
        <p:spPr>
          <a:xfrm>
            <a:off x="0" y="0"/>
            <a:ext cx="9144000" cy="68671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A picture containing text, indoor, shower, dark&#10;&#10;Description automatically generated">
            <a:extLst>
              <a:ext uri="{FF2B5EF4-FFF2-40B4-BE49-F238E27FC236}">
                <a16:creationId xmlns:a16="http://schemas.microsoft.com/office/drawing/2014/main" id="{08455433-E80A-7648-B13D-D97064A9CC5A}"/>
              </a:ext>
            </a:extLst>
          </p:cNvPr>
          <p:cNvPicPr>
            <a:picLocks noChangeAspect="1"/>
          </p:cNvPicPr>
          <p:nvPr userDrawn="1"/>
        </p:nvPicPr>
        <p:blipFill>
          <a:blip r:embed="rId2"/>
          <a:stretch>
            <a:fillRect/>
          </a:stretch>
        </p:blipFill>
        <p:spPr>
          <a:xfrm>
            <a:off x="10291" y="9252"/>
            <a:ext cx="9144000" cy="6858000"/>
          </a:xfrm>
          <a:prstGeom prst="rect">
            <a:avLst/>
          </a:prstGeom>
        </p:spPr>
      </p:pic>
      <p:sp>
        <p:nvSpPr>
          <p:cNvPr id="10" name="Pentagon 9">
            <a:extLst>
              <a:ext uri="{FF2B5EF4-FFF2-40B4-BE49-F238E27FC236}">
                <a16:creationId xmlns:a16="http://schemas.microsoft.com/office/drawing/2014/main" id="{24EDEEEB-0FBB-F440-BA06-2C843A9C2F2D}"/>
              </a:ext>
            </a:extLst>
          </p:cNvPr>
          <p:cNvSpPr/>
          <p:nvPr userDrawn="1"/>
        </p:nvSpPr>
        <p:spPr>
          <a:xfrm>
            <a:off x="-10291" y="9252"/>
            <a:ext cx="4824091" cy="6854809"/>
          </a:xfrm>
          <a:prstGeom prst="homePlate">
            <a:avLst>
              <a:gd name="adj" fmla="val 40103"/>
            </a:avLst>
          </a:prstGeom>
          <a:ln>
            <a:noFill/>
          </a:ln>
          <a:effectLst>
            <a:outerShdw blurRad="4064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a:extLst>
              <a:ext uri="{FF2B5EF4-FFF2-40B4-BE49-F238E27FC236}">
                <a16:creationId xmlns:a16="http://schemas.microsoft.com/office/drawing/2014/main" id="{F115CF38-73D6-F24B-AA5B-30775D6BE41C}"/>
              </a:ext>
            </a:extLst>
          </p:cNvPr>
          <p:cNvCxnSpPr>
            <a:cxnSpLocks/>
          </p:cNvCxnSpPr>
          <p:nvPr userDrawn="1"/>
        </p:nvCxnSpPr>
        <p:spPr>
          <a:xfrm flipH="1">
            <a:off x="1340083" y="2857453"/>
            <a:ext cx="1500713"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47606" y="3108325"/>
            <a:ext cx="2800346" cy="2206271"/>
          </a:xfrm>
          <a:prstGeom prst="rect">
            <a:avLst/>
          </a:prstGeom>
          <a:noFill/>
        </p:spPr>
        <p:txBody>
          <a:bodyPr anchor="t" anchorCtr="0">
            <a:normAutofit/>
          </a:bodyPr>
          <a:lstStyle>
            <a:lvl1pPr algn="ctr">
              <a:defRPr sz="240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4053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Section Divider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F860B0-A2EA-F546-99D4-C2A921FCF134}"/>
              </a:ext>
            </a:extLst>
          </p:cNvPr>
          <p:cNvSpPr/>
          <p:nvPr userDrawn="1"/>
        </p:nvSpPr>
        <p:spPr>
          <a:xfrm>
            <a:off x="0" y="0"/>
            <a:ext cx="9144000" cy="68671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A picture containing text, indoor, shower, dark&#10;&#10;Description automatically generated">
            <a:extLst>
              <a:ext uri="{FF2B5EF4-FFF2-40B4-BE49-F238E27FC236}">
                <a16:creationId xmlns:a16="http://schemas.microsoft.com/office/drawing/2014/main" id="{08455433-E80A-7648-B13D-D97064A9CC5A}"/>
              </a:ext>
            </a:extLst>
          </p:cNvPr>
          <p:cNvPicPr>
            <a:picLocks noChangeAspect="1"/>
          </p:cNvPicPr>
          <p:nvPr userDrawn="1"/>
        </p:nvPicPr>
        <p:blipFill>
          <a:blip r:embed="rId2"/>
          <a:stretch>
            <a:fillRect/>
          </a:stretch>
        </p:blipFill>
        <p:spPr>
          <a:xfrm>
            <a:off x="0" y="549"/>
            <a:ext cx="9144000" cy="6858000"/>
          </a:xfrm>
          <a:prstGeom prst="rect">
            <a:avLst/>
          </a:prstGeom>
        </p:spPr>
      </p:pic>
      <p:sp>
        <p:nvSpPr>
          <p:cNvPr id="10" name="Pentagon 9">
            <a:extLst>
              <a:ext uri="{FF2B5EF4-FFF2-40B4-BE49-F238E27FC236}">
                <a16:creationId xmlns:a16="http://schemas.microsoft.com/office/drawing/2014/main" id="{24EDEEEB-0FBB-F440-BA06-2C843A9C2F2D}"/>
              </a:ext>
            </a:extLst>
          </p:cNvPr>
          <p:cNvSpPr/>
          <p:nvPr userDrawn="1"/>
        </p:nvSpPr>
        <p:spPr>
          <a:xfrm>
            <a:off x="-10291" y="9252"/>
            <a:ext cx="4824091" cy="6854809"/>
          </a:xfrm>
          <a:prstGeom prst="homePlate">
            <a:avLst>
              <a:gd name="adj" fmla="val 40103"/>
            </a:avLst>
          </a:prstGeom>
          <a:ln>
            <a:noFill/>
          </a:ln>
          <a:effectLst>
            <a:outerShdw blurRad="4064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a:extLst>
              <a:ext uri="{FF2B5EF4-FFF2-40B4-BE49-F238E27FC236}">
                <a16:creationId xmlns:a16="http://schemas.microsoft.com/office/drawing/2014/main" id="{F115CF38-73D6-F24B-AA5B-30775D6BE41C}"/>
              </a:ext>
            </a:extLst>
          </p:cNvPr>
          <p:cNvCxnSpPr>
            <a:cxnSpLocks/>
          </p:cNvCxnSpPr>
          <p:nvPr userDrawn="1"/>
        </p:nvCxnSpPr>
        <p:spPr>
          <a:xfrm flipH="1">
            <a:off x="1340083" y="2857453"/>
            <a:ext cx="1500713" cy="0"/>
          </a:xfrm>
          <a:prstGeom prst="line">
            <a:avLst/>
          </a:prstGeom>
          <a:ln w="63500">
            <a:solidFill>
              <a:srgbClr val="FF6A1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47606" y="3108325"/>
            <a:ext cx="2800346" cy="2206271"/>
          </a:xfrm>
          <a:prstGeom prst="rect">
            <a:avLst/>
          </a:prstGeom>
          <a:noFill/>
        </p:spPr>
        <p:txBody>
          <a:bodyPr anchor="t" anchorCtr="0">
            <a:normAutofit/>
          </a:bodyPr>
          <a:lstStyle>
            <a:lvl1pPr algn="ctr">
              <a:defRPr sz="240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260409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Section Divider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F860B0-A2EA-F546-99D4-C2A921FCF134}"/>
              </a:ext>
            </a:extLst>
          </p:cNvPr>
          <p:cNvSpPr/>
          <p:nvPr userDrawn="1"/>
        </p:nvSpPr>
        <p:spPr>
          <a:xfrm>
            <a:off x="0" y="0"/>
            <a:ext cx="9144000" cy="68671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A picture containing text, indoor, shower, dark&#10;&#10;Description automatically generated">
            <a:extLst>
              <a:ext uri="{FF2B5EF4-FFF2-40B4-BE49-F238E27FC236}">
                <a16:creationId xmlns:a16="http://schemas.microsoft.com/office/drawing/2014/main" id="{08455433-E80A-7648-B13D-D97064A9CC5A}"/>
              </a:ext>
            </a:extLst>
          </p:cNvPr>
          <p:cNvPicPr>
            <a:picLocks noChangeAspect="1"/>
          </p:cNvPicPr>
          <p:nvPr userDrawn="1"/>
        </p:nvPicPr>
        <p:blipFill>
          <a:blip r:embed="rId2"/>
          <a:stretch>
            <a:fillRect/>
          </a:stretch>
        </p:blipFill>
        <p:spPr>
          <a:xfrm>
            <a:off x="0" y="554"/>
            <a:ext cx="9144000" cy="6858000"/>
          </a:xfrm>
          <a:prstGeom prst="rect">
            <a:avLst/>
          </a:prstGeom>
        </p:spPr>
      </p:pic>
      <p:sp>
        <p:nvSpPr>
          <p:cNvPr id="10" name="Pentagon 9">
            <a:extLst>
              <a:ext uri="{FF2B5EF4-FFF2-40B4-BE49-F238E27FC236}">
                <a16:creationId xmlns:a16="http://schemas.microsoft.com/office/drawing/2014/main" id="{24EDEEEB-0FBB-F440-BA06-2C843A9C2F2D}"/>
              </a:ext>
            </a:extLst>
          </p:cNvPr>
          <p:cNvSpPr/>
          <p:nvPr userDrawn="1"/>
        </p:nvSpPr>
        <p:spPr>
          <a:xfrm>
            <a:off x="-10291" y="9252"/>
            <a:ext cx="4824091" cy="6854809"/>
          </a:xfrm>
          <a:prstGeom prst="homePlate">
            <a:avLst>
              <a:gd name="adj" fmla="val 40103"/>
            </a:avLst>
          </a:prstGeom>
          <a:ln>
            <a:noFill/>
          </a:ln>
          <a:effectLst>
            <a:outerShdw blurRad="4064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a:extLst>
              <a:ext uri="{FF2B5EF4-FFF2-40B4-BE49-F238E27FC236}">
                <a16:creationId xmlns:a16="http://schemas.microsoft.com/office/drawing/2014/main" id="{F115CF38-73D6-F24B-AA5B-30775D6BE41C}"/>
              </a:ext>
            </a:extLst>
          </p:cNvPr>
          <p:cNvCxnSpPr>
            <a:cxnSpLocks/>
          </p:cNvCxnSpPr>
          <p:nvPr userDrawn="1"/>
        </p:nvCxnSpPr>
        <p:spPr>
          <a:xfrm flipH="1">
            <a:off x="1340083" y="2857453"/>
            <a:ext cx="1500713"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47606" y="3108325"/>
            <a:ext cx="2800346" cy="2206271"/>
          </a:xfrm>
          <a:prstGeom prst="rect">
            <a:avLst/>
          </a:prstGeom>
          <a:noFill/>
        </p:spPr>
        <p:txBody>
          <a:bodyPr anchor="t" anchorCtr="0">
            <a:normAutofit/>
          </a:bodyPr>
          <a:lstStyle>
            <a:lvl1pPr algn="ctr">
              <a:defRPr sz="240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205975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Section Divider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F860B0-A2EA-F546-99D4-C2A921FCF134}"/>
              </a:ext>
            </a:extLst>
          </p:cNvPr>
          <p:cNvSpPr/>
          <p:nvPr userDrawn="1"/>
        </p:nvSpPr>
        <p:spPr>
          <a:xfrm>
            <a:off x="0" y="0"/>
            <a:ext cx="9144000" cy="684839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2061002" y="5977844"/>
            <a:ext cx="5088598" cy="579960"/>
          </a:xfrm>
          <a:prstGeom prst="rect">
            <a:avLst/>
          </a:prstGeom>
          <a:noFill/>
        </p:spPr>
        <p:txBody>
          <a:bodyPr anchor="t" anchorCtr="0">
            <a:normAutofit/>
          </a:bodyPr>
          <a:lstStyle>
            <a:lvl1pPr algn="ctr">
              <a:defRPr sz="1800" baseline="0">
                <a:solidFill>
                  <a:srgbClr val="FF0000"/>
                </a:solidFill>
              </a:defRPr>
            </a:lvl1pPr>
          </a:lstStyle>
          <a:p>
            <a:r>
              <a:rPr lang="en-US"/>
              <a:t>www.fiducientadvisors.com</a:t>
            </a:r>
          </a:p>
        </p:txBody>
      </p:sp>
      <p:grpSp>
        <p:nvGrpSpPr>
          <p:cNvPr id="14" name="Group 13">
            <a:extLst>
              <a:ext uri="{FF2B5EF4-FFF2-40B4-BE49-F238E27FC236}">
                <a16:creationId xmlns:a16="http://schemas.microsoft.com/office/drawing/2014/main" id="{A3E7CF1C-5A6B-ADB2-27CB-C10A7D6EA979}"/>
              </a:ext>
            </a:extLst>
          </p:cNvPr>
          <p:cNvGrpSpPr/>
          <p:nvPr userDrawn="1"/>
        </p:nvGrpSpPr>
        <p:grpSpPr>
          <a:xfrm rot="5400000">
            <a:off x="-3019803" y="3291605"/>
            <a:ext cx="6314362" cy="274792"/>
            <a:chOff x="2374767" y="6589104"/>
            <a:chExt cx="6178522" cy="274792"/>
          </a:xfrm>
        </p:grpSpPr>
        <p:sp>
          <p:nvSpPr>
            <p:cNvPr id="3" name="Rectangle: Single Corner Rounded 2">
              <a:extLst>
                <a:ext uri="{FF2B5EF4-FFF2-40B4-BE49-F238E27FC236}">
                  <a16:creationId xmlns:a16="http://schemas.microsoft.com/office/drawing/2014/main" id="{014BB6B4-64C3-3F07-933A-C3805C50FE19}"/>
                </a:ext>
              </a:extLst>
            </p:cNvPr>
            <p:cNvSpPr/>
            <p:nvPr userDrawn="1"/>
          </p:nvSpPr>
          <p:spPr>
            <a:xfrm>
              <a:off x="2374767" y="6589104"/>
              <a:ext cx="1463040" cy="274320"/>
            </a:xfrm>
            <a:prstGeom prst="round1Rect">
              <a:avLst/>
            </a:prstGeom>
            <a:solidFill>
              <a:srgbClr val="009C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Single Corner Rounded 4">
              <a:extLst>
                <a:ext uri="{FF2B5EF4-FFF2-40B4-BE49-F238E27FC236}">
                  <a16:creationId xmlns:a16="http://schemas.microsoft.com/office/drawing/2014/main" id="{BD12F456-AB8B-A715-E0BB-1005FB6C1358}"/>
                </a:ext>
              </a:extLst>
            </p:cNvPr>
            <p:cNvSpPr/>
            <p:nvPr userDrawn="1"/>
          </p:nvSpPr>
          <p:spPr>
            <a:xfrm>
              <a:off x="3933423" y="6589104"/>
              <a:ext cx="1463040" cy="274320"/>
            </a:xfrm>
            <a:prstGeom prst="round1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Single Corner Rounded 5">
              <a:extLst>
                <a:ext uri="{FF2B5EF4-FFF2-40B4-BE49-F238E27FC236}">
                  <a16:creationId xmlns:a16="http://schemas.microsoft.com/office/drawing/2014/main" id="{3F9FF89D-BDF5-A2AE-A282-82EB229B06BE}"/>
                </a:ext>
              </a:extLst>
            </p:cNvPr>
            <p:cNvSpPr/>
            <p:nvPr userDrawn="1"/>
          </p:nvSpPr>
          <p:spPr>
            <a:xfrm>
              <a:off x="5511832" y="6589576"/>
              <a:ext cx="1463040" cy="274320"/>
            </a:xfrm>
            <a:prstGeom prst="round1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Single Corner Rounded 7">
              <a:extLst>
                <a:ext uri="{FF2B5EF4-FFF2-40B4-BE49-F238E27FC236}">
                  <a16:creationId xmlns:a16="http://schemas.microsoft.com/office/drawing/2014/main" id="{48EEE866-3771-B0FD-5B2D-91D34E4386D4}"/>
                </a:ext>
              </a:extLst>
            </p:cNvPr>
            <p:cNvSpPr/>
            <p:nvPr userDrawn="1"/>
          </p:nvSpPr>
          <p:spPr>
            <a:xfrm>
              <a:off x="7090249" y="6589567"/>
              <a:ext cx="1463040" cy="274320"/>
            </a:xfrm>
            <a:prstGeom prst="round1Rect">
              <a:avLst/>
            </a:prstGeom>
            <a:solidFill>
              <a:srgbClr val="FF6A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Graphic 2">
            <a:extLst>
              <a:ext uri="{FF2B5EF4-FFF2-40B4-BE49-F238E27FC236}">
                <a16:creationId xmlns:a16="http://schemas.microsoft.com/office/drawing/2014/main" id="{0EE1CBD9-4959-9E6A-C7B3-D824F1428C1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6" t="-386" r="59587" b="20006"/>
          <a:stretch/>
        </p:blipFill>
        <p:spPr bwMode="auto">
          <a:xfrm>
            <a:off x="5665294" y="36800"/>
            <a:ext cx="3533939" cy="6143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487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F132-CE8E-119B-72CA-76CAFDFEA1D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1756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6.svg"/><Relationship Id="rId5" Type="http://schemas.openxmlformats.org/officeDocument/2006/relationships/image" Target="../media/image1.png"/><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6.svg"/><Relationship Id="rId5" Type="http://schemas.openxmlformats.org/officeDocument/2006/relationships/image" Target="../media/image1.png"/><Relationship Id="rId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4.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4.e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4.emf"/></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4.emf"/></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8BC0DDA2-2AFB-3143-B919-CFC1925B19A6}"/>
              </a:ext>
            </a:extLst>
          </p:cNvPr>
          <p:cNvSpPr>
            <a:spLocks noGrp="1"/>
          </p:cNvSpPr>
          <p:nvPr>
            <p:ph type="ftr" sz="quarter" idx="3"/>
          </p:nvPr>
        </p:nvSpPr>
        <p:spPr>
          <a:xfrm>
            <a:off x="96823" y="6613253"/>
            <a:ext cx="4294424" cy="244747"/>
          </a:xfrm>
          <a:prstGeom prst="rect">
            <a:avLst/>
          </a:prstGeom>
        </p:spPr>
        <p:txBody>
          <a:bodyPr vert="horz" lIns="91440" tIns="45720" rIns="91440" bIns="45720" rtlCol="0" anchor="ctr"/>
          <a:lstStyle>
            <a:lvl1pPr algn="l">
              <a:defRPr sz="900" b="0" i="0" baseline="0">
                <a:solidFill>
                  <a:srgbClr val="152B53"/>
                </a:solidFill>
                <a:latin typeface="Arial" panose="020B0604020202020204" pitchFamily="34" charset="0"/>
              </a:defRPr>
            </a:lvl1pPr>
          </a:lstStyle>
          <a:p>
            <a:r>
              <a:rPr lang="en-US"/>
              <a:t>www.FiducientAdvisors.com</a:t>
            </a:r>
          </a:p>
        </p:txBody>
      </p:sp>
      <p:sp>
        <p:nvSpPr>
          <p:cNvPr id="10" name="Slide Number Placeholder 5">
            <a:extLst>
              <a:ext uri="{FF2B5EF4-FFF2-40B4-BE49-F238E27FC236}">
                <a16:creationId xmlns:a16="http://schemas.microsoft.com/office/drawing/2014/main" id="{D46DD0B0-004C-2943-885D-586FEC68BC18}"/>
              </a:ext>
            </a:extLst>
          </p:cNvPr>
          <p:cNvSpPr>
            <a:spLocks noGrp="1"/>
          </p:cNvSpPr>
          <p:nvPr>
            <p:ph type="sldNum" sz="quarter" idx="4"/>
          </p:nvPr>
        </p:nvSpPr>
        <p:spPr>
          <a:xfrm>
            <a:off x="8779978" y="6613253"/>
            <a:ext cx="364022" cy="244747"/>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fld id="{E57A0B7C-FA6A-BC42-8139-60285044CFD9}" type="slidenum">
              <a:rPr lang="en-US" smtClean="0"/>
              <a:pPr/>
              <a:t>‹#›</a:t>
            </a:fld>
            <a:endParaRPr lang="en-US"/>
          </a:p>
        </p:txBody>
      </p:sp>
      <p:sp>
        <p:nvSpPr>
          <p:cNvPr id="4" name="Rectangle 3">
            <a:extLst>
              <a:ext uri="{FF2B5EF4-FFF2-40B4-BE49-F238E27FC236}">
                <a16:creationId xmlns:a16="http://schemas.microsoft.com/office/drawing/2014/main" id="{6F597C05-3163-734B-1DFD-386BA5BDA854}"/>
              </a:ext>
            </a:extLst>
          </p:cNvPr>
          <p:cNvSpPr/>
          <p:nvPr userDrawn="1"/>
        </p:nvSpPr>
        <p:spPr>
          <a:xfrm>
            <a:off x="0" y="0"/>
            <a:ext cx="9144000" cy="6858000"/>
          </a:xfrm>
          <a:prstGeom prst="rect">
            <a:avLst/>
          </a:prstGeom>
          <a:solidFill>
            <a:srgbClr val="F4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Single Corner Rounded 4">
            <a:extLst>
              <a:ext uri="{FF2B5EF4-FFF2-40B4-BE49-F238E27FC236}">
                <a16:creationId xmlns:a16="http://schemas.microsoft.com/office/drawing/2014/main" id="{F17A63F7-5731-5080-EE20-7559DECA33D7}"/>
              </a:ext>
            </a:extLst>
          </p:cNvPr>
          <p:cNvSpPr/>
          <p:nvPr userDrawn="1"/>
        </p:nvSpPr>
        <p:spPr>
          <a:xfrm>
            <a:off x="1981395" y="6607841"/>
            <a:ext cx="1705111" cy="244747"/>
          </a:xfrm>
          <a:prstGeom prst="round1Rect">
            <a:avLst/>
          </a:prstGeom>
          <a:solidFill>
            <a:srgbClr val="009C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Single Corner Rounded 5">
            <a:extLst>
              <a:ext uri="{FF2B5EF4-FFF2-40B4-BE49-F238E27FC236}">
                <a16:creationId xmlns:a16="http://schemas.microsoft.com/office/drawing/2014/main" id="{C5BE6CA9-F1FE-28D4-105E-862664E7C018}"/>
              </a:ext>
            </a:extLst>
          </p:cNvPr>
          <p:cNvSpPr/>
          <p:nvPr userDrawn="1"/>
        </p:nvSpPr>
        <p:spPr>
          <a:xfrm>
            <a:off x="245199" y="6613253"/>
            <a:ext cx="1705111" cy="244747"/>
          </a:xfrm>
          <a:prstGeom prst="round1Rect">
            <a:avLst/>
          </a:prstGeom>
          <a:solidFill>
            <a:srgbClr val="0028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Single Corner Rounded 10">
            <a:extLst>
              <a:ext uri="{FF2B5EF4-FFF2-40B4-BE49-F238E27FC236}">
                <a16:creationId xmlns:a16="http://schemas.microsoft.com/office/drawing/2014/main" id="{78DD7792-EF41-D855-DF37-105FE3D9BA76}"/>
              </a:ext>
            </a:extLst>
          </p:cNvPr>
          <p:cNvSpPr/>
          <p:nvPr userDrawn="1"/>
        </p:nvSpPr>
        <p:spPr>
          <a:xfrm>
            <a:off x="3714010" y="6607840"/>
            <a:ext cx="1705111" cy="244747"/>
          </a:xfrm>
          <a:prstGeom prst="round1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Single Corner Rounded 11">
            <a:extLst>
              <a:ext uri="{FF2B5EF4-FFF2-40B4-BE49-F238E27FC236}">
                <a16:creationId xmlns:a16="http://schemas.microsoft.com/office/drawing/2014/main" id="{051A5AA0-B03A-4816-6E07-3E22C5AFA0B1}"/>
              </a:ext>
            </a:extLst>
          </p:cNvPr>
          <p:cNvSpPr/>
          <p:nvPr userDrawn="1"/>
        </p:nvSpPr>
        <p:spPr>
          <a:xfrm>
            <a:off x="5446625" y="6607839"/>
            <a:ext cx="1705111" cy="244747"/>
          </a:xfrm>
          <a:prstGeom prst="round1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Single Corner Rounded 12">
            <a:extLst>
              <a:ext uri="{FF2B5EF4-FFF2-40B4-BE49-F238E27FC236}">
                <a16:creationId xmlns:a16="http://schemas.microsoft.com/office/drawing/2014/main" id="{75BFA063-2836-EF0F-A3BB-2FE6DA726A5F}"/>
              </a:ext>
            </a:extLst>
          </p:cNvPr>
          <p:cNvSpPr/>
          <p:nvPr userDrawn="1"/>
        </p:nvSpPr>
        <p:spPr>
          <a:xfrm>
            <a:off x="7179240" y="6607838"/>
            <a:ext cx="1705111" cy="244747"/>
          </a:xfrm>
          <a:prstGeom prst="round1Rect">
            <a:avLst/>
          </a:prstGeom>
          <a:solidFill>
            <a:srgbClr val="FF6A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2">
            <a:extLst>
              <a:ext uri="{FF2B5EF4-FFF2-40B4-BE49-F238E27FC236}">
                <a16:creationId xmlns:a16="http://schemas.microsoft.com/office/drawing/2014/main" id="{5B6BDBF1-0B23-B516-E776-B18291750F8B}"/>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56" t="-386" r="59587" b="20006"/>
          <a:stretch/>
        </p:blipFill>
        <p:spPr bwMode="auto">
          <a:xfrm>
            <a:off x="5610061" y="0"/>
            <a:ext cx="3533939" cy="6143050"/>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AC80846F-355A-F084-81B8-3D173B643264}"/>
              </a:ext>
            </a:extLst>
          </p:cNvPr>
          <p:cNvPicPr>
            <a:picLocks noChangeAspect="1"/>
          </p:cNvPicPr>
          <p:nvPr userDrawn="1"/>
        </p:nvPicPr>
        <p:blipFill>
          <a:blip r:embed="rId12">
            <a:clrChange>
              <a:clrFrom>
                <a:srgbClr val="FFFFFF"/>
              </a:clrFrom>
              <a:clrTo>
                <a:srgbClr val="FFFFFF">
                  <a:alpha val="0"/>
                </a:srgbClr>
              </a:clrTo>
            </a:clrChange>
          </a:blip>
          <a:srcRect/>
          <a:stretch/>
        </p:blipFill>
        <p:spPr bwMode="auto">
          <a:xfrm>
            <a:off x="367894" y="476442"/>
            <a:ext cx="2529050" cy="590550"/>
          </a:xfrm>
          <a:prstGeom prst="rect">
            <a:avLst/>
          </a:prstGeom>
          <a:noFill/>
          <a:ln>
            <a:noFill/>
          </a:ln>
        </p:spPr>
      </p:pic>
    </p:spTree>
    <p:extLst>
      <p:ext uri="{BB962C8B-B14F-4D97-AF65-F5344CB8AC3E}">
        <p14:creationId xmlns:p14="http://schemas.microsoft.com/office/powerpoint/2010/main" val="2799643277"/>
      </p:ext>
    </p:extLst>
  </p:cSld>
  <p:clrMap bg1="lt1" tx1="dk1" bg2="lt2" tx2="dk2" accent1="accent1" accent2="accent2" accent3="accent3" accent4="accent4" accent5="accent5" accent6="accent6" hlink="hlink" folHlink="folHlink"/>
  <p:sldLayoutIdLst>
    <p:sldLayoutId id="2147483685" r:id="rId1"/>
    <p:sldLayoutId id="2147483700" r:id="rId2"/>
    <p:sldLayoutId id="2147483697" r:id="rId3"/>
    <p:sldLayoutId id="2147483705" r:id="rId4"/>
    <p:sldLayoutId id="2147483706" r:id="rId5"/>
    <p:sldLayoutId id="2147483707" r:id="rId6"/>
    <p:sldLayoutId id="2147483708" r:id="rId7"/>
    <p:sldLayoutId id="2147483709" r:id="rId8"/>
  </p:sldLayoutIdLst>
  <p:hf hdr="0"/>
  <p:txStyles>
    <p:titleStyle>
      <a:lvl1pPr algn="l" defTabSz="914400" rtl="0" eaLnBrk="1" latinLnBrk="0" hangingPunct="1">
        <a:lnSpc>
          <a:spcPct val="90000"/>
        </a:lnSpc>
        <a:spcBef>
          <a:spcPct val="0"/>
        </a:spcBef>
        <a:buNone/>
        <a:defRPr sz="2000" kern="1200">
          <a:solidFill>
            <a:srgbClr val="152B53"/>
          </a:solidFill>
          <a:latin typeface="Georgia" panose="02040502050405020303" pitchFamily="18" charset="0"/>
          <a:ea typeface="+mj-ea"/>
          <a:cs typeface="+mj-cs"/>
        </a:defRPr>
      </a:lvl1pPr>
    </p:titleStyle>
    <p:bodyStyle>
      <a:lvl1pPr marL="114300" indent="-114300" algn="l" defTabSz="914400" rtl="0" eaLnBrk="1" latinLnBrk="0" hangingPunct="1">
        <a:lnSpc>
          <a:spcPct val="90000"/>
        </a:lnSpc>
        <a:spcBef>
          <a:spcPts val="1000"/>
        </a:spcBef>
        <a:buClr>
          <a:schemeClr val="accent6"/>
        </a:buClr>
        <a:buFont typeface="Arial" panose="020B0604020202020204" pitchFamily="34" charset="0"/>
        <a:buChar char="•"/>
        <a:tabLst/>
        <a:defRPr sz="2000" kern="1200">
          <a:solidFill>
            <a:srgbClr val="152B53"/>
          </a:solidFill>
          <a:latin typeface="Arial" panose="020B0604020202020204" pitchFamily="34" charset="0"/>
          <a:ea typeface="+mn-ea"/>
          <a:cs typeface="Arial" panose="020B0604020202020204" pitchFamily="34" charset="0"/>
        </a:defRPr>
      </a:lvl1pPr>
      <a:lvl2pPr marL="685800" indent="-114300" algn="l" defTabSz="914400" rtl="0" eaLnBrk="1" latinLnBrk="0" hangingPunct="1">
        <a:lnSpc>
          <a:spcPct val="90000"/>
        </a:lnSpc>
        <a:spcBef>
          <a:spcPts val="500"/>
        </a:spcBef>
        <a:buClr>
          <a:schemeClr val="accent6"/>
        </a:buClr>
        <a:buFont typeface="Arial" panose="020B0604020202020204" pitchFamily="34" charset="0"/>
        <a:buChar char="•"/>
        <a:tabLst/>
        <a:defRPr sz="1800" kern="1200">
          <a:solidFill>
            <a:srgbClr val="152B53"/>
          </a:solidFill>
          <a:latin typeface="Arial" panose="020B0604020202020204" pitchFamily="34" charset="0"/>
          <a:ea typeface="+mn-ea"/>
          <a:cs typeface="Arial" panose="020B0604020202020204" pitchFamily="34" charset="0"/>
        </a:defRPr>
      </a:lvl2pPr>
      <a:lvl3pPr marL="1143000" indent="-114300" algn="l" defTabSz="914400" rtl="0" eaLnBrk="1" latinLnBrk="0" hangingPunct="1">
        <a:lnSpc>
          <a:spcPct val="90000"/>
        </a:lnSpc>
        <a:spcBef>
          <a:spcPts val="500"/>
        </a:spcBef>
        <a:buClr>
          <a:schemeClr val="accent6"/>
        </a:buClr>
        <a:buFont typeface="Arial" panose="020B0604020202020204" pitchFamily="34" charset="0"/>
        <a:buChar char="•"/>
        <a:tabLst/>
        <a:defRPr sz="1600" kern="1200">
          <a:solidFill>
            <a:srgbClr val="152B53"/>
          </a:solidFill>
          <a:latin typeface="Arial" panose="020B0604020202020204" pitchFamily="34" charset="0"/>
          <a:ea typeface="+mn-ea"/>
          <a:cs typeface="Arial" panose="020B0604020202020204" pitchFamily="34" charset="0"/>
        </a:defRPr>
      </a:lvl3pPr>
      <a:lvl4pPr marL="16002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4pPr>
      <a:lvl5pPr marL="20574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1413" y="365126"/>
            <a:ext cx="7886700" cy="1325563"/>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311413"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6">
            <a:extLst>
              <a:ext uri="{FF2B5EF4-FFF2-40B4-BE49-F238E27FC236}">
                <a16:creationId xmlns:a16="http://schemas.microsoft.com/office/drawing/2014/main" id="{CC697F59-C0A3-FA4E-8902-1A405F59C37F}"/>
              </a:ext>
            </a:extLst>
          </p:cNvPr>
          <p:cNvSpPr/>
          <p:nvPr userDrawn="1"/>
        </p:nvSpPr>
        <p:spPr>
          <a:xfrm>
            <a:off x="8286556" y="-13687"/>
            <a:ext cx="876298" cy="928034"/>
          </a:xfrm>
          <a:custGeom>
            <a:avLst/>
            <a:gdLst>
              <a:gd name="connsiteX0" fmla="*/ 1193370 w 1193370"/>
              <a:gd name="connsiteY0" fmla="*/ 981559 h 981559"/>
              <a:gd name="connsiteX1" fmla="*/ 0 w 1193370"/>
              <a:gd name="connsiteY1" fmla="*/ 0 h 981559"/>
              <a:gd name="connsiteX2" fmla="*/ 1188204 w 1193370"/>
              <a:gd name="connsiteY2" fmla="*/ 0 h 981559"/>
              <a:gd name="connsiteX3" fmla="*/ 1188204 w 1193370"/>
              <a:gd name="connsiteY3" fmla="*/ 5166 h 981559"/>
            </a:gdLst>
            <a:ahLst/>
            <a:cxnLst>
              <a:cxn ang="0">
                <a:pos x="connsiteX0" y="connsiteY0"/>
              </a:cxn>
              <a:cxn ang="0">
                <a:pos x="connsiteX1" y="connsiteY1"/>
              </a:cxn>
              <a:cxn ang="0">
                <a:pos x="connsiteX2" y="connsiteY2"/>
              </a:cxn>
              <a:cxn ang="0">
                <a:pos x="connsiteX3" y="connsiteY3"/>
              </a:cxn>
            </a:cxnLst>
            <a:rect l="l" t="t" r="r" b="b"/>
            <a:pathLst>
              <a:path w="1193370" h="981559">
                <a:moveTo>
                  <a:pt x="1193370" y="981559"/>
                </a:moveTo>
                <a:lnTo>
                  <a:pt x="0" y="0"/>
                </a:lnTo>
                <a:lnTo>
                  <a:pt x="1188204" y="0"/>
                </a:lnTo>
                <a:lnTo>
                  <a:pt x="1188204" y="5166"/>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BBD6D8D-368F-E74E-84DC-E6008144835A}"/>
              </a:ext>
            </a:extLst>
          </p:cNvPr>
          <p:cNvPicPr>
            <a:picLocks noChangeAspect="1"/>
          </p:cNvPicPr>
          <p:nvPr userDrawn="1"/>
        </p:nvPicPr>
        <p:blipFill>
          <a:blip r:embed="rId4"/>
          <a:stretch>
            <a:fillRect/>
          </a:stretch>
        </p:blipFill>
        <p:spPr>
          <a:xfrm>
            <a:off x="8718913" y="142410"/>
            <a:ext cx="304800" cy="304800"/>
          </a:xfrm>
          <a:prstGeom prst="rect">
            <a:avLst/>
          </a:prstGeom>
        </p:spPr>
      </p:pic>
      <p:sp>
        <p:nvSpPr>
          <p:cNvPr id="9" name="Footer Placeholder 4">
            <a:extLst>
              <a:ext uri="{FF2B5EF4-FFF2-40B4-BE49-F238E27FC236}">
                <a16:creationId xmlns:a16="http://schemas.microsoft.com/office/drawing/2014/main" id="{8BC0DDA2-2AFB-3143-B919-CFC1925B19A6}"/>
              </a:ext>
            </a:extLst>
          </p:cNvPr>
          <p:cNvSpPr>
            <a:spLocks noGrp="1"/>
          </p:cNvSpPr>
          <p:nvPr>
            <p:ph type="ftr" sz="quarter" idx="3"/>
          </p:nvPr>
        </p:nvSpPr>
        <p:spPr>
          <a:xfrm>
            <a:off x="96823" y="6613253"/>
            <a:ext cx="4294424" cy="244747"/>
          </a:xfrm>
          <a:prstGeom prst="rect">
            <a:avLst/>
          </a:prstGeom>
        </p:spPr>
        <p:txBody>
          <a:bodyPr vert="horz" lIns="91440" tIns="45720" rIns="91440" bIns="45720" rtlCol="0" anchor="ctr"/>
          <a:lstStyle>
            <a:lvl1pPr algn="l">
              <a:defRPr sz="900" b="0" i="0" baseline="0">
                <a:solidFill>
                  <a:srgbClr val="152B53"/>
                </a:solidFill>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rPr>
              <a:t>www.FiducientAdvisors.com</a:t>
            </a:r>
          </a:p>
        </p:txBody>
      </p:sp>
      <p:sp>
        <p:nvSpPr>
          <p:cNvPr id="10" name="Slide Number Placeholder 5">
            <a:extLst>
              <a:ext uri="{FF2B5EF4-FFF2-40B4-BE49-F238E27FC236}">
                <a16:creationId xmlns:a16="http://schemas.microsoft.com/office/drawing/2014/main" id="{D46DD0B0-004C-2943-885D-586FEC68BC18}"/>
              </a:ext>
            </a:extLst>
          </p:cNvPr>
          <p:cNvSpPr>
            <a:spLocks noGrp="1"/>
          </p:cNvSpPr>
          <p:nvPr>
            <p:ph type="sldNum" sz="quarter" idx="4"/>
          </p:nvPr>
        </p:nvSpPr>
        <p:spPr>
          <a:xfrm>
            <a:off x="8779978" y="6613253"/>
            <a:ext cx="364022" cy="244747"/>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cxnSp>
        <p:nvCxnSpPr>
          <p:cNvPr id="11" name="Straight Connector 10">
            <a:extLst>
              <a:ext uri="{FF2B5EF4-FFF2-40B4-BE49-F238E27FC236}">
                <a16:creationId xmlns:a16="http://schemas.microsoft.com/office/drawing/2014/main" id="{D21B9B36-DF2D-4DA7-A638-381B6FFA3CD8}"/>
              </a:ext>
            </a:extLst>
          </p:cNvPr>
          <p:cNvCxnSpPr>
            <a:cxnSpLocks/>
          </p:cNvCxnSpPr>
          <p:nvPr userDrawn="1"/>
        </p:nvCxnSpPr>
        <p:spPr>
          <a:xfrm flipH="1">
            <a:off x="482857" y="922787"/>
            <a:ext cx="13117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F413941-8FF1-D261-DDD0-C26F2543EC04}"/>
              </a:ext>
            </a:extLst>
          </p:cNvPr>
          <p:cNvSpPr/>
          <p:nvPr userDrawn="1"/>
        </p:nvSpPr>
        <p:spPr>
          <a:xfrm>
            <a:off x="0" y="0"/>
            <a:ext cx="9144000" cy="6858000"/>
          </a:xfrm>
          <a:prstGeom prst="rect">
            <a:avLst/>
          </a:prstGeom>
          <a:solidFill>
            <a:srgbClr val="F4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Single Corner Rounded 4">
            <a:extLst>
              <a:ext uri="{FF2B5EF4-FFF2-40B4-BE49-F238E27FC236}">
                <a16:creationId xmlns:a16="http://schemas.microsoft.com/office/drawing/2014/main" id="{71EC4E4F-B4EC-FB10-A910-FBB85A15D466}"/>
              </a:ext>
            </a:extLst>
          </p:cNvPr>
          <p:cNvSpPr/>
          <p:nvPr userDrawn="1"/>
        </p:nvSpPr>
        <p:spPr>
          <a:xfrm>
            <a:off x="1981395" y="6607841"/>
            <a:ext cx="1705111" cy="244747"/>
          </a:xfrm>
          <a:prstGeom prst="round1Rect">
            <a:avLst/>
          </a:prstGeom>
          <a:solidFill>
            <a:srgbClr val="009C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Single Corner Rounded 5">
            <a:extLst>
              <a:ext uri="{FF2B5EF4-FFF2-40B4-BE49-F238E27FC236}">
                <a16:creationId xmlns:a16="http://schemas.microsoft.com/office/drawing/2014/main" id="{B98FAA8F-0346-09A3-CAA8-6741DAC3D996}"/>
              </a:ext>
            </a:extLst>
          </p:cNvPr>
          <p:cNvSpPr/>
          <p:nvPr userDrawn="1"/>
        </p:nvSpPr>
        <p:spPr>
          <a:xfrm>
            <a:off x="245199" y="6613253"/>
            <a:ext cx="1705111" cy="244747"/>
          </a:xfrm>
          <a:prstGeom prst="round1Rect">
            <a:avLst/>
          </a:prstGeom>
          <a:solidFill>
            <a:srgbClr val="152B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Single Corner Rounded 11">
            <a:extLst>
              <a:ext uri="{FF2B5EF4-FFF2-40B4-BE49-F238E27FC236}">
                <a16:creationId xmlns:a16="http://schemas.microsoft.com/office/drawing/2014/main" id="{B1C10C1D-5151-4617-AE24-1A1F35E8FA20}"/>
              </a:ext>
            </a:extLst>
          </p:cNvPr>
          <p:cNvSpPr/>
          <p:nvPr userDrawn="1"/>
        </p:nvSpPr>
        <p:spPr>
          <a:xfrm>
            <a:off x="3714010" y="6607840"/>
            <a:ext cx="1705111" cy="244747"/>
          </a:xfrm>
          <a:prstGeom prst="round1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Single Corner Rounded 12">
            <a:extLst>
              <a:ext uri="{FF2B5EF4-FFF2-40B4-BE49-F238E27FC236}">
                <a16:creationId xmlns:a16="http://schemas.microsoft.com/office/drawing/2014/main" id="{FE4E43E9-9946-293C-69B7-91D206ED2929}"/>
              </a:ext>
            </a:extLst>
          </p:cNvPr>
          <p:cNvSpPr/>
          <p:nvPr userDrawn="1"/>
        </p:nvSpPr>
        <p:spPr>
          <a:xfrm>
            <a:off x="5446625" y="6607839"/>
            <a:ext cx="1705111" cy="244747"/>
          </a:xfrm>
          <a:prstGeom prst="round1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Single Corner Rounded 13">
            <a:extLst>
              <a:ext uri="{FF2B5EF4-FFF2-40B4-BE49-F238E27FC236}">
                <a16:creationId xmlns:a16="http://schemas.microsoft.com/office/drawing/2014/main" id="{A3AD75B9-E8A8-0C33-FD2F-89254AE8D3BB}"/>
              </a:ext>
            </a:extLst>
          </p:cNvPr>
          <p:cNvSpPr/>
          <p:nvPr userDrawn="1"/>
        </p:nvSpPr>
        <p:spPr>
          <a:xfrm>
            <a:off x="7179240" y="6607838"/>
            <a:ext cx="1705111" cy="244747"/>
          </a:xfrm>
          <a:prstGeom prst="round1Rect">
            <a:avLst/>
          </a:prstGeom>
          <a:solidFill>
            <a:srgbClr val="FF6A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2">
            <a:extLst>
              <a:ext uri="{FF2B5EF4-FFF2-40B4-BE49-F238E27FC236}">
                <a16:creationId xmlns:a16="http://schemas.microsoft.com/office/drawing/2014/main" id="{50B6A393-D652-D033-103F-821CB6F125D2}"/>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56" t="-386" r="59587" b="20006"/>
          <a:stretch/>
        </p:blipFill>
        <p:spPr bwMode="auto">
          <a:xfrm>
            <a:off x="5610061" y="0"/>
            <a:ext cx="3533939" cy="6143050"/>
          </a:xfrm>
          <a:prstGeom prst="rect">
            <a:avLst/>
          </a:prstGeom>
          <a:ln>
            <a:noFill/>
          </a:ln>
          <a:extLst>
            <a:ext uri="{53640926-AAD7-44D8-BBD7-CCE9431645EC}">
              <a14:shadowObscured xmlns:a14="http://schemas.microsoft.com/office/drawing/2010/main"/>
            </a:ext>
          </a:extLst>
        </p:spPr>
      </p:pic>
      <p:cxnSp>
        <p:nvCxnSpPr>
          <p:cNvPr id="29" name="Straight Connector 28">
            <a:extLst>
              <a:ext uri="{FF2B5EF4-FFF2-40B4-BE49-F238E27FC236}">
                <a16:creationId xmlns:a16="http://schemas.microsoft.com/office/drawing/2014/main" id="{E2BF9F45-5936-DB5E-ADD2-037C30EA87BC}"/>
              </a:ext>
            </a:extLst>
          </p:cNvPr>
          <p:cNvCxnSpPr>
            <a:cxnSpLocks/>
          </p:cNvCxnSpPr>
          <p:nvPr userDrawn="1"/>
        </p:nvCxnSpPr>
        <p:spPr>
          <a:xfrm flipH="1">
            <a:off x="635257" y="1075187"/>
            <a:ext cx="13117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Slide Number Placeholder 3">
            <a:extLst>
              <a:ext uri="{FF2B5EF4-FFF2-40B4-BE49-F238E27FC236}">
                <a16:creationId xmlns:a16="http://schemas.microsoft.com/office/drawing/2014/main" id="{DEE6E0DB-C337-3043-75CA-C623380C71DE}"/>
              </a:ext>
            </a:extLst>
          </p:cNvPr>
          <p:cNvSpPr txBox="1">
            <a:spLocks/>
          </p:cNvSpPr>
          <p:nvPr userDrawn="1"/>
        </p:nvSpPr>
        <p:spPr>
          <a:xfrm>
            <a:off x="8779978" y="6593216"/>
            <a:ext cx="364022" cy="24474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E57A0B7C-FA6A-BC42-8139-60285044CFD9}" type="slidenum">
              <a:rPr lang="en-US" sz="900" smtClean="0">
                <a:solidFill>
                  <a:srgbClr val="152B53"/>
                </a:solidFill>
                <a:latin typeface="Arial" panose="020B0604020202020204" pitchFamily="34" charset="0"/>
              </a:rPr>
              <a:pPr algn="ctr">
                <a:defRPr/>
              </a:pPr>
              <a:t>‹#›</a:t>
            </a:fld>
            <a:endParaRPr lang="en-US" sz="900">
              <a:solidFill>
                <a:srgbClr val="152B53"/>
              </a:solidFill>
              <a:latin typeface="Arial" panose="020B0604020202020204" pitchFamily="34" charset="0"/>
            </a:endParaRPr>
          </a:p>
        </p:txBody>
      </p:sp>
      <p:sp>
        <p:nvSpPr>
          <p:cNvPr id="17" name="Freeform 6">
            <a:extLst>
              <a:ext uri="{FF2B5EF4-FFF2-40B4-BE49-F238E27FC236}">
                <a16:creationId xmlns:a16="http://schemas.microsoft.com/office/drawing/2014/main" id="{E7A28752-8633-FA94-C096-9111CA65C0DB}"/>
              </a:ext>
            </a:extLst>
          </p:cNvPr>
          <p:cNvSpPr/>
          <p:nvPr userDrawn="1"/>
        </p:nvSpPr>
        <p:spPr>
          <a:xfrm>
            <a:off x="8277621" y="-4568"/>
            <a:ext cx="876298" cy="928034"/>
          </a:xfrm>
          <a:custGeom>
            <a:avLst/>
            <a:gdLst>
              <a:gd name="connsiteX0" fmla="*/ 1193370 w 1193370"/>
              <a:gd name="connsiteY0" fmla="*/ 981559 h 981559"/>
              <a:gd name="connsiteX1" fmla="*/ 0 w 1193370"/>
              <a:gd name="connsiteY1" fmla="*/ 0 h 981559"/>
              <a:gd name="connsiteX2" fmla="*/ 1188204 w 1193370"/>
              <a:gd name="connsiteY2" fmla="*/ 0 h 981559"/>
              <a:gd name="connsiteX3" fmla="*/ 1188204 w 1193370"/>
              <a:gd name="connsiteY3" fmla="*/ 5166 h 981559"/>
            </a:gdLst>
            <a:ahLst/>
            <a:cxnLst>
              <a:cxn ang="0">
                <a:pos x="connsiteX0" y="connsiteY0"/>
              </a:cxn>
              <a:cxn ang="0">
                <a:pos x="connsiteX1" y="connsiteY1"/>
              </a:cxn>
              <a:cxn ang="0">
                <a:pos x="connsiteX2" y="connsiteY2"/>
              </a:cxn>
              <a:cxn ang="0">
                <a:pos x="connsiteX3" y="connsiteY3"/>
              </a:cxn>
            </a:cxnLst>
            <a:rect l="l" t="t" r="r" b="b"/>
            <a:pathLst>
              <a:path w="1193370" h="981559">
                <a:moveTo>
                  <a:pt x="1193370" y="981559"/>
                </a:moveTo>
                <a:lnTo>
                  <a:pt x="0" y="0"/>
                </a:lnTo>
                <a:lnTo>
                  <a:pt x="1188204" y="0"/>
                </a:lnTo>
                <a:lnTo>
                  <a:pt x="1188204" y="5166"/>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4C2CA28-CEF4-4643-8EC6-34AAC783F99B}"/>
              </a:ext>
            </a:extLst>
          </p:cNvPr>
          <p:cNvPicPr>
            <a:picLocks noChangeAspect="1"/>
          </p:cNvPicPr>
          <p:nvPr userDrawn="1"/>
        </p:nvPicPr>
        <p:blipFill>
          <a:blip r:embed="rId4"/>
          <a:stretch>
            <a:fillRect/>
          </a:stretch>
        </p:blipFill>
        <p:spPr>
          <a:xfrm>
            <a:off x="8719405" y="142102"/>
            <a:ext cx="304800" cy="304800"/>
          </a:xfrm>
          <a:prstGeom prst="rect">
            <a:avLst/>
          </a:prstGeom>
        </p:spPr>
      </p:pic>
    </p:spTree>
    <p:extLst>
      <p:ext uri="{BB962C8B-B14F-4D97-AF65-F5344CB8AC3E}">
        <p14:creationId xmlns:p14="http://schemas.microsoft.com/office/powerpoint/2010/main" val="478900684"/>
      </p:ext>
    </p:extLst>
  </p:cSld>
  <p:clrMap bg1="lt1" tx1="dk1" bg2="lt2" tx2="dk2" accent1="accent1" accent2="accent2" accent3="accent3" accent4="accent4" accent5="accent5" accent6="accent6" hlink="hlink" folHlink="folHlink"/>
  <p:sldLayoutIdLst>
    <p:sldLayoutId id="2147483649" r:id="rId1"/>
    <p:sldLayoutId id="2147483648" r:id="rId2"/>
  </p:sldLayoutIdLst>
  <p:hf hdr="0"/>
  <p:txStyles>
    <p:titleStyle>
      <a:lvl1pPr algn="l" defTabSz="914400" rtl="0" eaLnBrk="1" latinLnBrk="0" hangingPunct="1">
        <a:lnSpc>
          <a:spcPct val="90000"/>
        </a:lnSpc>
        <a:spcBef>
          <a:spcPct val="0"/>
        </a:spcBef>
        <a:buNone/>
        <a:defRPr sz="2000" kern="1200">
          <a:solidFill>
            <a:srgbClr val="152B53"/>
          </a:solidFill>
          <a:latin typeface="Georgia" panose="02040502050405020303" pitchFamily="18" charset="0"/>
          <a:ea typeface="+mj-ea"/>
          <a:cs typeface="+mj-cs"/>
        </a:defRPr>
      </a:lvl1pPr>
    </p:titleStyle>
    <p:bodyStyle>
      <a:lvl1pPr marL="114300" indent="-114300" algn="l" defTabSz="914400" rtl="0" eaLnBrk="1" latinLnBrk="0" hangingPunct="1">
        <a:lnSpc>
          <a:spcPct val="90000"/>
        </a:lnSpc>
        <a:spcBef>
          <a:spcPts val="1000"/>
        </a:spcBef>
        <a:buClr>
          <a:schemeClr val="accent6"/>
        </a:buClr>
        <a:buFont typeface="Arial" panose="020B0604020202020204" pitchFamily="34" charset="0"/>
        <a:buChar char="•"/>
        <a:tabLst/>
        <a:defRPr sz="2000" kern="1200">
          <a:solidFill>
            <a:srgbClr val="152B53"/>
          </a:solidFill>
          <a:latin typeface="Arial" panose="020B0604020202020204" pitchFamily="34" charset="0"/>
          <a:ea typeface="+mn-ea"/>
          <a:cs typeface="Arial" panose="020B0604020202020204" pitchFamily="34" charset="0"/>
        </a:defRPr>
      </a:lvl1pPr>
      <a:lvl2pPr marL="685800" indent="-114300" algn="l" defTabSz="914400" rtl="0" eaLnBrk="1" latinLnBrk="0" hangingPunct="1">
        <a:lnSpc>
          <a:spcPct val="90000"/>
        </a:lnSpc>
        <a:spcBef>
          <a:spcPts val="500"/>
        </a:spcBef>
        <a:buClr>
          <a:schemeClr val="accent6"/>
        </a:buClr>
        <a:buFont typeface="Arial" panose="020B0604020202020204" pitchFamily="34" charset="0"/>
        <a:buChar char="•"/>
        <a:tabLst/>
        <a:defRPr sz="1800" kern="1200">
          <a:solidFill>
            <a:srgbClr val="152B53"/>
          </a:solidFill>
          <a:latin typeface="Arial" panose="020B0604020202020204" pitchFamily="34" charset="0"/>
          <a:ea typeface="+mn-ea"/>
          <a:cs typeface="Arial" panose="020B0604020202020204" pitchFamily="34" charset="0"/>
        </a:defRPr>
      </a:lvl2pPr>
      <a:lvl3pPr marL="1143000" indent="-114300" algn="l" defTabSz="914400" rtl="0" eaLnBrk="1" latinLnBrk="0" hangingPunct="1">
        <a:lnSpc>
          <a:spcPct val="90000"/>
        </a:lnSpc>
        <a:spcBef>
          <a:spcPts val="500"/>
        </a:spcBef>
        <a:buClr>
          <a:schemeClr val="accent6"/>
        </a:buClr>
        <a:buFont typeface="Arial" panose="020B0604020202020204" pitchFamily="34" charset="0"/>
        <a:buChar char="•"/>
        <a:tabLst/>
        <a:defRPr sz="1600" kern="1200">
          <a:solidFill>
            <a:srgbClr val="152B53"/>
          </a:solidFill>
          <a:latin typeface="Arial" panose="020B0604020202020204" pitchFamily="34" charset="0"/>
          <a:ea typeface="+mn-ea"/>
          <a:cs typeface="Arial" panose="020B0604020202020204" pitchFamily="34" charset="0"/>
        </a:defRPr>
      </a:lvl3pPr>
      <a:lvl4pPr marL="16002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4pPr>
      <a:lvl5pPr marL="20574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1413" y="365126"/>
            <a:ext cx="7886700" cy="1325563"/>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311413"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6">
            <a:extLst>
              <a:ext uri="{FF2B5EF4-FFF2-40B4-BE49-F238E27FC236}">
                <a16:creationId xmlns:a16="http://schemas.microsoft.com/office/drawing/2014/main" id="{CC697F59-C0A3-FA4E-8902-1A405F59C37F}"/>
              </a:ext>
            </a:extLst>
          </p:cNvPr>
          <p:cNvSpPr/>
          <p:nvPr userDrawn="1"/>
        </p:nvSpPr>
        <p:spPr>
          <a:xfrm>
            <a:off x="8286556" y="-13687"/>
            <a:ext cx="876298" cy="928034"/>
          </a:xfrm>
          <a:custGeom>
            <a:avLst/>
            <a:gdLst>
              <a:gd name="connsiteX0" fmla="*/ 1193370 w 1193370"/>
              <a:gd name="connsiteY0" fmla="*/ 981559 h 981559"/>
              <a:gd name="connsiteX1" fmla="*/ 0 w 1193370"/>
              <a:gd name="connsiteY1" fmla="*/ 0 h 981559"/>
              <a:gd name="connsiteX2" fmla="*/ 1188204 w 1193370"/>
              <a:gd name="connsiteY2" fmla="*/ 0 h 981559"/>
              <a:gd name="connsiteX3" fmla="*/ 1188204 w 1193370"/>
              <a:gd name="connsiteY3" fmla="*/ 5166 h 981559"/>
            </a:gdLst>
            <a:ahLst/>
            <a:cxnLst>
              <a:cxn ang="0">
                <a:pos x="connsiteX0" y="connsiteY0"/>
              </a:cxn>
              <a:cxn ang="0">
                <a:pos x="connsiteX1" y="connsiteY1"/>
              </a:cxn>
              <a:cxn ang="0">
                <a:pos x="connsiteX2" y="connsiteY2"/>
              </a:cxn>
              <a:cxn ang="0">
                <a:pos x="connsiteX3" y="connsiteY3"/>
              </a:cxn>
            </a:cxnLst>
            <a:rect l="l" t="t" r="r" b="b"/>
            <a:pathLst>
              <a:path w="1193370" h="981559">
                <a:moveTo>
                  <a:pt x="1193370" y="981559"/>
                </a:moveTo>
                <a:lnTo>
                  <a:pt x="0" y="0"/>
                </a:lnTo>
                <a:lnTo>
                  <a:pt x="1188204" y="0"/>
                </a:lnTo>
                <a:lnTo>
                  <a:pt x="1188204" y="5166"/>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BBD6D8D-368F-E74E-84DC-E6008144835A}"/>
              </a:ext>
            </a:extLst>
          </p:cNvPr>
          <p:cNvPicPr>
            <a:picLocks noChangeAspect="1"/>
          </p:cNvPicPr>
          <p:nvPr userDrawn="1"/>
        </p:nvPicPr>
        <p:blipFill>
          <a:blip r:embed="rId4"/>
          <a:stretch>
            <a:fillRect/>
          </a:stretch>
        </p:blipFill>
        <p:spPr>
          <a:xfrm>
            <a:off x="8718913" y="142410"/>
            <a:ext cx="304800" cy="304800"/>
          </a:xfrm>
          <a:prstGeom prst="rect">
            <a:avLst/>
          </a:prstGeom>
        </p:spPr>
      </p:pic>
      <p:sp>
        <p:nvSpPr>
          <p:cNvPr id="9" name="Footer Placeholder 4">
            <a:extLst>
              <a:ext uri="{FF2B5EF4-FFF2-40B4-BE49-F238E27FC236}">
                <a16:creationId xmlns:a16="http://schemas.microsoft.com/office/drawing/2014/main" id="{8BC0DDA2-2AFB-3143-B919-CFC1925B19A6}"/>
              </a:ext>
            </a:extLst>
          </p:cNvPr>
          <p:cNvSpPr>
            <a:spLocks noGrp="1"/>
          </p:cNvSpPr>
          <p:nvPr>
            <p:ph type="ftr" sz="quarter" idx="3"/>
          </p:nvPr>
        </p:nvSpPr>
        <p:spPr>
          <a:xfrm>
            <a:off x="96823" y="6613253"/>
            <a:ext cx="4294424" cy="244747"/>
          </a:xfrm>
          <a:prstGeom prst="rect">
            <a:avLst/>
          </a:prstGeom>
        </p:spPr>
        <p:txBody>
          <a:bodyPr vert="horz" lIns="91440" tIns="45720" rIns="91440" bIns="45720" rtlCol="0" anchor="ctr"/>
          <a:lstStyle>
            <a:lvl1pPr algn="l">
              <a:defRPr sz="900" b="0" i="0" baseline="0">
                <a:solidFill>
                  <a:srgbClr val="152B53"/>
                </a:solidFill>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rPr>
              <a:t>www.FiducientAdvisors.com</a:t>
            </a:r>
          </a:p>
        </p:txBody>
      </p:sp>
      <p:sp>
        <p:nvSpPr>
          <p:cNvPr id="10" name="Slide Number Placeholder 5">
            <a:extLst>
              <a:ext uri="{FF2B5EF4-FFF2-40B4-BE49-F238E27FC236}">
                <a16:creationId xmlns:a16="http://schemas.microsoft.com/office/drawing/2014/main" id="{D46DD0B0-004C-2943-885D-586FEC68BC18}"/>
              </a:ext>
            </a:extLst>
          </p:cNvPr>
          <p:cNvSpPr>
            <a:spLocks noGrp="1"/>
          </p:cNvSpPr>
          <p:nvPr>
            <p:ph type="sldNum" sz="quarter" idx="4"/>
          </p:nvPr>
        </p:nvSpPr>
        <p:spPr>
          <a:xfrm>
            <a:off x="8779978" y="6613253"/>
            <a:ext cx="364022" cy="244747"/>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cxnSp>
        <p:nvCxnSpPr>
          <p:cNvPr id="11" name="Straight Connector 10">
            <a:extLst>
              <a:ext uri="{FF2B5EF4-FFF2-40B4-BE49-F238E27FC236}">
                <a16:creationId xmlns:a16="http://schemas.microsoft.com/office/drawing/2014/main" id="{D21B9B36-DF2D-4DA7-A638-381B6FFA3CD8}"/>
              </a:ext>
            </a:extLst>
          </p:cNvPr>
          <p:cNvCxnSpPr>
            <a:cxnSpLocks/>
          </p:cNvCxnSpPr>
          <p:nvPr userDrawn="1"/>
        </p:nvCxnSpPr>
        <p:spPr>
          <a:xfrm flipH="1">
            <a:off x="482857" y="922787"/>
            <a:ext cx="13117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F413941-8FF1-D261-DDD0-C26F2543EC04}"/>
              </a:ext>
            </a:extLst>
          </p:cNvPr>
          <p:cNvSpPr/>
          <p:nvPr userDrawn="1"/>
        </p:nvSpPr>
        <p:spPr>
          <a:xfrm>
            <a:off x="0" y="0"/>
            <a:ext cx="9144000" cy="6858000"/>
          </a:xfrm>
          <a:prstGeom prst="rect">
            <a:avLst/>
          </a:prstGeom>
          <a:solidFill>
            <a:srgbClr val="F4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Single Corner Rounded 4">
            <a:extLst>
              <a:ext uri="{FF2B5EF4-FFF2-40B4-BE49-F238E27FC236}">
                <a16:creationId xmlns:a16="http://schemas.microsoft.com/office/drawing/2014/main" id="{71EC4E4F-B4EC-FB10-A910-FBB85A15D466}"/>
              </a:ext>
            </a:extLst>
          </p:cNvPr>
          <p:cNvSpPr/>
          <p:nvPr userDrawn="1"/>
        </p:nvSpPr>
        <p:spPr>
          <a:xfrm>
            <a:off x="1981395" y="6607841"/>
            <a:ext cx="1705111" cy="244747"/>
          </a:xfrm>
          <a:prstGeom prst="round1Rect">
            <a:avLst/>
          </a:prstGeom>
          <a:solidFill>
            <a:srgbClr val="009C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Single Corner Rounded 5">
            <a:extLst>
              <a:ext uri="{FF2B5EF4-FFF2-40B4-BE49-F238E27FC236}">
                <a16:creationId xmlns:a16="http://schemas.microsoft.com/office/drawing/2014/main" id="{B98FAA8F-0346-09A3-CAA8-6741DAC3D996}"/>
              </a:ext>
            </a:extLst>
          </p:cNvPr>
          <p:cNvSpPr/>
          <p:nvPr userDrawn="1"/>
        </p:nvSpPr>
        <p:spPr>
          <a:xfrm>
            <a:off x="245199" y="6613253"/>
            <a:ext cx="1705111" cy="244747"/>
          </a:xfrm>
          <a:prstGeom prst="round1Rect">
            <a:avLst/>
          </a:prstGeom>
          <a:solidFill>
            <a:srgbClr val="152B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Single Corner Rounded 11">
            <a:extLst>
              <a:ext uri="{FF2B5EF4-FFF2-40B4-BE49-F238E27FC236}">
                <a16:creationId xmlns:a16="http://schemas.microsoft.com/office/drawing/2014/main" id="{B1C10C1D-5151-4617-AE24-1A1F35E8FA20}"/>
              </a:ext>
            </a:extLst>
          </p:cNvPr>
          <p:cNvSpPr/>
          <p:nvPr userDrawn="1"/>
        </p:nvSpPr>
        <p:spPr>
          <a:xfrm>
            <a:off x="3714010" y="6607840"/>
            <a:ext cx="1705111" cy="244747"/>
          </a:xfrm>
          <a:prstGeom prst="round1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Single Corner Rounded 12">
            <a:extLst>
              <a:ext uri="{FF2B5EF4-FFF2-40B4-BE49-F238E27FC236}">
                <a16:creationId xmlns:a16="http://schemas.microsoft.com/office/drawing/2014/main" id="{FE4E43E9-9946-293C-69B7-91D206ED2929}"/>
              </a:ext>
            </a:extLst>
          </p:cNvPr>
          <p:cNvSpPr/>
          <p:nvPr userDrawn="1"/>
        </p:nvSpPr>
        <p:spPr>
          <a:xfrm>
            <a:off x="5446625" y="6607839"/>
            <a:ext cx="1705111" cy="244747"/>
          </a:xfrm>
          <a:prstGeom prst="round1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Single Corner Rounded 13">
            <a:extLst>
              <a:ext uri="{FF2B5EF4-FFF2-40B4-BE49-F238E27FC236}">
                <a16:creationId xmlns:a16="http://schemas.microsoft.com/office/drawing/2014/main" id="{A3AD75B9-E8A8-0C33-FD2F-89254AE8D3BB}"/>
              </a:ext>
            </a:extLst>
          </p:cNvPr>
          <p:cNvSpPr/>
          <p:nvPr userDrawn="1"/>
        </p:nvSpPr>
        <p:spPr>
          <a:xfrm>
            <a:off x="7179240" y="6607838"/>
            <a:ext cx="1705111" cy="244747"/>
          </a:xfrm>
          <a:prstGeom prst="round1Rect">
            <a:avLst/>
          </a:prstGeom>
          <a:solidFill>
            <a:srgbClr val="FF6A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2">
            <a:extLst>
              <a:ext uri="{FF2B5EF4-FFF2-40B4-BE49-F238E27FC236}">
                <a16:creationId xmlns:a16="http://schemas.microsoft.com/office/drawing/2014/main" id="{50B6A393-D652-D033-103F-821CB6F125D2}"/>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56" t="-386" r="59587" b="20006"/>
          <a:stretch/>
        </p:blipFill>
        <p:spPr bwMode="auto">
          <a:xfrm>
            <a:off x="5610061" y="0"/>
            <a:ext cx="3533939" cy="6143050"/>
          </a:xfrm>
          <a:prstGeom prst="rect">
            <a:avLst/>
          </a:prstGeom>
          <a:ln>
            <a:noFill/>
          </a:ln>
          <a:extLst>
            <a:ext uri="{53640926-AAD7-44D8-BBD7-CCE9431645EC}">
              <a14:shadowObscured xmlns:a14="http://schemas.microsoft.com/office/drawing/2010/main"/>
            </a:ext>
          </a:extLst>
        </p:spPr>
      </p:pic>
      <p:sp>
        <p:nvSpPr>
          <p:cNvPr id="30" name="Slide Number Placeholder 3">
            <a:extLst>
              <a:ext uri="{FF2B5EF4-FFF2-40B4-BE49-F238E27FC236}">
                <a16:creationId xmlns:a16="http://schemas.microsoft.com/office/drawing/2014/main" id="{DEE6E0DB-C337-3043-75CA-C623380C71DE}"/>
              </a:ext>
            </a:extLst>
          </p:cNvPr>
          <p:cNvSpPr txBox="1">
            <a:spLocks/>
          </p:cNvSpPr>
          <p:nvPr userDrawn="1"/>
        </p:nvSpPr>
        <p:spPr>
          <a:xfrm>
            <a:off x="8779978" y="6593216"/>
            <a:ext cx="364022" cy="24474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E57A0B7C-FA6A-BC42-8139-60285044CFD9}" type="slidenum">
              <a:rPr lang="en-US" sz="900" smtClean="0">
                <a:solidFill>
                  <a:srgbClr val="152B53"/>
                </a:solidFill>
                <a:latin typeface="Arial" panose="020B0604020202020204" pitchFamily="34" charset="0"/>
              </a:rPr>
              <a:pPr algn="ctr">
                <a:defRPr/>
              </a:pPr>
              <a:t>‹#›</a:t>
            </a:fld>
            <a:endParaRPr lang="en-US" sz="900">
              <a:solidFill>
                <a:srgbClr val="152B53"/>
              </a:solidFill>
              <a:latin typeface="Arial" panose="020B0604020202020204" pitchFamily="34" charset="0"/>
            </a:endParaRPr>
          </a:p>
        </p:txBody>
      </p:sp>
      <p:sp>
        <p:nvSpPr>
          <p:cNvPr id="17" name="Freeform 6">
            <a:extLst>
              <a:ext uri="{FF2B5EF4-FFF2-40B4-BE49-F238E27FC236}">
                <a16:creationId xmlns:a16="http://schemas.microsoft.com/office/drawing/2014/main" id="{E7A28752-8633-FA94-C096-9111CA65C0DB}"/>
              </a:ext>
            </a:extLst>
          </p:cNvPr>
          <p:cNvSpPr/>
          <p:nvPr userDrawn="1"/>
        </p:nvSpPr>
        <p:spPr>
          <a:xfrm>
            <a:off x="8277621" y="-4568"/>
            <a:ext cx="876298" cy="928034"/>
          </a:xfrm>
          <a:custGeom>
            <a:avLst/>
            <a:gdLst>
              <a:gd name="connsiteX0" fmla="*/ 1193370 w 1193370"/>
              <a:gd name="connsiteY0" fmla="*/ 981559 h 981559"/>
              <a:gd name="connsiteX1" fmla="*/ 0 w 1193370"/>
              <a:gd name="connsiteY1" fmla="*/ 0 h 981559"/>
              <a:gd name="connsiteX2" fmla="*/ 1188204 w 1193370"/>
              <a:gd name="connsiteY2" fmla="*/ 0 h 981559"/>
              <a:gd name="connsiteX3" fmla="*/ 1188204 w 1193370"/>
              <a:gd name="connsiteY3" fmla="*/ 5166 h 981559"/>
            </a:gdLst>
            <a:ahLst/>
            <a:cxnLst>
              <a:cxn ang="0">
                <a:pos x="connsiteX0" y="connsiteY0"/>
              </a:cxn>
              <a:cxn ang="0">
                <a:pos x="connsiteX1" y="connsiteY1"/>
              </a:cxn>
              <a:cxn ang="0">
                <a:pos x="connsiteX2" y="connsiteY2"/>
              </a:cxn>
              <a:cxn ang="0">
                <a:pos x="connsiteX3" y="connsiteY3"/>
              </a:cxn>
            </a:cxnLst>
            <a:rect l="l" t="t" r="r" b="b"/>
            <a:pathLst>
              <a:path w="1193370" h="981559">
                <a:moveTo>
                  <a:pt x="1193370" y="981559"/>
                </a:moveTo>
                <a:lnTo>
                  <a:pt x="0" y="0"/>
                </a:lnTo>
                <a:lnTo>
                  <a:pt x="1188204" y="0"/>
                </a:lnTo>
                <a:lnTo>
                  <a:pt x="1188204" y="5166"/>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4C2CA28-CEF4-4643-8EC6-34AAC783F99B}"/>
              </a:ext>
            </a:extLst>
          </p:cNvPr>
          <p:cNvPicPr>
            <a:picLocks noChangeAspect="1"/>
          </p:cNvPicPr>
          <p:nvPr userDrawn="1"/>
        </p:nvPicPr>
        <p:blipFill>
          <a:blip r:embed="rId4"/>
          <a:stretch>
            <a:fillRect/>
          </a:stretch>
        </p:blipFill>
        <p:spPr>
          <a:xfrm>
            <a:off x="8719405" y="142102"/>
            <a:ext cx="304800" cy="304800"/>
          </a:xfrm>
          <a:prstGeom prst="rect">
            <a:avLst/>
          </a:prstGeom>
        </p:spPr>
      </p:pic>
    </p:spTree>
    <p:extLst>
      <p:ext uri="{BB962C8B-B14F-4D97-AF65-F5344CB8AC3E}">
        <p14:creationId xmlns:p14="http://schemas.microsoft.com/office/powerpoint/2010/main" val="1150548384"/>
      </p:ext>
    </p:extLst>
  </p:cSld>
  <p:clrMap bg1="lt1" tx1="dk1" bg2="lt2" tx2="dk2" accent1="accent1" accent2="accent2" accent3="accent3" accent4="accent4" accent5="accent5" accent6="accent6" hlink="hlink" folHlink="folHlink"/>
  <p:sldLayoutIdLst>
    <p:sldLayoutId id="2147483717" r:id="rId1"/>
    <p:sldLayoutId id="2147483718" r:id="rId2"/>
  </p:sldLayoutIdLst>
  <p:hf hdr="0"/>
  <p:txStyles>
    <p:titleStyle>
      <a:lvl1pPr algn="l" defTabSz="914400" rtl="0" eaLnBrk="1" latinLnBrk="0" hangingPunct="1">
        <a:lnSpc>
          <a:spcPct val="90000"/>
        </a:lnSpc>
        <a:spcBef>
          <a:spcPct val="0"/>
        </a:spcBef>
        <a:buNone/>
        <a:defRPr sz="2000" kern="1200">
          <a:solidFill>
            <a:srgbClr val="152B53"/>
          </a:solidFill>
          <a:latin typeface="Georgia" panose="02040502050405020303" pitchFamily="18" charset="0"/>
          <a:ea typeface="+mj-ea"/>
          <a:cs typeface="+mj-cs"/>
        </a:defRPr>
      </a:lvl1pPr>
    </p:titleStyle>
    <p:bodyStyle>
      <a:lvl1pPr marL="114300" indent="-114300" algn="l" defTabSz="914400" rtl="0" eaLnBrk="1" latinLnBrk="0" hangingPunct="1">
        <a:lnSpc>
          <a:spcPct val="90000"/>
        </a:lnSpc>
        <a:spcBef>
          <a:spcPts val="1000"/>
        </a:spcBef>
        <a:buClr>
          <a:schemeClr val="accent6"/>
        </a:buClr>
        <a:buFont typeface="Arial" panose="020B0604020202020204" pitchFamily="34" charset="0"/>
        <a:buChar char="•"/>
        <a:tabLst/>
        <a:defRPr sz="2000" kern="1200">
          <a:solidFill>
            <a:srgbClr val="152B53"/>
          </a:solidFill>
          <a:latin typeface="Arial" panose="020B0604020202020204" pitchFamily="34" charset="0"/>
          <a:ea typeface="+mn-ea"/>
          <a:cs typeface="Arial" panose="020B0604020202020204" pitchFamily="34" charset="0"/>
        </a:defRPr>
      </a:lvl1pPr>
      <a:lvl2pPr marL="685800" indent="-114300" algn="l" defTabSz="914400" rtl="0" eaLnBrk="1" latinLnBrk="0" hangingPunct="1">
        <a:lnSpc>
          <a:spcPct val="90000"/>
        </a:lnSpc>
        <a:spcBef>
          <a:spcPts val="500"/>
        </a:spcBef>
        <a:buClr>
          <a:schemeClr val="accent6"/>
        </a:buClr>
        <a:buFont typeface="Arial" panose="020B0604020202020204" pitchFamily="34" charset="0"/>
        <a:buChar char="•"/>
        <a:tabLst/>
        <a:defRPr sz="1800" kern="1200">
          <a:solidFill>
            <a:srgbClr val="152B53"/>
          </a:solidFill>
          <a:latin typeface="Arial" panose="020B0604020202020204" pitchFamily="34" charset="0"/>
          <a:ea typeface="+mn-ea"/>
          <a:cs typeface="Arial" panose="020B0604020202020204" pitchFamily="34" charset="0"/>
        </a:defRPr>
      </a:lvl2pPr>
      <a:lvl3pPr marL="1143000" indent="-114300" algn="l" defTabSz="914400" rtl="0" eaLnBrk="1" latinLnBrk="0" hangingPunct="1">
        <a:lnSpc>
          <a:spcPct val="90000"/>
        </a:lnSpc>
        <a:spcBef>
          <a:spcPts val="500"/>
        </a:spcBef>
        <a:buClr>
          <a:schemeClr val="accent6"/>
        </a:buClr>
        <a:buFont typeface="Arial" panose="020B0604020202020204" pitchFamily="34" charset="0"/>
        <a:buChar char="•"/>
        <a:tabLst/>
        <a:defRPr sz="1600" kern="1200">
          <a:solidFill>
            <a:srgbClr val="152B53"/>
          </a:solidFill>
          <a:latin typeface="Arial" panose="020B0604020202020204" pitchFamily="34" charset="0"/>
          <a:ea typeface="+mn-ea"/>
          <a:cs typeface="Arial" panose="020B0604020202020204" pitchFamily="34" charset="0"/>
        </a:defRPr>
      </a:lvl3pPr>
      <a:lvl4pPr marL="16002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4pPr>
      <a:lvl5pPr marL="20574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1413" y="365126"/>
            <a:ext cx="7886700" cy="1325563"/>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311413"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8BC0DDA2-2AFB-3143-B919-CFC1925B19A6}"/>
              </a:ext>
            </a:extLst>
          </p:cNvPr>
          <p:cNvSpPr>
            <a:spLocks noGrp="1"/>
          </p:cNvSpPr>
          <p:nvPr>
            <p:ph type="ftr" sz="quarter" idx="3"/>
          </p:nvPr>
        </p:nvSpPr>
        <p:spPr>
          <a:xfrm>
            <a:off x="96823" y="6613253"/>
            <a:ext cx="4294424" cy="244747"/>
          </a:xfrm>
          <a:prstGeom prst="rect">
            <a:avLst/>
          </a:prstGeom>
        </p:spPr>
        <p:txBody>
          <a:bodyPr vert="horz" lIns="91440" tIns="45720" rIns="91440" bIns="45720" rtlCol="0" anchor="ctr"/>
          <a:lstStyle>
            <a:lvl1pPr algn="l">
              <a:defRPr sz="900" b="0" i="0" baseline="0">
                <a:solidFill>
                  <a:srgbClr val="FF0000"/>
                </a:solidFill>
                <a:latin typeface="Arial" panose="020B0604020202020204" pitchFamily="34" charset="0"/>
              </a:defRPr>
            </a:lvl1pPr>
          </a:lstStyle>
          <a:p>
            <a:pPr>
              <a:defRPr/>
            </a:pPr>
            <a:r>
              <a:rPr lang="en-US"/>
              <a:t>www.FiducientAdvisors.com</a:t>
            </a:r>
            <a:endParaRPr lang="en-US">
              <a:solidFill>
                <a:srgbClr val="FF0000"/>
              </a:solidFill>
            </a:endParaRPr>
          </a:p>
        </p:txBody>
      </p:sp>
      <p:sp>
        <p:nvSpPr>
          <p:cNvPr id="10" name="Slide Number Placeholder 5">
            <a:extLst>
              <a:ext uri="{FF2B5EF4-FFF2-40B4-BE49-F238E27FC236}">
                <a16:creationId xmlns:a16="http://schemas.microsoft.com/office/drawing/2014/main" id="{D46DD0B0-004C-2943-885D-586FEC68BC18}"/>
              </a:ext>
            </a:extLst>
          </p:cNvPr>
          <p:cNvSpPr>
            <a:spLocks noGrp="1"/>
          </p:cNvSpPr>
          <p:nvPr>
            <p:ph type="sldNum" sz="quarter" idx="4"/>
          </p:nvPr>
        </p:nvSpPr>
        <p:spPr>
          <a:xfrm>
            <a:off x="8779978" y="6613253"/>
            <a:ext cx="364022" cy="244747"/>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cxnSp>
        <p:nvCxnSpPr>
          <p:cNvPr id="11" name="Straight Connector 10">
            <a:extLst>
              <a:ext uri="{FF2B5EF4-FFF2-40B4-BE49-F238E27FC236}">
                <a16:creationId xmlns:a16="http://schemas.microsoft.com/office/drawing/2014/main" id="{59EB896E-703E-44AC-94CB-08FCECEB383C}"/>
              </a:ext>
            </a:extLst>
          </p:cNvPr>
          <p:cNvCxnSpPr>
            <a:cxnSpLocks/>
          </p:cNvCxnSpPr>
          <p:nvPr userDrawn="1"/>
        </p:nvCxnSpPr>
        <p:spPr>
          <a:xfrm flipH="1">
            <a:off x="482857" y="922787"/>
            <a:ext cx="13117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CC697F59-C0A3-FA4E-8902-1A405F59C37F}"/>
              </a:ext>
            </a:extLst>
          </p:cNvPr>
          <p:cNvSpPr/>
          <p:nvPr userDrawn="1"/>
        </p:nvSpPr>
        <p:spPr>
          <a:xfrm>
            <a:off x="8286556" y="-13687"/>
            <a:ext cx="876298" cy="928034"/>
          </a:xfrm>
          <a:custGeom>
            <a:avLst/>
            <a:gdLst>
              <a:gd name="connsiteX0" fmla="*/ 1193370 w 1193370"/>
              <a:gd name="connsiteY0" fmla="*/ 981559 h 981559"/>
              <a:gd name="connsiteX1" fmla="*/ 0 w 1193370"/>
              <a:gd name="connsiteY1" fmla="*/ 0 h 981559"/>
              <a:gd name="connsiteX2" fmla="*/ 1188204 w 1193370"/>
              <a:gd name="connsiteY2" fmla="*/ 0 h 981559"/>
              <a:gd name="connsiteX3" fmla="*/ 1188204 w 1193370"/>
              <a:gd name="connsiteY3" fmla="*/ 5166 h 981559"/>
            </a:gdLst>
            <a:ahLst/>
            <a:cxnLst>
              <a:cxn ang="0">
                <a:pos x="connsiteX0" y="connsiteY0"/>
              </a:cxn>
              <a:cxn ang="0">
                <a:pos x="connsiteX1" y="connsiteY1"/>
              </a:cxn>
              <a:cxn ang="0">
                <a:pos x="connsiteX2" y="connsiteY2"/>
              </a:cxn>
              <a:cxn ang="0">
                <a:pos x="connsiteX3" y="connsiteY3"/>
              </a:cxn>
            </a:cxnLst>
            <a:rect l="l" t="t" r="r" b="b"/>
            <a:pathLst>
              <a:path w="1193370" h="981559">
                <a:moveTo>
                  <a:pt x="1193370" y="981559"/>
                </a:moveTo>
                <a:lnTo>
                  <a:pt x="0" y="0"/>
                </a:lnTo>
                <a:lnTo>
                  <a:pt x="1188204" y="0"/>
                </a:lnTo>
                <a:lnTo>
                  <a:pt x="1188204" y="5166"/>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BBD6D8D-368F-E74E-84DC-E6008144835A}"/>
              </a:ext>
            </a:extLst>
          </p:cNvPr>
          <p:cNvPicPr>
            <a:picLocks noChangeAspect="1"/>
          </p:cNvPicPr>
          <p:nvPr userDrawn="1"/>
        </p:nvPicPr>
        <p:blipFill>
          <a:blip r:embed="rId4"/>
          <a:stretch>
            <a:fillRect/>
          </a:stretch>
        </p:blipFill>
        <p:spPr>
          <a:xfrm>
            <a:off x="8718913" y="142410"/>
            <a:ext cx="304800" cy="304800"/>
          </a:xfrm>
          <a:prstGeom prst="rect">
            <a:avLst/>
          </a:prstGeom>
        </p:spPr>
      </p:pic>
    </p:spTree>
    <p:extLst>
      <p:ext uri="{BB962C8B-B14F-4D97-AF65-F5344CB8AC3E}">
        <p14:creationId xmlns:p14="http://schemas.microsoft.com/office/powerpoint/2010/main" val="77041631"/>
      </p:ext>
    </p:extLst>
  </p:cSld>
  <p:clrMap bg1="lt1" tx1="dk1" bg2="lt2" tx2="dk2" accent1="accent1" accent2="accent2" accent3="accent3" accent4="accent4" accent5="accent5" accent6="accent6" hlink="hlink" folHlink="folHlink"/>
  <p:sldLayoutIdLst>
    <p:sldLayoutId id="2147483702" r:id="rId1"/>
    <p:sldLayoutId id="2147483704" r:id="rId2"/>
  </p:sldLayoutIdLst>
  <p:hf hdr="0"/>
  <p:txStyles>
    <p:titleStyle>
      <a:lvl1pPr algn="l" defTabSz="914400" rtl="0" eaLnBrk="1" latinLnBrk="0" hangingPunct="1">
        <a:lnSpc>
          <a:spcPct val="90000"/>
        </a:lnSpc>
        <a:spcBef>
          <a:spcPct val="0"/>
        </a:spcBef>
        <a:buNone/>
        <a:defRPr sz="2000" kern="1200">
          <a:solidFill>
            <a:srgbClr val="152B53"/>
          </a:solidFill>
          <a:latin typeface="Georgia" panose="02040502050405020303" pitchFamily="18" charset="0"/>
          <a:ea typeface="+mj-ea"/>
          <a:cs typeface="+mj-cs"/>
        </a:defRPr>
      </a:lvl1pPr>
    </p:titleStyle>
    <p:bodyStyle>
      <a:lvl1pPr marL="114300" indent="-114300" algn="l" defTabSz="914400" rtl="0" eaLnBrk="1" latinLnBrk="0" hangingPunct="1">
        <a:lnSpc>
          <a:spcPct val="90000"/>
        </a:lnSpc>
        <a:spcBef>
          <a:spcPts val="1000"/>
        </a:spcBef>
        <a:buClr>
          <a:schemeClr val="accent6"/>
        </a:buClr>
        <a:buFont typeface="Arial" panose="020B0604020202020204" pitchFamily="34" charset="0"/>
        <a:buChar char="•"/>
        <a:tabLst/>
        <a:defRPr sz="2000" kern="1200">
          <a:solidFill>
            <a:srgbClr val="152B53"/>
          </a:solidFill>
          <a:latin typeface="Arial" panose="020B0604020202020204" pitchFamily="34" charset="0"/>
          <a:ea typeface="+mn-ea"/>
          <a:cs typeface="Arial" panose="020B0604020202020204" pitchFamily="34" charset="0"/>
        </a:defRPr>
      </a:lvl1pPr>
      <a:lvl2pPr marL="685800" indent="-114300" algn="l" defTabSz="914400" rtl="0" eaLnBrk="1" latinLnBrk="0" hangingPunct="1">
        <a:lnSpc>
          <a:spcPct val="90000"/>
        </a:lnSpc>
        <a:spcBef>
          <a:spcPts val="500"/>
        </a:spcBef>
        <a:buClr>
          <a:schemeClr val="accent6"/>
        </a:buClr>
        <a:buFont typeface="Arial" panose="020B0604020202020204" pitchFamily="34" charset="0"/>
        <a:buChar char="•"/>
        <a:tabLst/>
        <a:defRPr sz="1800" kern="1200">
          <a:solidFill>
            <a:srgbClr val="152B53"/>
          </a:solidFill>
          <a:latin typeface="Arial" panose="020B0604020202020204" pitchFamily="34" charset="0"/>
          <a:ea typeface="+mn-ea"/>
          <a:cs typeface="Arial" panose="020B0604020202020204" pitchFamily="34" charset="0"/>
        </a:defRPr>
      </a:lvl2pPr>
      <a:lvl3pPr marL="1143000" indent="-114300" algn="l" defTabSz="914400" rtl="0" eaLnBrk="1" latinLnBrk="0" hangingPunct="1">
        <a:lnSpc>
          <a:spcPct val="90000"/>
        </a:lnSpc>
        <a:spcBef>
          <a:spcPts val="500"/>
        </a:spcBef>
        <a:buClr>
          <a:schemeClr val="accent6"/>
        </a:buClr>
        <a:buFont typeface="Arial" panose="020B0604020202020204" pitchFamily="34" charset="0"/>
        <a:buChar char="•"/>
        <a:tabLst/>
        <a:defRPr sz="1600" kern="1200">
          <a:solidFill>
            <a:srgbClr val="152B53"/>
          </a:solidFill>
          <a:latin typeface="Arial" panose="020B0604020202020204" pitchFamily="34" charset="0"/>
          <a:ea typeface="+mn-ea"/>
          <a:cs typeface="Arial" panose="020B0604020202020204" pitchFamily="34" charset="0"/>
        </a:defRPr>
      </a:lvl3pPr>
      <a:lvl4pPr marL="16002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4pPr>
      <a:lvl5pPr marL="20574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1413" y="365126"/>
            <a:ext cx="7886700" cy="1325563"/>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311413"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6">
            <a:extLst>
              <a:ext uri="{FF2B5EF4-FFF2-40B4-BE49-F238E27FC236}">
                <a16:creationId xmlns:a16="http://schemas.microsoft.com/office/drawing/2014/main" id="{CC697F59-C0A3-FA4E-8902-1A405F59C37F}"/>
              </a:ext>
            </a:extLst>
          </p:cNvPr>
          <p:cNvSpPr/>
          <p:nvPr userDrawn="1"/>
        </p:nvSpPr>
        <p:spPr>
          <a:xfrm>
            <a:off x="8286556" y="-13687"/>
            <a:ext cx="876298" cy="928034"/>
          </a:xfrm>
          <a:custGeom>
            <a:avLst/>
            <a:gdLst>
              <a:gd name="connsiteX0" fmla="*/ 1193370 w 1193370"/>
              <a:gd name="connsiteY0" fmla="*/ 981559 h 981559"/>
              <a:gd name="connsiteX1" fmla="*/ 0 w 1193370"/>
              <a:gd name="connsiteY1" fmla="*/ 0 h 981559"/>
              <a:gd name="connsiteX2" fmla="*/ 1188204 w 1193370"/>
              <a:gd name="connsiteY2" fmla="*/ 0 h 981559"/>
              <a:gd name="connsiteX3" fmla="*/ 1188204 w 1193370"/>
              <a:gd name="connsiteY3" fmla="*/ 5166 h 981559"/>
            </a:gdLst>
            <a:ahLst/>
            <a:cxnLst>
              <a:cxn ang="0">
                <a:pos x="connsiteX0" y="connsiteY0"/>
              </a:cxn>
              <a:cxn ang="0">
                <a:pos x="connsiteX1" y="connsiteY1"/>
              </a:cxn>
              <a:cxn ang="0">
                <a:pos x="connsiteX2" y="connsiteY2"/>
              </a:cxn>
              <a:cxn ang="0">
                <a:pos x="connsiteX3" y="connsiteY3"/>
              </a:cxn>
            </a:cxnLst>
            <a:rect l="l" t="t" r="r" b="b"/>
            <a:pathLst>
              <a:path w="1193370" h="981559">
                <a:moveTo>
                  <a:pt x="1193370" y="981559"/>
                </a:moveTo>
                <a:lnTo>
                  <a:pt x="0" y="0"/>
                </a:lnTo>
                <a:lnTo>
                  <a:pt x="1188204" y="0"/>
                </a:lnTo>
                <a:lnTo>
                  <a:pt x="1188204" y="5166"/>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BBD6D8D-368F-E74E-84DC-E6008144835A}"/>
              </a:ext>
            </a:extLst>
          </p:cNvPr>
          <p:cNvPicPr>
            <a:picLocks noChangeAspect="1"/>
          </p:cNvPicPr>
          <p:nvPr userDrawn="1"/>
        </p:nvPicPr>
        <p:blipFill>
          <a:blip r:embed="rId5"/>
          <a:stretch>
            <a:fillRect/>
          </a:stretch>
        </p:blipFill>
        <p:spPr>
          <a:xfrm>
            <a:off x="8718913" y="142410"/>
            <a:ext cx="304800" cy="304800"/>
          </a:xfrm>
          <a:prstGeom prst="rect">
            <a:avLst/>
          </a:prstGeom>
        </p:spPr>
      </p:pic>
      <p:sp>
        <p:nvSpPr>
          <p:cNvPr id="9" name="Footer Placeholder 4">
            <a:extLst>
              <a:ext uri="{FF2B5EF4-FFF2-40B4-BE49-F238E27FC236}">
                <a16:creationId xmlns:a16="http://schemas.microsoft.com/office/drawing/2014/main" id="{8BC0DDA2-2AFB-3143-B919-CFC1925B19A6}"/>
              </a:ext>
            </a:extLst>
          </p:cNvPr>
          <p:cNvSpPr>
            <a:spLocks noGrp="1"/>
          </p:cNvSpPr>
          <p:nvPr>
            <p:ph type="ftr" sz="quarter" idx="3"/>
          </p:nvPr>
        </p:nvSpPr>
        <p:spPr>
          <a:xfrm>
            <a:off x="96823" y="6613253"/>
            <a:ext cx="4294424" cy="244747"/>
          </a:xfrm>
          <a:prstGeom prst="rect">
            <a:avLst/>
          </a:prstGeom>
        </p:spPr>
        <p:txBody>
          <a:bodyPr vert="horz" lIns="91440" tIns="45720" rIns="91440" bIns="45720" rtlCol="0" anchor="ctr"/>
          <a:lstStyle>
            <a:lvl1pPr algn="l">
              <a:defRPr sz="900" b="0" i="0" baseline="0">
                <a:solidFill>
                  <a:srgbClr val="FF0000"/>
                </a:solidFill>
                <a:latin typeface="Arial" panose="020B0604020202020204" pitchFamily="34" charset="0"/>
              </a:defRPr>
            </a:lvl1pPr>
          </a:lstStyle>
          <a:p>
            <a:pPr>
              <a:defRPr/>
            </a:pPr>
            <a:r>
              <a:rPr lang="en-US"/>
              <a:t>www.FiducientAdvisors.com</a:t>
            </a:r>
            <a:endParaRPr lang="en-US">
              <a:solidFill>
                <a:srgbClr val="FF0000"/>
              </a:solidFill>
            </a:endParaRPr>
          </a:p>
        </p:txBody>
      </p:sp>
      <p:sp>
        <p:nvSpPr>
          <p:cNvPr id="10" name="Slide Number Placeholder 5">
            <a:extLst>
              <a:ext uri="{FF2B5EF4-FFF2-40B4-BE49-F238E27FC236}">
                <a16:creationId xmlns:a16="http://schemas.microsoft.com/office/drawing/2014/main" id="{D46DD0B0-004C-2943-885D-586FEC68BC18}"/>
              </a:ext>
            </a:extLst>
          </p:cNvPr>
          <p:cNvSpPr>
            <a:spLocks noGrp="1"/>
          </p:cNvSpPr>
          <p:nvPr>
            <p:ph type="sldNum" sz="quarter" idx="4"/>
          </p:nvPr>
        </p:nvSpPr>
        <p:spPr>
          <a:xfrm>
            <a:off x="8779978" y="6613253"/>
            <a:ext cx="364022" cy="244747"/>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cxnSp>
        <p:nvCxnSpPr>
          <p:cNvPr id="11" name="Straight Connector 10">
            <a:extLst>
              <a:ext uri="{FF2B5EF4-FFF2-40B4-BE49-F238E27FC236}">
                <a16:creationId xmlns:a16="http://schemas.microsoft.com/office/drawing/2014/main" id="{59EB896E-703E-44AC-94CB-08FCECEB383C}"/>
              </a:ext>
            </a:extLst>
          </p:cNvPr>
          <p:cNvCxnSpPr>
            <a:cxnSpLocks/>
          </p:cNvCxnSpPr>
          <p:nvPr userDrawn="1"/>
        </p:nvCxnSpPr>
        <p:spPr>
          <a:xfrm flipH="1">
            <a:off x="482857" y="922787"/>
            <a:ext cx="131179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26543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30" r:id="rId3"/>
  </p:sldLayoutIdLst>
  <p:hf hdr="0"/>
  <p:txStyles>
    <p:titleStyle>
      <a:lvl1pPr algn="l" defTabSz="914400" rtl="0" eaLnBrk="1" latinLnBrk="0" hangingPunct="1">
        <a:lnSpc>
          <a:spcPct val="90000"/>
        </a:lnSpc>
        <a:spcBef>
          <a:spcPct val="0"/>
        </a:spcBef>
        <a:buNone/>
        <a:defRPr sz="2000" kern="1200">
          <a:solidFill>
            <a:srgbClr val="152B53"/>
          </a:solidFill>
          <a:latin typeface="Georgia" panose="02040502050405020303" pitchFamily="18" charset="0"/>
          <a:ea typeface="+mj-ea"/>
          <a:cs typeface="+mj-cs"/>
        </a:defRPr>
      </a:lvl1pPr>
    </p:titleStyle>
    <p:bodyStyle>
      <a:lvl1pPr marL="114300" indent="-114300" algn="l" defTabSz="914400" rtl="0" eaLnBrk="1" latinLnBrk="0" hangingPunct="1">
        <a:lnSpc>
          <a:spcPct val="90000"/>
        </a:lnSpc>
        <a:spcBef>
          <a:spcPts val="1000"/>
        </a:spcBef>
        <a:buClr>
          <a:schemeClr val="accent6"/>
        </a:buClr>
        <a:buFont typeface="Arial" panose="020B0604020202020204" pitchFamily="34" charset="0"/>
        <a:buChar char="•"/>
        <a:tabLst/>
        <a:defRPr sz="2000" kern="1200">
          <a:solidFill>
            <a:srgbClr val="152B53"/>
          </a:solidFill>
          <a:latin typeface="Arial" panose="020B0604020202020204" pitchFamily="34" charset="0"/>
          <a:ea typeface="+mn-ea"/>
          <a:cs typeface="Arial" panose="020B0604020202020204" pitchFamily="34" charset="0"/>
        </a:defRPr>
      </a:lvl1pPr>
      <a:lvl2pPr marL="685800" indent="-114300" algn="l" defTabSz="914400" rtl="0" eaLnBrk="1" latinLnBrk="0" hangingPunct="1">
        <a:lnSpc>
          <a:spcPct val="90000"/>
        </a:lnSpc>
        <a:spcBef>
          <a:spcPts val="500"/>
        </a:spcBef>
        <a:buClr>
          <a:schemeClr val="accent6"/>
        </a:buClr>
        <a:buFont typeface="Arial" panose="020B0604020202020204" pitchFamily="34" charset="0"/>
        <a:buChar char="•"/>
        <a:tabLst/>
        <a:defRPr sz="1800" kern="1200">
          <a:solidFill>
            <a:srgbClr val="152B53"/>
          </a:solidFill>
          <a:latin typeface="Arial" panose="020B0604020202020204" pitchFamily="34" charset="0"/>
          <a:ea typeface="+mn-ea"/>
          <a:cs typeface="Arial" panose="020B0604020202020204" pitchFamily="34" charset="0"/>
        </a:defRPr>
      </a:lvl2pPr>
      <a:lvl3pPr marL="1143000" indent="-114300" algn="l" defTabSz="914400" rtl="0" eaLnBrk="1" latinLnBrk="0" hangingPunct="1">
        <a:lnSpc>
          <a:spcPct val="90000"/>
        </a:lnSpc>
        <a:spcBef>
          <a:spcPts val="500"/>
        </a:spcBef>
        <a:buClr>
          <a:schemeClr val="accent6"/>
        </a:buClr>
        <a:buFont typeface="Arial" panose="020B0604020202020204" pitchFamily="34" charset="0"/>
        <a:buChar char="•"/>
        <a:tabLst/>
        <a:defRPr sz="1600" kern="1200">
          <a:solidFill>
            <a:srgbClr val="152B53"/>
          </a:solidFill>
          <a:latin typeface="Arial" panose="020B0604020202020204" pitchFamily="34" charset="0"/>
          <a:ea typeface="+mn-ea"/>
          <a:cs typeface="Arial" panose="020B0604020202020204" pitchFamily="34" charset="0"/>
        </a:defRPr>
      </a:lvl3pPr>
      <a:lvl4pPr marL="16002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4pPr>
      <a:lvl5pPr marL="20574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1413" y="365126"/>
            <a:ext cx="7886700" cy="1325563"/>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311413"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6">
            <a:extLst>
              <a:ext uri="{FF2B5EF4-FFF2-40B4-BE49-F238E27FC236}">
                <a16:creationId xmlns:a16="http://schemas.microsoft.com/office/drawing/2014/main" id="{CC697F59-C0A3-FA4E-8902-1A405F59C37F}"/>
              </a:ext>
            </a:extLst>
          </p:cNvPr>
          <p:cNvSpPr/>
          <p:nvPr userDrawn="1"/>
        </p:nvSpPr>
        <p:spPr>
          <a:xfrm>
            <a:off x="8286556" y="-13687"/>
            <a:ext cx="876298" cy="928034"/>
          </a:xfrm>
          <a:custGeom>
            <a:avLst/>
            <a:gdLst>
              <a:gd name="connsiteX0" fmla="*/ 1193370 w 1193370"/>
              <a:gd name="connsiteY0" fmla="*/ 981559 h 981559"/>
              <a:gd name="connsiteX1" fmla="*/ 0 w 1193370"/>
              <a:gd name="connsiteY1" fmla="*/ 0 h 981559"/>
              <a:gd name="connsiteX2" fmla="*/ 1188204 w 1193370"/>
              <a:gd name="connsiteY2" fmla="*/ 0 h 981559"/>
              <a:gd name="connsiteX3" fmla="*/ 1188204 w 1193370"/>
              <a:gd name="connsiteY3" fmla="*/ 5166 h 981559"/>
            </a:gdLst>
            <a:ahLst/>
            <a:cxnLst>
              <a:cxn ang="0">
                <a:pos x="connsiteX0" y="connsiteY0"/>
              </a:cxn>
              <a:cxn ang="0">
                <a:pos x="connsiteX1" y="connsiteY1"/>
              </a:cxn>
              <a:cxn ang="0">
                <a:pos x="connsiteX2" y="connsiteY2"/>
              </a:cxn>
              <a:cxn ang="0">
                <a:pos x="connsiteX3" y="connsiteY3"/>
              </a:cxn>
            </a:cxnLst>
            <a:rect l="l" t="t" r="r" b="b"/>
            <a:pathLst>
              <a:path w="1193370" h="981559">
                <a:moveTo>
                  <a:pt x="1193370" y="981559"/>
                </a:moveTo>
                <a:lnTo>
                  <a:pt x="0" y="0"/>
                </a:lnTo>
                <a:lnTo>
                  <a:pt x="1188204" y="0"/>
                </a:lnTo>
                <a:lnTo>
                  <a:pt x="1188204" y="5166"/>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BBD6D8D-368F-E74E-84DC-E6008144835A}"/>
              </a:ext>
            </a:extLst>
          </p:cNvPr>
          <p:cNvPicPr>
            <a:picLocks noChangeAspect="1"/>
          </p:cNvPicPr>
          <p:nvPr userDrawn="1"/>
        </p:nvPicPr>
        <p:blipFill>
          <a:blip r:embed="rId4"/>
          <a:stretch>
            <a:fillRect/>
          </a:stretch>
        </p:blipFill>
        <p:spPr>
          <a:xfrm>
            <a:off x="8718913" y="142410"/>
            <a:ext cx="304800" cy="304800"/>
          </a:xfrm>
          <a:prstGeom prst="rect">
            <a:avLst/>
          </a:prstGeom>
        </p:spPr>
      </p:pic>
      <p:sp>
        <p:nvSpPr>
          <p:cNvPr id="9" name="Footer Placeholder 4">
            <a:extLst>
              <a:ext uri="{FF2B5EF4-FFF2-40B4-BE49-F238E27FC236}">
                <a16:creationId xmlns:a16="http://schemas.microsoft.com/office/drawing/2014/main" id="{8BC0DDA2-2AFB-3143-B919-CFC1925B19A6}"/>
              </a:ext>
            </a:extLst>
          </p:cNvPr>
          <p:cNvSpPr>
            <a:spLocks noGrp="1"/>
          </p:cNvSpPr>
          <p:nvPr>
            <p:ph type="ftr" sz="quarter" idx="3"/>
          </p:nvPr>
        </p:nvSpPr>
        <p:spPr>
          <a:xfrm>
            <a:off x="96823" y="6613253"/>
            <a:ext cx="4294424" cy="244747"/>
          </a:xfrm>
          <a:prstGeom prst="rect">
            <a:avLst/>
          </a:prstGeom>
        </p:spPr>
        <p:txBody>
          <a:bodyPr vert="horz" lIns="91440" tIns="45720" rIns="91440" bIns="45720" rtlCol="0" anchor="ctr"/>
          <a:lstStyle>
            <a:lvl1pPr algn="l">
              <a:defRPr sz="900" b="0" i="0" baseline="0">
                <a:solidFill>
                  <a:srgbClr val="FF0000"/>
                </a:solidFill>
                <a:latin typeface="Arial" panose="020B0604020202020204" pitchFamily="34" charset="0"/>
              </a:defRPr>
            </a:lvl1pPr>
          </a:lstStyle>
          <a:p>
            <a:pPr>
              <a:defRPr/>
            </a:pPr>
            <a:r>
              <a:rPr lang="en-US"/>
              <a:t>www.FiducientAdvisors.com</a:t>
            </a:r>
            <a:endParaRPr lang="en-US">
              <a:solidFill>
                <a:srgbClr val="FF0000"/>
              </a:solidFill>
            </a:endParaRPr>
          </a:p>
        </p:txBody>
      </p:sp>
      <p:sp>
        <p:nvSpPr>
          <p:cNvPr id="10" name="Slide Number Placeholder 5">
            <a:extLst>
              <a:ext uri="{FF2B5EF4-FFF2-40B4-BE49-F238E27FC236}">
                <a16:creationId xmlns:a16="http://schemas.microsoft.com/office/drawing/2014/main" id="{D46DD0B0-004C-2943-885D-586FEC68BC18}"/>
              </a:ext>
            </a:extLst>
          </p:cNvPr>
          <p:cNvSpPr>
            <a:spLocks noGrp="1"/>
          </p:cNvSpPr>
          <p:nvPr>
            <p:ph type="sldNum" sz="quarter" idx="4"/>
          </p:nvPr>
        </p:nvSpPr>
        <p:spPr>
          <a:xfrm>
            <a:off x="8779978" y="6613253"/>
            <a:ext cx="364022" cy="244747"/>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cxnSp>
        <p:nvCxnSpPr>
          <p:cNvPr id="11" name="Straight Connector 10">
            <a:extLst>
              <a:ext uri="{FF2B5EF4-FFF2-40B4-BE49-F238E27FC236}">
                <a16:creationId xmlns:a16="http://schemas.microsoft.com/office/drawing/2014/main" id="{59EB896E-703E-44AC-94CB-08FCECEB383C}"/>
              </a:ext>
            </a:extLst>
          </p:cNvPr>
          <p:cNvCxnSpPr>
            <a:cxnSpLocks/>
          </p:cNvCxnSpPr>
          <p:nvPr userDrawn="1"/>
        </p:nvCxnSpPr>
        <p:spPr>
          <a:xfrm flipH="1">
            <a:off x="482857" y="922787"/>
            <a:ext cx="13117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265407"/>
      </p:ext>
    </p:extLst>
  </p:cSld>
  <p:clrMap bg1="lt1" tx1="dk1" bg2="lt2" tx2="dk2" accent1="accent1" accent2="accent2" accent3="accent3" accent4="accent4" accent5="accent5" accent6="accent6" hlink="hlink" folHlink="folHlink"/>
  <p:sldLayoutIdLst>
    <p:sldLayoutId id="2147483714" r:id="rId1"/>
    <p:sldLayoutId id="2147483715" r:id="rId2"/>
  </p:sldLayoutIdLst>
  <p:hf hdr="0"/>
  <p:txStyles>
    <p:titleStyle>
      <a:lvl1pPr algn="l" defTabSz="914400" rtl="0" eaLnBrk="1" latinLnBrk="0" hangingPunct="1">
        <a:lnSpc>
          <a:spcPct val="90000"/>
        </a:lnSpc>
        <a:spcBef>
          <a:spcPct val="0"/>
        </a:spcBef>
        <a:buNone/>
        <a:defRPr sz="2000" kern="1200">
          <a:solidFill>
            <a:srgbClr val="152B53"/>
          </a:solidFill>
          <a:latin typeface="Georgia" panose="02040502050405020303" pitchFamily="18" charset="0"/>
          <a:ea typeface="+mj-ea"/>
          <a:cs typeface="+mj-cs"/>
        </a:defRPr>
      </a:lvl1pPr>
    </p:titleStyle>
    <p:bodyStyle>
      <a:lvl1pPr marL="114300" indent="-114300" algn="l" defTabSz="914400" rtl="0" eaLnBrk="1" latinLnBrk="0" hangingPunct="1">
        <a:lnSpc>
          <a:spcPct val="90000"/>
        </a:lnSpc>
        <a:spcBef>
          <a:spcPts val="1000"/>
        </a:spcBef>
        <a:buClr>
          <a:schemeClr val="accent6"/>
        </a:buClr>
        <a:buFont typeface="Arial" panose="020B0604020202020204" pitchFamily="34" charset="0"/>
        <a:buChar char="•"/>
        <a:tabLst/>
        <a:defRPr sz="2000" kern="1200">
          <a:solidFill>
            <a:srgbClr val="152B53"/>
          </a:solidFill>
          <a:latin typeface="Arial" panose="020B0604020202020204" pitchFamily="34" charset="0"/>
          <a:ea typeface="+mn-ea"/>
          <a:cs typeface="Arial" panose="020B0604020202020204" pitchFamily="34" charset="0"/>
        </a:defRPr>
      </a:lvl1pPr>
      <a:lvl2pPr marL="685800" indent="-114300" algn="l" defTabSz="914400" rtl="0" eaLnBrk="1" latinLnBrk="0" hangingPunct="1">
        <a:lnSpc>
          <a:spcPct val="90000"/>
        </a:lnSpc>
        <a:spcBef>
          <a:spcPts val="500"/>
        </a:spcBef>
        <a:buClr>
          <a:schemeClr val="accent6"/>
        </a:buClr>
        <a:buFont typeface="Arial" panose="020B0604020202020204" pitchFamily="34" charset="0"/>
        <a:buChar char="•"/>
        <a:tabLst/>
        <a:defRPr sz="1800" kern="1200">
          <a:solidFill>
            <a:srgbClr val="152B53"/>
          </a:solidFill>
          <a:latin typeface="Arial" panose="020B0604020202020204" pitchFamily="34" charset="0"/>
          <a:ea typeface="+mn-ea"/>
          <a:cs typeface="Arial" panose="020B0604020202020204" pitchFamily="34" charset="0"/>
        </a:defRPr>
      </a:lvl2pPr>
      <a:lvl3pPr marL="1143000" indent="-114300" algn="l" defTabSz="914400" rtl="0" eaLnBrk="1" latinLnBrk="0" hangingPunct="1">
        <a:lnSpc>
          <a:spcPct val="90000"/>
        </a:lnSpc>
        <a:spcBef>
          <a:spcPts val="500"/>
        </a:spcBef>
        <a:buClr>
          <a:schemeClr val="accent6"/>
        </a:buClr>
        <a:buFont typeface="Arial" panose="020B0604020202020204" pitchFamily="34" charset="0"/>
        <a:buChar char="•"/>
        <a:tabLst/>
        <a:defRPr sz="1600" kern="1200">
          <a:solidFill>
            <a:srgbClr val="152B53"/>
          </a:solidFill>
          <a:latin typeface="Arial" panose="020B0604020202020204" pitchFamily="34" charset="0"/>
          <a:ea typeface="+mn-ea"/>
          <a:cs typeface="Arial" panose="020B0604020202020204" pitchFamily="34" charset="0"/>
        </a:defRPr>
      </a:lvl3pPr>
      <a:lvl4pPr marL="16002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4pPr>
      <a:lvl5pPr marL="20574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1413" y="365126"/>
            <a:ext cx="7886700" cy="1325563"/>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311413"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6">
            <a:extLst>
              <a:ext uri="{FF2B5EF4-FFF2-40B4-BE49-F238E27FC236}">
                <a16:creationId xmlns:a16="http://schemas.microsoft.com/office/drawing/2014/main" id="{CC697F59-C0A3-FA4E-8902-1A405F59C37F}"/>
              </a:ext>
            </a:extLst>
          </p:cNvPr>
          <p:cNvSpPr/>
          <p:nvPr userDrawn="1"/>
        </p:nvSpPr>
        <p:spPr>
          <a:xfrm>
            <a:off x="8286556" y="-13687"/>
            <a:ext cx="876298" cy="928034"/>
          </a:xfrm>
          <a:custGeom>
            <a:avLst/>
            <a:gdLst>
              <a:gd name="connsiteX0" fmla="*/ 1193370 w 1193370"/>
              <a:gd name="connsiteY0" fmla="*/ 981559 h 981559"/>
              <a:gd name="connsiteX1" fmla="*/ 0 w 1193370"/>
              <a:gd name="connsiteY1" fmla="*/ 0 h 981559"/>
              <a:gd name="connsiteX2" fmla="*/ 1188204 w 1193370"/>
              <a:gd name="connsiteY2" fmla="*/ 0 h 981559"/>
              <a:gd name="connsiteX3" fmla="*/ 1188204 w 1193370"/>
              <a:gd name="connsiteY3" fmla="*/ 5166 h 981559"/>
            </a:gdLst>
            <a:ahLst/>
            <a:cxnLst>
              <a:cxn ang="0">
                <a:pos x="connsiteX0" y="connsiteY0"/>
              </a:cxn>
              <a:cxn ang="0">
                <a:pos x="connsiteX1" y="connsiteY1"/>
              </a:cxn>
              <a:cxn ang="0">
                <a:pos x="connsiteX2" y="connsiteY2"/>
              </a:cxn>
              <a:cxn ang="0">
                <a:pos x="connsiteX3" y="connsiteY3"/>
              </a:cxn>
            </a:cxnLst>
            <a:rect l="l" t="t" r="r" b="b"/>
            <a:pathLst>
              <a:path w="1193370" h="981559">
                <a:moveTo>
                  <a:pt x="1193370" y="981559"/>
                </a:moveTo>
                <a:lnTo>
                  <a:pt x="0" y="0"/>
                </a:lnTo>
                <a:lnTo>
                  <a:pt x="1188204" y="0"/>
                </a:lnTo>
                <a:lnTo>
                  <a:pt x="1188204" y="5166"/>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BBD6D8D-368F-E74E-84DC-E6008144835A}"/>
              </a:ext>
            </a:extLst>
          </p:cNvPr>
          <p:cNvPicPr>
            <a:picLocks noChangeAspect="1"/>
          </p:cNvPicPr>
          <p:nvPr userDrawn="1"/>
        </p:nvPicPr>
        <p:blipFill>
          <a:blip r:embed="rId4"/>
          <a:stretch>
            <a:fillRect/>
          </a:stretch>
        </p:blipFill>
        <p:spPr>
          <a:xfrm>
            <a:off x="8718913" y="142410"/>
            <a:ext cx="304800" cy="304800"/>
          </a:xfrm>
          <a:prstGeom prst="rect">
            <a:avLst/>
          </a:prstGeom>
        </p:spPr>
      </p:pic>
      <p:sp>
        <p:nvSpPr>
          <p:cNvPr id="9" name="Footer Placeholder 4">
            <a:extLst>
              <a:ext uri="{FF2B5EF4-FFF2-40B4-BE49-F238E27FC236}">
                <a16:creationId xmlns:a16="http://schemas.microsoft.com/office/drawing/2014/main" id="{8BC0DDA2-2AFB-3143-B919-CFC1925B19A6}"/>
              </a:ext>
            </a:extLst>
          </p:cNvPr>
          <p:cNvSpPr>
            <a:spLocks noGrp="1"/>
          </p:cNvSpPr>
          <p:nvPr>
            <p:ph type="ftr" sz="quarter" idx="3"/>
          </p:nvPr>
        </p:nvSpPr>
        <p:spPr>
          <a:xfrm>
            <a:off x="96823" y="6613253"/>
            <a:ext cx="4294424" cy="244747"/>
          </a:xfrm>
          <a:prstGeom prst="rect">
            <a:avLst/>
          </a:prstGeom>
        </p:spPr>
        <p:txBody>
          <a:bodyPr vert="horz" lIns="91440" tIns="45720" rIns="91440" bIns="45720" rtlCol="0" anchor="ctr"/>
          <a:lstStyle>
            <a:lvl1pPr algn="l">
              <a:defRPr sz="900" b="0" i="0" baseline="0">
                <a:solidFill>
                  <a:srgbClr val="FF0000"/>
                </a:solidFill>
                <a:latin typeface="Arial" panose="020B0604020202020204" pitchFamily="34" charset="0"/>
              </a:defRPr>
            </a:lvl1pPr>
          </a:lstStyle>
          <a:p>
            <a:pPr>
              <a:defRPr/>
            </a:pPr>
            <a:r>
              <a:rPr lang="en-US"/>
              <a:t>www.FiducientAdvisors.com</a:t>
            </a:r>
            <a:endParaRPr lang="en-US">
              <a:solidFill>
                <a:srgbClr val="FF0000"/>
              </a:solidFill>
            </a:endParaRPr>
          </a:p>
        </p:txBody>
      </p:sp>
      <p:sp>
        <p:nvSpPr>
          <p:cNvPr id="10" name="Slide Number Placeholder 5">
            <a:extLst>
              <a:ext uri="{FF2B5EF4-FFF2-40B4-BE49-F238E27FC236}">
                <a16:creationId xmlns:a16="http://schemas.microsoft.com/office/drawing/2014/main" id="{D46DD0B0-004C-2943-885D-586FEC68BC18}"/>
              </a:ext>
            </a:extLst>
          </p:cNvPr>
          <p:cNvSpPr>
            <a:spLocks noGrp="1"/>
          </p:cNvSpPr>
          <p:nvPr>
            <p:ph type="sldNum" sz="quarter" idx="4"/>
          </p:nvPr>
        </p:nvSpPr>
        <p:spPr>
          <a:xfrm>
            <a:off x="8779978" y="6613253"/>
            <a:ext cx="364022" cy="244747"/>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cxnSp>
        <p:nvCxnSpPr>
          <p:cNvPr id="11" name="Straight Connector 10">
            <a:extLst>
              <a:ext uri="{FF2B5EF4-FFF2-40B4-BE49-F238E27FC236}">
                <a16:creationId xmlns:a16="http://schemas.microsoft.com/office/drawing/2014/main" id="{59EB896E-703E-44AC-94CB-08FCECEB383C}"/>
              </a:ext>
            </a:extLst>
          </p:cNvPr>
          <p:cNvCxnSpPr>
            <a:cxnSpLocks/>
          </p:cNvCxnSpPr>
          <p:nvPr userDrawn="1"/>
        </p:nvCxnSpPr>
        <p:spPr>
          <a:xfrm flipH="1">
            <a:off x="482857" y="922787"/>
            <a:ext cx="1311798" cy="0"/>
          </a:xfrm>
          <a:prstGeom prst="line">
            <a:avLst/>
          </a:prstGeom>
          <a:ln w="38100">
            <a:solidFill>
              <a:srgbClr val="FF6A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329993"/>
      </p:ext>
    </p:extLst>
  </p:cSld>
  <p:clrMap bg1="lt1" tx1="dk1" bg2="lt2" tx2="dk2" accent1="accent1" accent2="accent2" accent3="accent3" accent4="accent4" accent5="accent5" accent6="accent6" hlink="hlink" folHlink="folHlink"/>
  <p:sldLayoutIdLst>
    <p:sldLayoutId id="2147483720" r:id="rId1"/>
    <p:sldLayoutId id="2147483721" r:id="rId2"/>
  </p:sldLayoutIdLst>
  <p:hf hdr="0"/>
  <p:txStyles>
    <p:titleStyle>
      <a:lvl1pPr algn="l" defTabSz="914400" rtl="0" eaLnBrk="1" latinLnBrk="0" hangingPunct="1">
        <a:lnSpc>
          <a:spcPct val="90000"/>
        </a:lnSpc>
        <a:spcBef>
          <a:spcPct val="0"/>
        </a:spcBef>
        <a:buNone/>
        <a:defRPr sz="2000" kern="1200">
          <a:solidFill>
            <a:srgbClr val="152B53"/>
          </a:solidFill>
          <a:latin typeface="Georgia" panose="02040502050405020303" pitchFamily="18" charset="0"/>
          <a:ea typeface="+mj-ea"/>
          <a:cs typeface="+mj-cs"/>
        </a:defRPr>
      </a:lvl1pPr>
    </p:titleStyle>
    <p:bodyStyle>
      <a:lvl1pPr marL="114300" indent="-114300" algn="l" defTabSz="914400" rtl="0" eaLnBrk="1" latinLnBrk="0" hangingPunct="1">
        <a:lnSpc>
          <a:spcPct val="90000"/>
        </a:lnSpc>
        <a:spcBef>
          <a:spcPts val="1000"/>
        </a:spcBef>
        <a:buClr>
          <a:schemeClr val="accent6"/>
        </a:buClr>
        <a:buFont typeface="Arial" panose="020B0604020202020204" pitchFamily="34" charset="0"/>
        <a:buChar char="•"/>
        <a:tabLst/>
        <a:defRPr sz="2000" kern="1200">
          <a:solidFill>
            <a:srgbClr val="152B53"/>
          </a:solidFill>
          <a:latin typeface="Arial" panose="020B0604020202020204" pitchFamily="34" charset="0"/>
          <a:ea typeface="+mn-ea"/>
          <a:cs typeface="Arial" panose="020B0604020202020204" pitchFamily="34" charset="0"/>
        </a:defRPr>
      </a:lvl1pPr>
      <a:lvl2pPr marL="685800" indent="-114300" algn="l" defTabSz="914400" rtl="0" eaLnBrk="1" latinLnBrk="0" hangingPunct="1">
        <a:lnSpc>
          <a:spcPct val="90000"/>
        </a:lnSpc>
        <a:spcBef>
          <a:spcPts val="500"/>
        </a:spcBef>
        <a:buClr>
          <a:schemeClr val="accent6"/>
        </a:buClr>
        <a:buFont typeface="Arial" panose="020B0604020202020204" pitchFamily="34" charset="0"/>
        <a:buChar char="•"/>
        <a:tabLst/>
        <a:defRPr sz="1800" kern="1200">
          <a:solidFill>
            <a:srgbClr val="152B53"/>
          </a:solidFill>
          <a:latin typeface="Arial" panose="020B0604020202020204" pitchFamily="34" charset="0"/>
          <a:ea typeface="+mn-ea"/>
          <a:cs typeface="Arial" panose="020B0604020202020204" pitchFamily="34" charset="0"/>
        </a:defRPr>
      </a:lvl2pPr>
      <a:lvl3pPr marL="1143000" indent="-114300" algn="l" defTabSz="914400" rtl="0" eaLnBrk="1" latinLnBrk="0" hangingPunct="1">
        <a:lnSpc>
          <a:spcPct val="90000"/>
        </a:lnSpc>
        <a:spcBef>
          <a:spcPts val="500"/>
        </a:spcBef>
        <a:buClr>
          <a:schemeClr val="accent6"/>
        </a:buClr>
        <a:buFont typeface="Arial" panose="020B0604020202020204" pitchFamily="34" charset="0"/>
        <a:buChar char="•"/>
        <a:tabLst/>
        <a:defRPr sz="1600" kern="1200">
          <a:solidFill>
            <a:srgbClr val="152B53"/>
          </a:solidFill>
          <a:latin typeface="Arial" panose="020B0604020202020204" pitchFamily="34" charset="0"/>
          <a:ea typeface="+mn-ea"/>
          <a:cs typeface="Arial" panose="020B0604020202020204" pitchFamily="34" charset="0"/>
        </a:defRPr>
      </a:lvl3pPr>
      <a:lvl4pPr marL="16002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4pPr>
      <a:lvl5pPr marL="20574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1413" y="365126"/>
            <a:ext cx="7886700" cy="1325563"/>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311413"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6">
            <a:extLst>
              <a:ext uri="{FF2B5EF4-FFF2-40B4-BE49-F238E27FC236}">
                <a16:creationId xmlns:a16="http://schemas.microsoft.com/office/drawing/2014/main" id="{CC697F59-C0A3-FA4E-8902-1A405F59C37F}"/>
              </a:ext>
            </a:extLst>
          </p:cNvPr>
          <p:cNvSpPr/>
          <p:nvPr userDrawn="1"/>
        </p:nvSpPr>
        <p:spPr>
          <a:xfrm>
            <a:off x="8286556" y="-13687"/>
            <a:ext cx="876298" cy="928034"/>
          </a:xfrm>
          <a:custGeom>
            <a:avLst/>
            <a:gdLst>
              <a:gd name="connsiteX0" fmla="*/ 1193370 w 1193370"/>
              <a:gd name="connsiteY0" fmla="*/ 981559 h 981559"/>
              <a:gd name="connsiteX1" fmla="*/ 0 w 1193370"/>
              <a:gd name="connsiteY1" fmla="*/ 0 h 981559"/>
              <a:gd name="connsiteX2" fmla="*/ 1188204 w 1193370"/>
              <a:gd name="connsiteY2" fmla="*/ 0 h 981559"/>
              <a:gd name="connsiteX3" fmla="*/ 1188204 w 1193370"/>
              <a:gd name="connsiteY3" fmla="*/ 5166 h 981559"/>
            </a:gdLst>
            <a:ahLst/>
            <a:cxnLst>
              <a:cxn ang="0">
                <a:pos x="connsiteX0" y="connsiteY0"/>
              </a:cxn>
              <a:cxn ang="0">
                <a:pos x="connsiteX1" y="connsiteY1"/>
              </a:cxn>
              <a:cxn ang="0">
                <a:pos x="connsiteX2" y="connsiteY2"/>
              </a:cxn>
              <a:cxn ang="0">
                <a:pos x="connsiteX3" y="connsiteY3"/>
              </a:cxn>
            </a:cxnLst>
            <a:rect l="l" t="t" r="r" b="b"/>
            <a:pathLst>
              <a:path w="1193370" h="981559">
                <a:moveTo>
                  <a:pt x="1193370" y="981559"/>
                </a:moveTo>
                <a:lnTo>
                  <a:pt x="0" y="0"/>
                </a:lnTo>
                <a:lnTo>
                  <a:pt x="1188204" y="0"/>
                </a:lnTo>
                <a:lnTo>
                  <a:pt x="1188204" y="5166"/>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BBD6D8D-368F-E74E-84DC-E6008144835A}"/>
              </a:ext>
            </a:extLst>
          </p:cNvPr>
          <p:cNvPicPr>
            <a:picLocks noChangeAspect="1"/>
          </p:cNvPicPr>
          <p:nvPr userDrawn="1"/>
        </p:nvPicPr>
        <p:blipFill>
          <a:blip r:embed="rId4"/>
          <a:stretch>
            <a:fillRect/>
          </a:stretch>
        </p:blipFill>
        <p:spPr>
          <a:xfrm>
            <a:off x="8718913" y="142410"/>
            <a:ext cx="304800" cy="304800"/>
          </a:xfrm>
          <a:prstGeom prst="rect">
            <a:avLst/>
          </a:prstGeom>
        </p:spPr>
      </p:pic>
      <p:sp>
        <p:nvSpPr>
          <p:cNvPr id="9" name="Footer Placeholder 4">
            <a:extLst>
              <a:ext uri="{FF2B5EF4-FFF2-40B4-BE49-F238E27FC236}">
                <a16:creationId xmlns:a16="http://schemas.microsoft.com/office/drawing/2014/main" id="{8BC0DDA2-2AFB-3143-B919-CFC1925B19A6}"/>
              </a:ext>
            </a:extLst>
          </p:cNvPr>
          <p:cNvSpPr>
            <a:spLocks noGrp="1"/>
          </p:cNvSpPr>
          <p:nvPr>
            <p:ph type="ftr" sz="quarter" idx="3"/>
          </p:nvPr>
        </p:nvSpPr>
        <p:spPr>
          <a:xfrm>
            <a:off x="96823" y="6613253"/>
            <a:ext cx="4294424" cy="244747"/>
          </a:xfrm>
          <a:prstGeom prst="rect">
            <a:avLst/>
          </a:prstGeom>
        </p:spPr>
        <p:txBody>
          <a:bodyPr vert="horz" lIns="91440" tIns="45720" rIns="91440" bIns="45720" rtlCol="0" anchor="ctr"/>
          <a:lstStyle>
            <a:lvl1pPr algn="l">
              <a:defRPr sz="900" b="0" i="0" baseline="0">
                <a:solidFill>
                  <a:srgbClr val="152B53"/>
                </a:solidFill>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rPr>
              <a:t>www.FiducientAdvisors.com</a:t>
            </a:r>
          </a:p>
        </p:txBody>
      </p:sp>
      <p:sp>
        <p:nvSpPr>
          <p:cNvPr id="10" name="Slide Number Placeholder 5">
            <a:extLst>
              <a:ext uri="{FF2B5EF4-FFF2-40B4-BE49-F238E27FC236}">
                <a16:creationId xmlns:a16="http://schemas.microsoft.com/office/drawing/2014/main" id="{D46DD0B0-004C-2943-885D-586FEC68BC18}"/>
              </a:ext>
            </a:extLst>
          </p:cNvPr>
          <p:cNvSpPr>
            <a:spLocks noGrp="1"/>
          </p:cNvSpPr>
          <p:nvPr>
            <p:ph type="sldNum" sz="quarter" idx="4"/>
          </p:nvPr>
        </p:nvSpPr>
        <p:spPr>
          <a:xfrm>
            <a:off x="8779978" y="6613253"/>
            <a:ext cx="364022" cy="244747"/>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cxnSp>
        <p:nvCxnSpPr>
          <p:cNvPr id="11" name="Straight Connector 10">
            <a:extLst>
              <a:ext uri="{FF2B5EF4-FFF2-40B4-BE49-F238E27FC236}">
                <a16:creationId xmlns:a16="http://schemas.microsoft.com/office/drawing/2014/main" id="{D21B9B36-DF2D-4DA7-A638-381B6FFA3CD8}"/>
              </a:ext>
            </a:extLst>
          </p:cNvPr>
          <p:cNvCxnSpPr>
            <a:cxnSpLocks/>
          </p:cNvCxnSpPr>
          <p:nvPr userDrawn="1"/>
        </p:nvCxnSpPr>
        <p:spPr>
          <a:xfrm flipH="1">
            <a:off x="482857" y="922787"/>
            <a:ext cx="13117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F413941-8FF1-D261-DDD0-C26F2543EC04}"/>
              </a:ext>
            </a:extLst>
          </p:cNvPr>
          <p:cNvSpPr/>
          <p:nvPr userDrawn="1"/>
        </p:nvSpPr>
        <p:spPr>
          <a:xfrm>
            <a:off x="0" y="0"/>
            <a:ext cx="9144000" cy="6858000"/>
          </a:xfrm>
          <a:prstGeom prst="rect">
            <a:avLst/>
          </a:prstGeom>
          <a:solidFill>
            <a:srgbClr val="F4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Single Corner Rounded 4">
            <a:extLst>
              <a:ext uri="{FF2B5EF4-FFF2-40B4-BE49-F238E27FC236}">
                <a16:creationId xmlns:a16="http://schemas.microsoft.com/office/drawing/2014/main" id="{71EC4E4F-B4EC-FB10-A910-FBB85A15D466}"/>
              </a:ext>
            </a:extLst>
          </p:cNvPr>
          <p:cNvSpPr/>
          <p:nvPr userDrawn="1"/>
        </p:nvSpPr>
        <p:spPr>
          <a:xfrm>
            <a:off x="1981395" y="6607841"/>
            <a:ext cx="1705111" cy="244747"/>
          </a:xfrm>
          <a:prstGeom prst="round1Rect">
            <a:avLst/>
          </a:prstGeom>
          <a:solidFill>
            <a:srgbClr val="009C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Single Corner Rounded 5">
            <a:extLst>
              <a:ext uri="{FF2B5EF4-FFF2-40B4-BE49-F238E27FC236}">
                <a16:creationId xmlns:a16="http://schemas.microsoft.com/office/drawing/2014/main" id="{B98FAA8F-0346-09A3-CAA8-6741DAC3D996}"/>
              </a:ext>
            </a:extLst>
          </p:cNvPr>
          <p:cNvSpPr/>
          <p:nvPr userDrawn="1"/>
        </p:nvSpPr>
        <p:spPr>
          <a:xfrm>
            <a:off x="245199" y="6613253"/>
            <a:ext cx="1705111" cy="244747"/>
          </a:xfrm>
          <a:prstGeom prst="round1Rect">
            <a:avLst/>
          </a:prstGeom>
          <a:solidFill>
            <a:srgbClr val="152B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Single Corner Rounded 11">
            <a:extLst>
              <a:ext uri="{FF2B5EF4-FFF2-40B4-BE49-F238E27FC236}">
                <a16:creationId xmlns:a16="http://schemas.microsoft.com/office/drawing/2014/main" id="{B1C10C1D-5151-4617-AE24-1A1F35E8FA20}"/>
              </a:ext>
            </a:extLst>
          </p:cNvPr>
          <p:cNvSpPr/>
          <p:nvPr userDrawn="1"/>
        </p:nvSpPr>
        <p:spPr>
          <a:xfrm>
            <a:off x="3714010" y="6607840"/>
            <a:ext cx="1705111" cy="244747"/>
          </a:xfrm>
          <a:prstGeom prst="round1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Single Corner Rounded 12">
            <a:extLst>
              <a:ext uri="{FF2B5EF4-FFF2-40B4-BE49-F238E27FC236}">
                <a16:creationId xmlns:a16="http://schemas.microsoft.com/office/drawing/2014/main" id="{FE4E43E9-9946-293C-69B7-91D206ED2929}"/>
              </a:ext>
            </a:extLst>
          </p:cNvPr>
          <p:cNvSpPr/>
          <p:nvPr userDrawn="1"/>
        </p:nvSpPr>
        <p:spPr>
          <a:xfrm>
            <a:off x="5446625" y="6607839"/>
            <a:ext cx="1705111" cy="244747"/>
          </a:xfrm>
          <a:prstGeom prst="round1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Single Corner Rounded 13">
            <a:extLst>
              <a:ext uri="{FF2B5EF4-FFF2-40B4-BE49-F238E27FC236}">
                <a16:creationId xmlns:a16="http://schemas.microsoft.com/office/drawing/2014/main" id="{A3AD75B9-E8A8-0C33-FD2F-89254AE8D3BB}"/>
              </a:ext>
            </a:extLst>
          </p:cNvPr>
          <p:cNvSpPr/>
          <p:nvPr userDrawn="1"/>
        </p:nvSpPr>
        <p:spPr>
          <a:xfrm>
            <a:off x="7179240" y="6607838"/>
            <a:ext cx="1705111" cy="244747"/>
          </a:xfrm>
          <a:prstGeom prst="round1Rect">
            <a:avLst/>
          </a:prstGeom>
          <a:solidFill>
            <a:srgbClr val="FF6A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2">
            <a:extLst>
              <a:ext uri="{FF2B5EF4-FFF2-40B4-BE49-F238E27FC236}">
                <a16:creationId xmlns:a16="http://schemas.microsoft.com/office/drawing/2014/main" id="{50B6A393-D652-D033-103F-821CB6F125D2}"/>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56" t="-386" r="59587" b="20006"/>
          <a:stretch/>
        </p:blipFill>
        <p:spPr bwMode="auto">
          <a:xfrm>
            <a:off x="5610061" y="0"/>
            <a:ext cx="3533939" cy="6143050"/>
          </a:xfrm>
          <a:prstGeom prst="rect">
            <a:avLst/>
          </a:prstGeom>
          <a:ln>
            <a:noFill/>
          </a:ln>
          <a:extLst>
            <a:ext uri="{53640926-AAD7-44D8-BBD7-CCE9431645EC}">
              <a14:shadowObscured xmlns:a14="http://schemas.microsoft.com/office/drawing/2010/main"/>
            </a:ext>
          </a:extLst>
        </p:spPr>
      </p:pic>
      <p:sp>
        <p:nvSpPr>
          <p:cNvPr id="17" name="Freeform 6">
            <a:extLst>
              <a:ext uri="{FF2B5EF4-FFF2-40B4-BE49-F238E27FC236}">
                <a16:creationId xmlns:a16="http://schemas.microsoft.com/office/drawing/2014/main" id="{E7A28752-8633-FA94-C096-9111CA65C0DB}"/>
              </a:ext>
            </a:extLst>
          </p:cNvPr>
          <p:cNvSpPr/>
          <p:nvPr userDrawn="1"/>
        </p:nvSpPr>
        <p:spPr>
          <a:xfrm>
            <a:off x="8277621" y="-4568"/>
            <a:ext cx="876298" cy="928034"/>
          </a:xfrm>
          <a:custGeom>
            <a:avLst/>
            <a:gdLst>
              <a:gd name="connsiteX0" fmla="*/ 1193370 w 1193370"/>
              <a:gd name="connsiteY0" fmla="*/ 981559 h 981559"/>
              <a:gd name="connsiteX1" fmla="*/ 0 w 1193370"/>
              <a:gd name="connsiteY1" fmla="*/ 0 h 981559"/>
              <a:gd name="connsiteX2" fmla="*/ 1188204 w 1193370"/>
              <a:gd name="connsiteY2" fmla="*/ 0 h 981559"/>
              <a:gd name="connsiteX3" fmla="*/ 1188204 w 1193370"/>
              <a:gd name="connsiteY3" fmla="*/ 5166 h 981559"/>
            </a:gdLst>
            <a:ahLst/>
            <a:cxnLst>
              <a:cxn ang="0">
                <a:pos x="connsiteX0" y="connsiteY0"/>
              </a:cxn>
              <a:cxn ang="0">
                <a:pos x="connsiteX1" y="connsiteY1"/>
              </a:cxn>
              <a:cxn ang="0">
                <a:pos x="connsiteX2" y="connsiteY2"/>
              </a:cxn>
              <a:cxn ang="0">
                <a:pos x="connsiteX3" y="connsiteY3"/>
              </a:cxn>
            </a:cxnLst>
            <a:rect l="l" t="t" r="r" b="b"/>
            <a:pathLst>
              <a:path w="1193370" h="981559">
                <a:moveTo>
                  <a:pt x="1193370" y="981559"/>
                </a:moveTo>
                <a:lnTo>
                  <a:pt x="0" y="0"/>
                </a:lnTo>
                <a:lnTo>
                  <a:pt x="1188204" y="0"/>
                </a:lnTo>
                <a:lnTo>
                  <a:pt x="1188204" y="5166"/>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4C2CA28-CEF4-4643-8EC6-34AAC783F99B}"/>
              </a:ext>
            </a:extLst>
          </p:cNvPr>
          <p:cNvPicPr>
            <a:picLocks noChangeAspect="1"/>
          </p:cNvPicPr>
          <p:nvPr userDrawn="1"/>
        </p:nvPicPr>
        <p:blipFill>
          <a:blip r:embed="rId4"/>
          <a:stretch>
            <a:fillRect/>
          </a:stretch>
        </p:blipFill>
        <p:spPr>
          <a:xfrm>
            <a:off x="8719405" y="142102"/>
            <a:ext cx="304800" cy="304800"/>
          </a:xfrm>
          <a:prstGeom prst="rect">
            <a:avLst/>
          </a:prstGeom>
        </p:spPr>
      </p:pic>
    </p:spTree>
    <p:extLst>
      <p:ext uri="{BB962C8B-B14F-4D97-AF65-F5344CB8AC3E}">
        <p14:creationId xmlns:p14="http://schemas.microsoft.com/office/powerpoint/2010/main" val="190416514"/>
      </p:ext>
    </p:extLst>
  </p:cSld>
  <p:clrMap bg1="lt1" tx1="dk1" bg2="lt2" tx2="dk2" accent1="accent1" accent2="accent2" accent3="accent3" accent4="accent4" accent5="accent5" accent6="accent6" hlink="hlink" folHlink="folHlink"/>
  <p:sldLayoutIdLst>
    <p:sldLayoutId id="2147483732" r:id="rId1"/>
    <p:sldLayoutId id="2147483733" r:id="rId2"/>
  </p:sldLayoutIdLst>
  <p:hf hdr="0"/>
  <p:txStyles>
    <p:titleStyle>
      <a:lvl1pPr algn="l" defTabSz="914400" rtl="0" eaLnBrk="1" latinLnBrk="0" hangingPunct="1">
        <a:lnSpc>
          <a:spcPct val="90000"/>
        </a:lnSpc>
        <a:spcBef>
          <a:spcPct val="0"/>
        </a:spcBef>
        <a:buNone/>
        <a:defRPr sz="2000" kern="1200">
          <a:solidFill>
            <a:srgbClr val="152B53"/>
          </a:solidFill>
          <a:latin typeface="Georgia" panose="02040502050405020303" pitchFamily="18" charset="0"/>
          <a:ea typeface="+mj-ea"/>
          <a:cs typeface="+mj-cs"/>
        </a:defRPr>
      </a:lvl1pPr>
    </p:titleStyle>
    <p:bodyStyle>
      <a:lvl1pPr marL="114300" indent="-114300" algn="l" defTabSz="914400" rtl="0" eaLnBrk="1" latinLnBrk="0" hangingPunct="1">
        <a:lnSpc>
          <a:spcPct val="90000"/>
        </a:lnSpc>
        <a:spcBef>
          <a:spcPts val="1000"/>
        </a:spcBef>
        <a:buClr>
          <a:schemeClr val="accent6"/>
        </a:buClr>
        <a:buFont typeface="Arial" panose="020B0604020202020204" pitchFamily="34" charset="0"/>
        <a:buChar char="•"/>
        <a:tabLst/>
        <a:defRPr sz="2000" kern="1200">
          <a:solidFill>
            <a:srgbClr val="152B53"/>
          </a:solidFill>
          <a:latin typeface="Arial" panose="020B0604020202020204" pitchFamily="34" charset="0"/>
          <a:ea typeface="+mn-ea"/>
          <a:cs typeface="Arial" panose="020B0604020202020204" pitchFamily="34" charset="0"/>
        </a:defRPr>
      </a:lvl1pPr>
      <a:lvl2pPr marL="685800" indent="-114300" algn="l" defTabSz="914400" rtl="0" eaLnBrk="1" latinLnBrk="0" hangingPunct="1">
        <a:lnSpc>
          <a:spcPct val="90000"/>
        </a:lnSpc>
        <a:spcBef>
          <a:spcPts val="500"/>
        </a:spcBef>
        <a:buClr>
          <a:schemeClr val="accent6"/>
        </a:buClr>
        <a:buFont typeface="Arial" panose="020B0604020202020204" pitchFamily="34" charset="0"/>
        <a:buChar char="•"/>
        <a:tabLst/>
        <a:defRPr sz="1800" kern="1200">
          <a:solidFill>
            <a:srgbClr val="152B53"/>
          </a:solidFill>
          <a:latin typeface="Arial" panose="020B0604020202020204" pitchFamily="34" charset="0"/>
          <a:ea typeface="+mn-ea"/>
          <a:cs typeface="Arial" panose="020B0604020202020204" pitchFamily="34" charset="0"/>
        </a:defRPr>
      </a:lvl2pPr>
      <a:lvl3pPr marL="1143000" indent="-114300" algn="l" defTabSz="914400" rtl="0" eaLnBrk="1" latinLnBrk="0" hangingPunct="1">
        <a:lnSpc>
          <a:spcPct val="90000"/>
        </a:lnSpc>
        <a:spcBef>
          <a:spcPts val="500"/>
        </a:spcBef>
        <a:buClr>
          <a:schemeClr val="accent6"/>
        </a:buClr>
        <a:buFont typeface="Arial" panose="020B0604020202020204" pitchFamily="34" charset="0"/>
        <a:buChar char="•"/>
        <a:tabLst/>
        <a:defRPr sz="1600" kern="1200">
          <a:solidFill>
            <a:srgbClr val="152B53"/>
          </a:solidFill>
          <a:latin typeface="Arial" panose="020B0604020202020204" pitchFamily="34" charset="0"/>
          <a:ea typeface="+mn-ea"/>
          <a:cs typeface="Arial" panose="020B0604020202020204" pitchFamily="34" charset="0"/>
        </a:defRPr>
      </a:lvl3pPr>
      <a:lvl4pPr marL="16002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4pPr>
      <a:lvl5pPr marL="20574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5.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www.fiducientadvisors.com/" TargetMode="External"/><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ssa.gov/benefits/forms/" TargetMode="External"/><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www.ssa.gov/myaccount/retire-calc.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4.xml"/><Relationship Id="rId5" Type="http://schemas.openxmlformats.org/officeDocument/2006/relationships/image" Target="../media/image52.pn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7.png"/><Relationship Id="rId7" Type="http://schemas.openxmlformats.org/officeDocument/2006/relationships/image" Target="../media/image35.png"/><Relationship Id="rId12" Type="http://schemas.openxmlformats.org/officeDocument/2006/relationships/image" Target="../media/image58.sv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5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3.svg"/><Relationship Id="rId9" Type="http://schemas.openxmlformats.org/officeDocument/2006/relationships/image" Target="../media/image5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svg"/><Relationship Id="rId3" Type="http://schemas.openxmlformats.org/officeDocument/2006/relationships/image" Target="../media/image60.svg"/><Relationship Id="rId7" Type="http://schemas.openxmlformats.org/officeDocument/2006/relationships/image" Target="../media/image64.svg"/><Relationship Id="rId12" Type="http://schemas.openxmlformats.org/officeDocument/2006/relationships/image" Target="../media/image69.png"/><Relationship Id="rId2" Type="http://schemas.openxmlformats.org/officeDocument/2006/relationships/image" Target="../media/image59.png"/><Relationship Id="rId1" Type="http://schemas.openxmlformats.org/officeDocument/2006/relationships/slideLayout" Target="../slideLayouts/slideLayout18.xml"/><Relationship Id="rId6" Type="http://schemas.openxmlformats.org/officeDocument/2006/relationships/image" Target="../media/image63.png"/><Relationship Id="rId11" Type="http://schemas.openxmlformats.org/officeDocument/2006/relationships/image" Target="../media/image68.svg"/><Relationship Id="rId5" Type="http://schemas.openxmlformats.org/officeDocument/2006/relationships/image" Target="../media/image62.svg"/><Relationship Id="rId15" Type="http://schemas.openxmlformats.org/officeDocument/2006/relationships/image" Target="../media/image72.sv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svg"/><Relationship Id="rId14" Type="http://schemas.openxmlformats.org/officeDocument/2006/relationships/image" Target="../media/image71.pn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74.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77.svg"/><Relationship Id="rId5" Type="http://schemas.openxmlformats.org/officeDocument/2006/relationships/image" Target="../media/image76.png"/><Relationship Id="rId10" Type="http://schemas.openxmlformats.org/officeDocument/2006/relationships/image" Target="../media/image79.svg"/><Relationship Id="rId4" Type="http://schemas.openxmlformats.org/officeDocument/2006/relationships/image" Target="../media/image75.svg"/><Relationship Id="rId9" Type="http://schemas.openxmlformats.org/officeDocument/2006/relationships/image" Target="../media/image7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5.png"/><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80.png"/><Relationship Id="rId21" Type="http://schemas.openxmlformats.org/officeDocument/2006/relationships/image" Target="../media/image89.png"/><Relationship Id="rId7" Type="http://schemas.openxmlformats.org/officeDocument/2006/relationships/image" Target="../media/image82.png"/><Relationship Id="rId12" Type="http://schemas.openxmlformats.org/officeDocument/2006/relationships/customXml" Target="../ink/ink6.xml"/><Relationship Id="rId17" Type="http://schemas.openxmlformats.org/officeDocument/2006/relationships/image" Target="../media/image87.png"/><Relationship Id="rId25" Type="http://schemas.openxmlformats.org/officeDocument/2006/relationships/image" Target="../media/image91.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18.xml"/><Relationship Id="rId6" Type="http://schemas.openxmlformats.org/officeDocument/2006/relationships/customXml" Target="../ink/ink3.xml"/><Relationship Id="rId11" Type="http://schemas.openxmlformats.org/officeDocument/2006/relationships/image" Target="../media/image84.png"/><Relationship Id="rId24" Type="http://schemas.openxmlformats.org/officeDocument/2006/relationships/customXml" Target="../ink/ink12.xml"/><Relationship Id="rId5" Type="http://schemas.openxmlformats.org/officeDocument/2006/relationships/image" Target="../media/image81.png"/><Relationship Id="rId15" Type="http://schemas.openxmlformats.org/officeDocument/2006/relationships/image" Target="../media/image86.png"/><Relationship Id="rId23" Type="http://schemas.openxmlformats.org/officeDocument/2006/relationships/image" Target="../media/image90.png"/><Relationship Id="rId28" Type="http://schemas.openxmlformats.org/officeDocument/2006/relationships/chart" Target="../charts/chart4.xml"/><Relationship Id="rId10" Type="http://schemas.openxmlformats.org/officeDocument/2006/relationships/customXml" Target="../ink/ink5.xml"/><Relationship Id="rId19" Type="http://schemas.openxmlformats.org/officeDocument/2006/relationships/image" Target="../media/image88.png"/><Relationship Id="rId4" Type="http://schemas.openxmlformats.org/officeDocument/2006/relationships/customXml" Target="../ink/ink2.xml"/><Relationship Id="rId9" Type="http://schemas.openxmlformats.org/officeDocument/2006/relationships/image" Target="../media/image83.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92.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94.svg"/><Relationship Id="rId7" Type="http://schemas.openxmlformats.org/officeDocument/2006/relationships/image" Target="../media/image77.svg"/><Relationship Id="rId2" Type="http://schemas.openxmlformats.org/officeDocument/2006/relationships/image" Target="../media/image93.png"/><Relationship Id="rId1" Type="http://schemas.openxmlformats.org/officeDocument/2006/relationships/slideLayout" Target="../slideLayouts/slideLayout18.xml"/><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1.xml"/><Relationship Id="rId4" Type="http://schemas.openxmlformats.org/officeDocument/2006/relationships/image" Target="../media/image97.png"/></Relationships>
</file>

<file path=ppt/slides/_rels/slide5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1.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3" Type="http://schemas.openxmlformats.org/officeDocument/2006/relationships/image" Target="../media/image105.svg"/><Relationship Id="rId7" Type="http://schemas.openxmlformats.org/officeDocument/2006/relationships/image" Target="../media/image109.svg"/><Relationship Id="rId2" Type="http://schemas.openxmlformats.org/officeDocument/2006/relationships/image" Target="../media/image104.png"/><Relationship Id="rId1" Type="http://schemas.openxmlformats.org/officeDocument/2006/relationships/slideLayout" Target="../slideLayouts/slideLayout21.xml"/><Relationship Id="rId6" Type="http://schemas.openxmlformats.org/officeDocument/2006/relationships/image" Target="../media/image108.png"/><Relationship Id="rId5" Type="http://schemas.openxmlformats.org/officeDocument/2006/relationships/image" Target="../media/image107.svg"/><Relationship Id="rId4" Type="http://schemas.openxmlformats.org/officeDocument/2006/relationships/image" Target="../media/image10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hyperlink" Target="https://ovc.ojp.gov/program/elder-fraud-abuse/national-elder-fraud-hotline"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hyperlink" Target="https://www.ic3.gov/"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ovc.ojp.gov/program/elder-fraud-abuse/national-elder-fraud-hotline"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hyperlink" Target="https://www.ic3.gov/"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11.svg"/><Relationship Id="rId7" Type="http://schemas.openxmlformats.org/officeDocument/2006/relationships/image" Target="../media/image115.svg"/><Relationship Id="rId2" Type="http://schemas.openxmlformats.org/officeDocument/2006/relationships/image" Target="../media/image110.png"/><Relationship Id="rId1" Type="http://schemas.openxmlformats.org/officeDocument/2006/relationships/slideLayout" Target="../slideLayouts/slideLayout20.xml"/><Relationship Id="rId6" Type="http://schemas.openxmlformats.org/officeDocument/2006/relationships/image" Target="../media/image114.png"/><Relationship Id="rId5" Type="http://schemas.openxmlformats.org/officeDocument/2006/relationships/image" Target="../media/image113.svg"/><Relationship Id="rId4" Type="http://schemas.openxmlformats.org/officeDocument/2006/relationships/image" Target="../media/image112.png"/></Relationships>
</file>

<file path=ppt/slides/_rels/slide65.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hyperlink" Target="https://www.fiducientadvisors.com/" TargetMode="External"/><Relationship Id="rId7" Type="http://schemas.openxmlformats.org/officeDocument/2006/relationships/image" Target="../media/image120.png"/><Relationship Id="rId2" Type="http://schemas.openxmlformats.org/officeDocument/2006/relationships/image" Target="../media/image116.png"/><Relationship Id="rId1" Type="http://schemas.openxmlformats.org/officeDocument/2006/relationships/slideLayout" Target="../slideLayouts/slideLayout20.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 Id="rId9" Type="http://schemas.openxmlformats.org/officeDocument/2006/relationships/image" Target="../media/image12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4554F-8572-848C-F522-4D14F72BA365}"/>
            </a:ext>
          </a:extLst>
        </p:cNvPr>
        <p:cNvGrpSpPr/>
        <p:nvPr/>
      </p:nvGrpSpPr>
      <p:grpSpPr>
        <a:xfrm>
          <a:off x="0" y="0"/>
          <a:ext cx="0" cy="0"/>
          <a:chOff x="0" y="0"/>
          <a:chExt cx="0" cy="0"/>
        </a:xfrm>
      </p:grpSpPr>
      <p:sp>
        <p:nvSpPr>
          <p:cNvPr id="15" name="Footer Placeholder 3">
            <a:extLst>
              <a:ext uri="{FF2B5EF4-FFF2-40B4-BE49-F238E27FC236}">
                <a16:creationId xmlns:a16="http://schemas.microsoft.com/office/drawing/2014/main" id="{CF6D9E0E-C8D0-6B7F-BB1B-E68F2B079F7B}"/>
              </a:ext>
            </a:extLst>
          </p:cNvPr>
          <p:cNvSpPr txBox="1">
            <a:spLocks/>
          </p:cNvSpPr>
          <p:nvPr/>
        </p:nvSpPr>
        <p:spPr>
          <a:xfrm>
            <a:off x="7421671" y="6316618"/>
            <a:ext cx="1671529" cy="24474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855"/>
                </a:solidFill>
                <a:effectLst/>
                <a:uLnTx/>
                <a:uFillTx/>
                <a:latin typeface="Arial" panose="020B0604020202020204" pitchFamily="34" charset="0"/>
                <a:ea typeface="+mn-ea"/>
                <a:cs typeface="Arial" panose="020B0604020202020204" pitchFamily="34" charset="0"/>
              </a:rPr>
              <a:t>www.FiducientAdvisors.com</a:t>
            </a:r>
          </a:p>
        </p:txBody>
      </p:sp>
      <p:sp>
        <p:nvSpPr>
          <p:cNvPr id="13" name="Content Placeholder 2">
            <a:extLst>
              <a:ext uri="{FF2B5EF4-FFF2-40B4-BE49-F238E27FC236}">
                <a16:creationId xmlns:a16="http://schemas.microsoft.com/office/drawing/2014/main" id="{3E457AC0-B29E-C48C-5C9B-C05EA9DFF6E4}"/>
              </a:ext>
            </a:extLst>
          </p:cNvPr>
          <p:cNvSpPr txBox="1">
            <a:spLocks/>
          </p:cNvSpPr>
          <p:nvPr/>
        </p:nvSpPr>
        <p:spPr>
          <a:xfrm>
            <a:off x="891139" y="2382565"/>
            <a:ext cx="7886700" cy="1776685"/>
          </a:xfrm>
          <a:prstGeom prst="rect">
            <a:avLst/>
          </a:prstGeom>
        </p:spPr>
        <p:txBody>
          <a:bodyPr/>
          <a:lstStyle>
            <a:lvl1pPr marL="114300" indent="-114300" algn="l" defTabSz="914400" rtl="0" eaLnBrk="1" latinLnBrk="0" hangingPunct="1">
              <a:lnSpc>
                <a:spcPct val="90000"/>
              </a:lnSpc>
              <a:spcBef>
                <a:spcPts val="1000"/>
              </a:spcBef>
              <a:buClr>
                <a:schemeClr val="accent6"/>
              </a:buClr>
              <a:buFont typeface="Arial" panose="020B0604020202020204" pitchFamily="34" charset="0"/>
              <a:buChar char="•"/>
              <a:tabLst/>
              <a:defRPr sz="2000" kern="1200">
                <a:solidFill>
                  <a:srgbClr val="152B53"/>
                </a:solidFill>
                <a:latin typeface="Arial" panose="020B0604020202020204" pitchFamily="34" charset="0"/>
                <a:ea typeface="+mn-ea"/>
                <a:cs typeface="Arial" panose="020B0604020202020204" pitchFamily="34" charset="0"/>
              </a:defRPr>
            </a:lvl1pPr>
            <a:lvl2pPr marL="685800" indent="-114300" algn="l" defTabSz="914400" rtl="0" eaLnBrk="1" latinLnBrk="0" hangingPunct="1">
              <a:lnSpc>
                <a:spcPct val="90000"/>
              </a:lnSpc>
              <a:spcBef>
                <a:spcPts val="500"/>
              </a:spcBef>
              <a:buClr>
                <a:schemeClr val="accent6"/>
              </a:buClr>
              <a:buFont typeface="Arial" panose="020B0604020202020204" pitchFamily="34" charset="0"/>
              <a:buChar char="•"/>
              <a:tabLst/>
              <a:defRPr sz="1800" kern="1200">
                <a:solidFill>
                  <a:srgbClr val="152B53"/>
                </a:solidFill>
                <a:latin typeface="Arial" panose="020B0604020202020204" pitchFamily="34" charset="0"/>
                <a:ea typeface="+mn-ea"/>
                <a:cs typeface="Arial" panose="020B0604020202020204" pitchFamily="34" charset="0"/>
              </a:defRPr>
            </a:lvl2pPr>
            <a:lvl3pPr marL="1143000" indent="-114300" algn="l" defTabSz="914400" rtl="0" eaLnBrk="1" latinLnBrk="0" hangingPunct="1">
              <a:lnSpc>
                <a:spcPct val="90000"/>
              </a:lnSpc>
              <a:spcBef>
                <a:spcPts val="500"/>
              </a:spcBef>
              <a:buClr>
                <a:schemeClr val="accent6"/>
              </a:buClr>
              <a:buFont typeface="Arial" panose="020B0604020202020204" pitchFamily="34" charset="0"/>
              <a:buChar char="•"/>
              <a:tabLst/>
              <a:defRPr sz="1600" kern="1200">
                <a:solidFill>
                  <a:srgbClr val="152B53"/>
                </a:solidFill>
                <a:latin typeface="Arial" panose="020B0604020202020204" pitchFamily="34" charset="0"/>
                <a:ea typeface="+mn-ea"/>
                <a:cs typeface="Arial" panose="020B0604020202020204" pitchFamily="34" charset="0"/>
              </a:defRPr>
            </a:lvl3pPr>
            <a:lvl4pPr marL="16002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4pPr>
            <a:lvl5pPr marL="20574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B2A9"/>
              </a:buClr>
              <a:buSzTx/>
              <a:buFont typeface="Arial" panose="020B0604020202020204" pitchFamily="34" charset="0"/>
              <a:buNone/>
              <a:tabLst/>
              <a:defRPr/>
            </a:pPr>
            <a:r>
              <a:rPr kumimoji="0" lang="en-US" sz="3200" b="1" i="0" u="none" strike="noStrike" kern="1200" cap="none" spc="0" normalizeH="0" baseline="0" noProof="0">
                <a:ln>
                  <a:noFill/>
                </a:ln>
                <a:solidFill>
                  <a:srgbClr val="152B53"/>
                </a:solidFill>
                <a:effectLst/>
                <a:uLnTx/>
                <a:uFillTx/>
                <a:latin typeface="Georgia" panose="02040502050405020303" pitchFamily="18" charset="0"/>
                <a:ea typeface="+mn-ea"/>
                <a:cs typeface="Arial" panose="020B0604020202020204" pitchFamily="34" charset="0"/>
              </a:rPr>
              <a:t>2026 Financial Planning Guide </a:t>
            </a:r>
          </a:p>
          <a:p>
            <a:pPr marL="0" marR="0" lvl="0" indent="0" algn="l" defTabSz="914400" rtl="0" eaLnBrk="1" fontAlgn="auto" latinLnBrk="0" hangingPunct="1">
              <a:lnSpc>
                <a:spcPct val="90000"/>
              </a:lnSpc>
              <a:spcBef>
                <a:spcPts val="1000"/>
              </a:spcBef>
              <a:spcAft>
                <a:spcPts val="0"/>
              </a:spcAft>
              <a:buClr>
                <a:srgbClr val="00B2A9"/>
              </a:buClr>
              <a:buSzTx/>
              <a:buFont typeface="Arial" panose="020B0604020202020204" pitchFamily="34" charset="0"/>
              <a:buNone/>
              <a:tabLst/>
              <a:defRPr/>
            </a:pPr>
            <a:endParaRPr kumimoji="0" lang="en-US" sz="3200" b="1" i="0" u="none" strike="noStrike" kern="1200" cap="none" spc="0" normalizeH="0" baseline="0" noProof="0">
              <a:ln>
                <a:noFill/>
              </a:ln>
              <a:solidFill>
                <a:srgbClr val="152B53"/>
              </a:solidFill>
              <a:effectLst/>
              <a:uLnTx/>
              <a:uFillTx/>
              <a:latin typeface="Georgia" panose="02040502050405020303" pitchFamily="18"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00B2A9"/>
              </a:buClr>
              <a:buSzTx/>
              <a:buFont typeface="Arial" panose="020B0604020202020204" pitchFamily="34" charset="0"/>
              <a:buNone/>
              <a:tabLst/>
              <a:defRPr/>
            </a:pPr>
            <a:r>
              <a:rPr kumimoji="0" lang="en-US" sz="2400" b="0" i="1" u="none" strike="noStrike" kern="1200" cap="none" spc="0" normalizeH="0" baseline="0" noProof="0">
                <a:ln>
                  <a:noFill/>
                </a:ln>
                <a:solidFill>
                  <a:srgbClr val="152B53"/>
                </a:solidFill>
                <a:effectLst/>
                <a:uLnTx/>
                <a:uFillTx/>
                <a:latin typeface="Georgia" panose="02040502050405020303" pitchFamily="18" charset="0"/>
                <a:ea typeface="+mn-ea"/>
                <a:cs typeface="Arial" panose="020B0604020202020204" pitchFamily="34" charset="0"/>
              </a:rPr>
              <a:t>Your Finances. Your Future. Your Well-Being.</a:t>
            </a:r>
          </a:p>
        </p:txBody>
      </p:sp>
      <p:cxnSp>
        <p:nvCxnSpPr>
          <p:cNvPr id="16" name="Straight Connector 15">
            <a:extLst>
              <a:ext uri="{FF2B5EF4-FFF2-40B4-BE49-F238E27FC236}">
                <a16:creationId xmlns:a16="http://schemas.microsoft.com/office/drawing/2014/main" id="{FDCEBCED-6D35-9AF2-CC7E-A01CB167F068}"/>
              </a:ext>
            </a:extLst>
          </p:cNvPr>
          <p:cNvCxnSpPr/>
          <p:nvPr/>
        </p:nvCxnSpPr>
        <p:spPr>
          <a:xfrm>
            <a:off x="958850" y="3175000"/>
            <a:ext cx="3549650"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21" name="Picture 20" descr="A blue text on a black background&#10;&#10;AI-generated content may be incorrect.">
            <a:extLst>
              <a:ext uri="{FF2B5EF4-FFF2-40B4-BE49-F238E27FC236}">
                <a16:creationId xmlns:a16="http://schemas.microsoft.com/office/drawing/2014/main" id="{CE83EA99-DE7F-0C7D-7B8C-541419E4A2EE}"/>
              </a:ext>
            </a:extLst>
          </p:cNvPr>
          <p:cNvPicPr>
            <a:picLocks noChangeAspect="1"/>
          </p:cNvPicPr>
          <p:nvPr/>
        </p:nvPicPr>
        <p:blipFill>
          <a:blip r:embed="rId2"/>
          <a:stretch>
            <a:fillRect/>
          </a:stretch>
        </p:blipFill>
        <p:spPr>
          <a:xfrm>
            <a:off x="281835" y="482503"/>
            <a:ext cx="2734723" cy="638576"/>
          </a:xfrm>
          <a:prstGeom prst="rect">
            <a:avLst/>
          </a:prstGeom>
        </p:spPr>
      </p:pic>
      <p:pic>
        <p:nvPicPr>
          <p:cNvPr id="2" name="Picture 1">
            <a:extLst>
              <a:ext uri="{FF2B5EF4-FFF2-40B4-BE49-F238E27FC236}">
                <a16:creationId xmlns:a16="http://schemas.microsoft.com/office/drawing/2014/main" id="{338B30D8-B2A7-403A-BF3D-3C2DA5F526FF}"/>
              </a:ext>
            </a:extLst>
          </p:cNvPr>
          <p:cNvPicPr>
            <a:picLocks noChangeAspect="1"/>
          </p:cNvPicPr>
          <p:nvPr/>
        </p:nvPicPr>
        <p:blipFill>
          <a:blip r:embed="rId3"/>
          <a:stretch>
            <a:fillRect/>
          </a:stretch>
        </p:blipFill>
        <p:spPr>
          <a:xfrm>
            <a:off x="69669" y="959522"/>
            <a:ext cx="9144000" cy="1020434"/>
          </a:xfrm>
          <a:prstGeom prst="rect">
            <a:avLst/>
          </a:prstGeom>
        </p:spPr>
      </p:pic>
    </p:spTree>
    <p:extLst>
      <p:ext uri="{BB962C8B-B14F-4D97-AF65-F5344CB8AC3E}">
        <p14:creationId xmlns:p14="http://schemas.microsoft.com/office/powerpoint/2010/main" val="3315881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78B365-947E-8043-8B60-30D17B714CEB}"/>
              </a:ext>
            </a:extLst>
          </p:cNvPr>
          <p:cNvSpPr>
            <a:spLocks noGrp="1"/>
          </p:cNvSpPr>
          <p:nvPr>
            <p:ph type="ftr" sz="quarter" idx="3"/>
          </p:nvPr>
        </p:nvSpPr>
        <p:spPr/>
        <p:txBody>
          <a:bodyPr/>
          <a:lstStyle/>
          <a:p>
            <a:r>
              <a:rPr lang="en-US"/>
              <a:t>www.FiducientAdvisors.com</a:t>
            </a:r>
          </a:p>
        </p:txBody>
      </p:sp>
      <p:sp>
        <p:nvSpPr>
          <p:cNvPr id="5" name="Slide Number Placeholder 4">
            <a:extLst>
              <a:ext uri="{FF2B5EF4-FFF2-40B4-BE49-F238E27FC236}">
                <a16:creationId xmlns:a16="http://schemas.microsoft.com/office/drawing/2014/main" id="{CFF6EF01-8545-E148-96FC-76F15597EAAA}"/>
              </a:ext>
            </a:extLst>
          </p:cNvPr>
          <p:cNvSpPr>
            <a:spLocks noGrp="1"/>
          </p:cNvSpPr>
          <p:nvPr>
            <p:ph type="sldNum" sz="quarter" idx="4"/>
          </p:nvPr>
        </p:nvSpPr>
        <p:spPr/>
        <p:txBody>
          <a:bodyPr/>
          <a:lstStyle/>
          <a:p>
            <a:fld id="{E57A0B7C-FA6A-BC42-8139-60285044CFD9}" type="slidenum">
              <a:rPr lang="en-US" smtClean="0"/>
              <a:pPr/>
              <a:t>10</a:t>
            </a:fld>
            <a:endParaRPr lang="en-US"/>
          </a:p>
        </p:txBody>
      </p:sp>
      <p:sp>
        <p:nvSpPr>
          <p:cNvPr id="2" name="Title 1">
            <a:extLst>
              <a:ext uri="{FF2B5EF4-FFF2-40B4-BE49-F238E27FC236}">
                <a16:creationId xmlns:a16="http://schemas.microsoft.com/office/drawing/2014/main" id="{112BD61A-4BDF-E816-7828-7229B92FB5BF}"/>
              </a:ext>
            </a:extLst>
          </p:cNvPr>
          <p:cNvSpPr>
            <a:spLocks noGrp="1"/>
          </p:cNvSpPr>
          <p:nvPr>
            <p:ph type="title"/>
          </p:nvPr>
        </p:nvSpPr>
        <p:spPr>
          <a:xfrm>
            <a:off x="311413" y="365126"/>
            <a:ext cx="7886700" cy="603193"/>
          </a:xfrm>
        </p:spPr>
        <p:txBody>
          <a:bodyPr>
            <a:normAutofit/>
          </a:bodyPr>
          <a:lstStyle/>
          <a:p>
            <a:r>
              <a:rPr lang="en-US">
                <a:solidFill>
                  <a:schemeClr val="accent1"/>
                </a:solidFill>
              </a:rPr>
              <a:t>2026 Federal Tax Provisions</a:t>
            </a:r>
          </a:p>
        </p:txBody>
      </p:sp>
      <p:sp>
        <p:nvSpPr>
          <p:cNvPr id="3" name="Rectangle 2">
            <a:extLst>
              <a:ext uri="{FF2B5EF4-FFF2-40B4-BE49-F238E27FC236}">
                <a16:creationId xmlns:a16="http://schemas.microsoft.com/office/drawing/2014/main" id="{D976142D-DF7E-0769-0045-88F8EA82DEEB}"/>
              </a:ext>
            </a:extLst>
          </p:cNvPr>
          <p:cNvSpPr>
            <a:spLocks/>
          </p:cNvSpPr>
          <p:nvPr/>
        </p:nvSpPr>
        <p:spPr bwMode="auto">
          <a:xfrm>
            <a:off x="569144" y="1240619"/>
            <a:ext cx="8643714" cy="215444"/>
          </a:xfrm>
          <a:prstGeom prst="rect">
            <a:avLst/>
          </a:prstGeom>
          <a:noFill/>
          <a:ln w="9525">
            <a:noFill/>
            <a:miter lim="800000"/>
            <a:headEnd/>
            <a:tailEnd/>
          </a:ln>
        </p:spPr>
        <p:txBody>
          <a:bodyPr wrap="square" lIns="0" tIns="0" rIns="0" bIns="0">
            <a:spAutoFit/>
          </a:bodyPr>
          <a:lstStyle/>
          <a:p>
            <a:r>
              <a:rPr lang="en-US" sz="1400" b="1" dirty="0">
                <a:solidFill>
                  <a:schemeClr val="accent1"/>
                </a:solidFill>
                <a:latin typeface="Arial" panose="020B0604020202020204" pitchFamily="34" charset="0"/>
                <a:cs typeface="Arial" panose="020B0604020202020204" pitchFamily="34" charset="0"/>
                <a:sym typeface="Lato Black" charset="0"/>
              </a:rPr>
              <a:t>Federal Income Tax Brackets </a:t>
            </a:r>
            <a:r>
              <a:rPr lang="en-US" sz="1400" baseline="30000" dirty="0">
                <a:solidFill>
                  <a:schemeClr val="accent1"/>
                </a:solidFill>
                <a:latin typeface="Arial" panose="020B0604020202020204" pitchFamily="34" charset="0"/>
                <a:cs typeface="Arial" panose="020B0604020202020204" pitchFamily="34" charset="0"/>
                <a:sym typeface="Lato Black" charset="0"/>
              </a:rPr>
              <a:t>1</a:t>
            </a:r>
          </a:p>
        </p:txBody>
      </p:sp>
      <p:graphicFrame>
        <p:nvGraphicFramePr>
          <p:cNvPr id="8" name="Table 7">
            <a:extLst>
              <a:ext uri="{FF2B5EF4-FFF2-40B4-BE49-F238E27FC236}">
                <a16:creationId xmlns:a16="http://schemas.microsoft.com/office/drawing/2014/main" id="{E4772A0E-2ECB-2E0F-1FDF-830DFEC465B7}"/>
              </a:ext>
            </a:extLst>
          </p:cNvPr>
          <p:cNvGraphicFramePr>
            <a:graphicFrameLocks noGrp="1"/>
          </p:cNvGraphicFramePr>
          <p:nvPr>
            <p:extLst>
              <p:ext uri="{D42A27DB-BD31-4B8C-83A1-F6EECF244321}">
                <p14:modId xmlns:p14="http://schemas.microsoft.com/office/powerpoint/2010/main" val="3212250711"/>
              </p:ext>
            </p:extLst>
          </p:nvPr>
        </p:nvGraphicFramePr>
        <p:xfrm>
          <a:off x="561232" y="1519333"/>
          <a:ext cx="8163901" cy="2035341"/>
        </p:xfrm>
        <a:graphic>
          <a:graphicData uri="http://schemas.openxmlformats.org/drawingml/2006/table">
            <a:tbl>
              <a:tblPr firstRow="1" bandRow="1">
                <a:tableStyleId>{69012ECD-51FC-41F1-AA8D-1B2483CD663E}</a:tableStyleId>
              </a:tblPr>
              <a:tblGrid>
                <a:gridCol w="995005">
                  <a:extLst>
                    <a:ext uri="{9D8B030D-6E8A-4147-A177-3AD203B41FA5}">
                      <a16:colId xmlns:a16="http://schemas.microsoft.com/office/drawing/2014/main" val="20000"/>
                    </a:ext>
                  </a:extLst>
                </a:gridCol>
                <a:gridCol w="1792224">
                  <a:extLst>
                    <a:ext uri="{9D8B030D-6E8A-4147-A177-3AD203B41FA5}">
                      <a16:colId xmlns:a16="http://schemas.microsoft.com/office/drawing/2014/main" val="20001"/>
                    </a:ext>
                  </a:extLst>
                </a:gridCol>
                <a:gridCol w="1792224">
                  <a:extLst>
                    <a:ext uri="{9D8B030D-6E8A-4147-A177-3AD203B41FA5}">
                      <a16:colId xmlns:a16="http://schemas.microsoft.com/office/drawing/2014/main" val="20002"/>
                    </a:ext>
                  </a:extLst>
                </a:gridCol>
                <a:gridCol w="1792224">
                  <a:extLst>
                    <a:ext uri="{9D8B030D-6E8A-4147-A177-3AD203B41FA5}">
                      <a16:colId xmlns:a16="http://schemas.microsoft.com/office/drawing/2014/main" val="20003"/>
                    </a:ext>
                  </a:extLst>
                </a:gridCol>
                <a:gridCol w="1792224">
                  <a:extLst>
                    <a:ext uri="{9D8B030D-6E8A-4147-A177-3AD203B41FA5}">
                      <a16:colId xmlns:a16="http://schemas.microsoft.com/office/drawing/2014/main" val="20004"/>
                    </a:ext>
                  </a:extLst>
                </a:gridCol>
              </a:tblGrid>
              <a:tr h="392392">
                <a:tc>
                  <a:txBody>
                    <a:bodyPr/>
                    <a:lstStyle/>
                    <a:p>
                      <a:pPr marL="0" marR="0" lvl="0" indent="0" algn="ctr" defTabSz="926250" rtl="0" eaLnBrk="1" fontAlgn="auto" latinLnBrk="0" hangingPunct="1">
                        <a:lnSpc>
                          <a:spcPct val="100000"/>
                        </a:lnSpc>
                        <a:spcBef>
                          <a:spcPts val="0"/>
                        </a:spcBef>
                        <a:spcAft>
                          <a:spcPts val="0"/>
                        </a:spcAft>
                        <a:buClrTx/>
                        <a:buSzTx/>
                        <a:buFontTx/>
                        <a:buNone/>
                        <a:tabLst/>
                        <a:defRPr/>
                      </a:pPr>
                      <a:r>
                        <a:rPr lang="en-US" sz="1100" b="0" i="0" baseline="0">
                          <a:solidFill>
                            <a:schemeClr val="bg1"/>
                          </a:solidFill>
                          <a:latin typeface="Arial" panose="020B0604020202020204" pitchFamily="34" charset="0"/>
                          <a:cs typeface="Arial" panose="020B0604020202020204" pitchFamily="34" charset="0"/>
                        </a:rPr>
                        <a:t>Marginal</a:t>
                      </a:r>
                    </a:p>
                    <a:p>
                      <a:pPr marL="0" marR="0" lvl="0" indent="0" algn="ctr" defTabSz="926250" rtl="0" eaLnBrk="1" fontAlgn="auto" latinLnBrk="0" hangingPunct="1">
                        <a:lnSpc>
                          <a:spcPct val="100000"/>
                        </a:lnSpc>
                        <a:spcBef>
                          <a:spcPts val="0"/>
                        </a:spcBef>
                        <a:spcAft>
                          <a:spcPts val="0"/>
                        </a:spcAft>
                        <a:buClrTx/>
                        <a:buSzTx/>
                        <a:buFontTx/>
                        <a:buNone/>
                        <a:tabLst/>
                        <a:defRPr/>
                      </a:pPr>
                      <a:r>
                        <a:rPr lang="en-US" sz="1100" b="0" i="0" baseline="0">
                          <a:solidFill>
                            <a:schemeClr val="bg1"/>
                          </a:solidFill>
                          <a:latin typeface="Arial" panose="020B0604020202020204" pitchFamily="34" charset="0"/>
                          <a:cs typeface="Arial" panose="020B0604020202020204" pitchFamily="34" charset="0"/>
                        </a:rPr>
                        <a:t>Tax Rate</a:t>
                      </a:r>
                      <a:endParaRPr lang="en-US" sz="1100" b="0" i="0">
                        <a:solidFill>
                          <a:schemeClr val="bg1"/>
                        </a:solidFill>
                        <a:latin typeface="Arial" panose="020B0604020202020204" pitchFamily="34" charset="0"/>
                        <a:cs typeface="Arial" panose="020B0604020202020204" pitchFamily="34" charset="0"/>
                      </a:endParaRPr>
                    </a:p>
                  </a:txBody>
                  <a:tcPr marL="33345" marR="33345" marT="16673" marB="16673"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b="0">
                          <a:solidFill>
                            <a:schemeClr val="bg1"/>
                          </a:solidFill>
                          <a:latin typeface="Arial" panose="020B0604020202020204" pitchFamily="34" charset="0"/>
                          <a:cs typeface="Arial" panose="020B0604020202020204" pitchFamily="34" charset="0"/>
                        </a:rPr>
                        <a:t>Single Filers</a:t>
                      </a:r>
                    </a:p>
                  </a:txBody>
                  <a:tcPr marL="33345" marR="33345" marT="16673" marB="16673"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b="0">
                          <a:solidFill>
                            <a:schemeClr val="bg1"/>
                          </a:solidFill>
                          <a:latin typeface="Arial" panose="020B0604020202020204" pitchFamily="34" charset="0"/>
                          <a:cs typeface="Arial" panose="020B0604020202020204" pitchFamily="34" charset="0"/>
                        </a:rPr>
                        <a:t>Married Filing Jointly</a:t>
                      </a:r>
                    </a:p>
                  </a:txBody>
                  <a:tcPr marL="33345" marR="33345" marT="16673" marB="16673"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b="0">
                          <a:solidFill>
                            <a:schemeClr val="bg1"/>
                          </a:solidFill>
                          <a:latin typeface="Arial" panose="020B0604020202020204" pitchFamily="34" charset="0"/>
                          <a:cs typeface="Arial" panose="020B0604020202020204" pitchFamily="34" charset="0"/>
                        </a:rPr>
                        <a:t>Head of Household</a:t>
                      </a:r>
                    </a:p>
                  </a:txBody>
                  <a:tcPr marL="33345" marR="33345" marT="16673" marB="16673"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b="0">
                          <a:solidFill>
                            <a:schemeClr val="bg1"/>
                          </a:solidFill>
                          <a:latin typeface="Arial" panose="020B0604020202020204" pitchFamily="34" charset="0"/>
                          <a:cs typeface="Arial" panose="020B0604020202020204" pitchFamily="34" charset="0"/>
                        </a:rPr>
                        <a:t>Trusts and Estates</a:t>
                      </a:r>
                      <a:endParaRPr lang="en-US" sz="1100" b="0" baseline="30000">
                        <a:solidFill>
                          <a:schemeClr val="bg1"/>
                        </a:solidFill>
                        <a:latin typeface="Arial" panose="020B0604020202020204" pitchFamily="34" charset="0"/>
                        <a:cs typeface="Arial" panose="020B0604020202020204" pitchFamily="34" charset="0"/>
                      </a:endParaRPr>
                    </a:p>
                  </a:txBody>
                  <a:tcPr marL="33345" marR="33345" marT="16673" marB="16673"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34707">
                <a:tc>
                  <a:txBody>
                    <a:bodyPr/>
                    <a:lstStyle/>
                    <a:p>
                      <a:pPr algn="ctr" fontAlgn="b"/>
                      <a:r>
                        <a:rPr lang="en-US" sz="1100" u="none" strike="noStrike" dirty="0">
                          <a:solidFill>
                            <a:schemeClr val="tx1"/>
                          </a:solidFill>
                          <a:effectLst/>
                          <a:latin typeface="Arial" panose="020B0604020202020204" pitchFamily="34" charset="0"/>
                          <a:cs typeface="Arial" panose="020B0604020202020204" pitchFamily="34" charset="0"/>
                        </a:rPr>
                        <a:t>10%</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3474" marR="3474" marT="3474" marB="0" anchor="ctr">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tc>
                  <a:txBody>
                    <a:bodyPr/>
                    <a:lstStyle/>
                    <a:p>
                      <a:pPr algn="ctr" fontAlgn="b"/>
                      <a:r>
                        <a:rPr lang="en-US" sz="1100" u="none" strike="noStrike" dirty="0">
                          <a:solidFill>
                            <a:schemeClr val="tx1"/>
                          </a:solidFill>
                          <a:effectLst/>
                          <a:latin typeface="Arial" panose="020B0604020202020204" pitchFamily="34" charset="0"/>
                          <a:cs typeface="Arial" panose="020B0604020202020204" pitchFamily="34" charset="0"/>
                        </a:rPr>
                        <a:t>0 – 12,400</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3474" marR="3474" marT="3474"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tc>
                  <a:txBody>
                    <a:bodyPr/>
                    <a:lstStyle/>
                    <a:p>
                      <a:pPr algn="ctr" fontAlgn="b"/>
                      <a:r>
                        <a:rPr lang="en-US" sz="1100" b="0" i="0" u="none" strike="noStrike">
                          <a:solidFill>
                            <a:schemeClr val="tx1"/>
                          </a:solidFill>
                          <a:effectLst/>
                          <a:latin typeface="Arial" panose="020B0604020202020204" pitchFamily="34" charset="0"/>
                          <a:cs typeface="Arial" panose="020B0604020202020204" pitchFamily="34" charset="0"/>
                        </a:rPr>
                        <a:t>0 – 24,800</a:t>
                      </a:r>
                    </a:p>
                  </a:txBody>
                  <a:tcPr marL="3474" marR="3474" marT="3474"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0 – 17,700</a:t>
                      </a:r>
                    </a:p>
                  </a:txBody>
                  <a:tcPr marL="3474" marR="3474" marT="3474" marB="0" anchor="ctr">
                    <a:lnL>
                      <a:noFill/>
                    </a:lnL>
                    <a:lnR w="9525" cap="flat" cmpd="sng" algn="ctr">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tc>
                  <a:txBody>
                    <a:bodyPr/>
                    <a:lstStyle/>
                    <a:p>
                      <a:pPr algn="ctr" fontAlgn="b"/>
                      <a:r>
                        <a:rPr lang="en-US" sz="1100" b="0" i="0" u="none" strike="noStrike">
                          <a:solidFill>
                            <a:schemeClr val="tx1"/>
                          </a:solidFill>
                          <a:effectLst/>
                          <a:latin typeface="Arial" panose="020B0604020202020204" pitchFamily="34" charset="0"/>
                          <a:cs typeface="Arial" panose="020B0604020202020204" pitchFamily="34" charset="0"/>
                        </a:rPr>
                        <a:t>0 – 3,300</a:t>
                      </a:r>
                    </a:p>
                  </a:txBody>
                  <a:tcPr marL="3474" marR="3474" marT="3474" marB="0" anchor="ctr">
                    <a:lnL>
                      <a:noFill/>
                    </a:lnL>
                    <a:lnR w="9525" cap="flat" cmpd="sng" algn="ctr">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extLst>
                  <a:ext uri="{0D108BD9-81ED-4DB2-BD59-A6C34878D82A}">
                    <a16:rowId xmlns:a16="http://schemas.microsoft.com/office/drawing/2014/main" val="10002"/>
                  </a:ext>
                </a:extLst>
              </a:tr>
              <a:tr h="234707">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12%</a:t>
                      </a:r>
                    </a:p>
                  </a:txBody>
                  <a:tcPr marL="3474" marR="3474" marT="3474" marB="0" anchor="ctr">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fontAlgn="b"/>
                      <a:r>
                        <a:rPr lang="en-US" sz="1100" u="none" strike="noStrike" dirty="0">
                          <a:solidFill>
                            <a:schemeClr val="tx1"/>
                          </a:solidFill>
                          <a:effectLst/>
                          <a:latin typeface="Arial" panose="020B0604020202020204" pitchFamily="34" charset="0"/>
                          <a:cs typeface="Arial" panose="020B0604020202020204" pitchFamily="34" charset="0"/>
                        </a:rPr>
                        <a:t>12,400 – 50,400</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3474" marR="3474" marT="3474"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24,801 – 100,800</a:t>
                      </a:r>
                    </a:p>
                  </a:txBody>
                  <a:tcPr marL="3474" marR="3474" marT="3474"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17,701 – 67,450</a:t>
                      </a:r>
                    </a:p>
                  </a:txBody>
                  <a:tcPr marL="3474" marR="3474" marT="3474" marB="0" anchor="ctr">
                    <a:lnL>
                      <a:noFill/>
                    </a:lnL>
                    <a:lnR w="9525" cap="flat" cmpd="sng" algn="ctr">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fontAlgn="b"/>
                      <a:endParaRPr lang="en-US" sz="1100" b="0" i="0" u="none" strike="noStrike">
                        <a:solidFill>
                          <a:schemeClr val="tx1"/>
                        </a:solidFill>
                        <a:effectLst/>
                        <a:latin typeface="Arial" panose="020B0604020202020204" pitchFamily="34" charset="0"/>
                        <a:cs typeface="Arial" panose="020B0604020202020204" pitchFamily="34" charset="0"/>
                      </a:endParaRPr>
                    </a:p>
                  </a:txBody>
                  <a:tcPr marL="3474" marR="3474" marT="3474" marB="0" anchor="ctr">
                    <a:lnL>
                      <a:noFill/>
                    </a:lnL>
                    <a:lnR w="9525" cap="flat" cmpd="sng" algn="ctr">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extLst>
                  <a:ext uri="{0D108BD9-81ED-4DB2-BD59-A6C34878D82A}">
                    <a16:rowId xmlns:a16="http://schemas.microsoft.com/office/drawing/2014/main" val="10003"/>
                  </a:ext>
                </a:extLst>
              </a:tr>
              <a:tr h="234707">
                <a:tc>
                  <a:txBody>
                    <a:bodyPr/>
                    <a:lstStyle/>
                    <a:p>
                      <a:pPr algn="ctr" fontAlgn="b"/>
                      <a:r>
                        <a:rPr lang="en-US" sz="1100" u="none" strike="noStrike">
                          <a:solidFill>
                            <a:schemeClr val="tx1"/>
                          </a:solidFill>
                          <a:effectLst/>
                          <a:latin typeface="Arial" panose="020B0604020202020204" pitchFamily="34" charset="0"/>
                          <a:cs typeface="Arial" panose="020B0604020202020204" pitchFamily="34" charset="0"/>
                        </a:rPr>
                        <a:t>22%</a:t>
                      </a:r>
                      <a:endParaRPr lang="en-US" sz="1100" b="0" i="0" u="none" strike="noStrike">
                        <a:solidFill>
                          <a:schemeClr val="tx1"/>
                        </a:solidFill>
                        <a:effectLst/>
                        <a:latin typeface="Arial" panose="020B0604020202020204" pitchFamily="34" charset="0"/>
                        <a:cs typeface="Arial" panose="020B0604020202020204" pitchFamily="34" charset="0"/>
                      </a:endParaRPr>
                    </a:p>
                  </a:txBody>
                  <a:tcPr marL="3474" marR="3474" marT="3474" marB="0" anchor="ctr">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tc>
                  <a:txBody>
                    <a:bodyPr/>
                    <a:lstStyle/>
                    <a:p>
                      <a:pPr algn="ctr" fontAlgn="b"/>
                      <a:r>
                        <a:rPr lang="en-US" sz="1100" u="none" strike="noStrike" kern="1200" dirty="0">
                          <a:solidFill>
                            <a:schemeClr val="tx1"/>
                          </a:solidFill>
                          <a:effectLst/>
                          <a:latin typeface="Arial" panose="020B0604020202020204" pitchFamily="34" charset="0"/>
                          <a:ea typeface="+mn-ea"/>
                          <a:cs typeface="Arial" panose="020B0604020202020204" pitchFamily="34" charset="0"/>
                        </a:rPr>
                        <a:t>50,401 – 105,700</a:t>
                      </a:r>
                    </a:p>
                  </a:txBody>
                  <a:tcPr marL="3474" marR="3474" marT="3474"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100,801 – 211,400</a:t>
                      </a:r>
                    </a:p>
                  </a:txBody>
                  <a:tcPr marL="3474" marR="3474" marT="3474"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67,451 – 105,700</a:t>
                      </a:r>
                    </a:p>
                  </a:txBody>
                  <a:tcPr marL="3474" marR="3474" marT="3474" marB="0" anchor="ctr">
                    <a:lnL>
                      <a:noFill/>
                    </a:lnL>
                    <a:lnR w="9525" cap="flat" cmpd="sng" algn="ctr">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tc>
                  <a:txBody>
                    <a:bodyPr/>
                    <a:lstStyle/>
                    <a:p>
                      <a:pPr algn="ctr" fontAlgn="b"/>
                      <a:endParaRPr lang="en-US" sz="1100" b="0" i="0" u="none" strike="noStrike">
                        <a:solidFill>
                          <a:schemeClr val="tx1"/>
                        </a:solidFill>
                        <a:effectLst/>
                        <a:latin typeface="Arial" panose="020B0604020202020204" pitchFamily="34" charset="0"/>
                        <a:cs typeface="Arial" panose="020B0604020202020204" pitchFamily="34" charset="0"/>
                      </a:endParaRPr>
                    </a:p>
                  </a:txBody>
                  <a:tcPr marL="3474" marR="3474" marT="3474" marB="0" anchor="ctr">
                    <a:lnL>
                      <a:noFill/>
                    </a:lnL>
                    <a:lnR w="9525" cap="flat" cmpd="sng" algn="ctr">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extLst>
                  <a:ext uri="{0D108BD9-81ED-4DB2-BD59-A6C34878D82A}">
                    <a16:rowId xmlns:a16="http://schemas.microsoft.com/office/drawing/2014/main" val="10005"/>
                  </a:ext>
                </a:extLst>
              </a:tr>
              <a:tr h="234707">
                <a:tc>
                  <a:txBody>
                    <a:bodyPr/>
                    <a:lstStyle/>
                    <a:p>
                      <a:pPr algn="ctr" fontAlgn="b"/>
                      <a:r>
                        <a:rPr lang="en-US" sz="1100" u="none" strike="noStrike">
                          <a:solidFill>
                            <a:schemeClr val="tx1"/>
                          </a:solidFill>
                          <a:effectLst/>
                          <a:latin typeface="Arial" panose="020B0604020202020204" pitchFamily="34" charset="0"/>
                          <a:cs typeface="Arial" panose="020B0604020202020204" pitchFamily="34" charset="0"/>
                        </a:rPr>
                        <a:t>24%</a:t>
                      </a:r>
                      <a:endParaRPr lang="en-US" sz="1100" b="0" i="0" u="none" strike="noStrike">
                        <a:solidFill>
                          <a:schemeClr val="tx1"/>
                        </a:solidFill>
                        <a:effectLst/>
                        <a:latin typeface="Arial" panose="020B0604020202020204" pitchFamily="34" charset="0"/>
                        <a:cs typeface="Arial" panose="020B0604020202020204" pitchFamily="34" charset="0"/>
                      </a:endParaRPr>
                    </a:p>
                  </a:txBody>
                  <a:tcPr marL="3474" marR="3474" marT="3474" marB="0" anchor="ctr">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105,701 – 201,775</a:t>
                      </a:r>
                    </a:p>
                  </a:txBody>
                  <a:tcPr marL="3474" marR="3474" marT="3474"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211,401 – 403,550</a:t>
                      </a:r>
                    </a:p>
                  </a:txBody>
                  <a:tcPr marL="3474" marR="3474" marT="3474"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105,701 – 201,750</a:t>
                      </a:r>
                    </a:p>
                  </a:txBody>
                  <a:tcPr marL="3474" marR="3474" marT="3474" marB="0" anchor="ctr">
                    <a:lnL>
                      <a:noFill/>
                    </a:lnL>
                    <a:lnR w="9525" cap="flat" cmpd="sng" algn="ctr">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3,301 – 11,700</a:t>
                      </a:r>
                    </a:p>
                  </a:txBody>
                  <a:tcPr marL="3474" marR="3474" marT="3474" marB="0" anchor="ctr">
                    <a:lnL>
                      <a:noFill/>
                    </a:lnL>
                    <a:lnR w="9525" cap="flat" cmpd="sng" algn="ctr">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extLst>
                  <a:ext uri="{0D108BD9-81ED-4DB2-BD59-A6C34878D82A}">
                    <a16:rowId xmlns:a16="http://schemas.microsoft.com/office/drawing/2014/main" val="10006"/>
                  </a:ext>
                </a:extLst>
              </a:tr>
              <a:tr h="234707">
                <a:tc>
                  <a:txBody>
                    <a:bodyPr/>
                    <a:lstStyle/>
                    <a:p>
                      <a:pPr algn="ctr" fontAlgn="b"/>
                      <a:r>
                        <a:rPr lang="en-US" sz="1100" u="none" strike="noStrike">
                          <a:solidFill>
                            <a:schemeClr val="tx1"/>
                          </a:solidFill>
                          <a:effectLst/>
                          <a:latin typeface="Arial" panose="020B0604020202020204" pitchFamily="34" charset="0"/>
                          <a:cs typeface="Arial" panose="020B0604020202020204" pitchFamily="34" charset="0"/>
                        </a:rPr>
                        <a:t>32%</a:t>
                      </a:r>
                      <a:endParaRPr lang="en-US" sz="1100" b="0" i="0" u="none" strike="noStrike">
                        <a:solidFill>
                          <a:schemeClr val="tx1"/>
                        </a:solidFill>
                        <a:effectLst/>
                        <a:latin typeface="Arial" panose="020B0604020202020204" pitchFamily="34" charset="0"/>
                        <a:cs typeface="Arial" panose="020B0604020202020204" pitchFamily="34" charset="0"/>
                      </a:endParaRPr>
                    </a:p>
                  </a:txBody>
                  <a:tcPr marL="3474" marR="3474" marT="3474" marB="0" anchor="ctr">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201,776 – 256,225</a:t>
                      </a:r>
                    </a:p>
                  </a:txBody>
                  <a:tcPr marL="3474" marR="3474" marT="3474"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403,551 – 512,450</a:t>
                      </a:r>
                    </a:p>
                  </a:txBody>
                  <a:tcPr marL="3474" marR="3474" marT="3474"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201,751 – 256,200</a:t>
                      </a:r>
                    </a:p>
                  </a:txBody>
                  <a:tcPr marL="3474" marR="3474" marT="3474" marB="0" anchor="ctr">
                    <a:lnL>
                      <a:noFill/>
                    </a:lnL>
                    <a:lnR w="9525" cap="flat" cmpd="sng" algn="ctr">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tc>
                  <a:txBody>
                    <a:bodyPr/>
                    <a:lstStyle/>
                    <a:p>
                      <a:pPr algn="ctr" fontAlgn="b"/>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3474" marR="3474" marT="3474" marB="0" anchor="ctr">
                    <a:lnL>
                      <a:noFill/>
                    </a:lnL>
                    <a:lnR w="9525" cap="flat" cmpd="sng" algn="ctr">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extLst>
                  <a:ext uri="{0D108BD9-81ED-4DB2-BD59-A6C34878D82A}">
                    <a16:rowId xmlns:a16="http://schemas.microsoft.com/office/drawing/2014/main" val="10007"/>
                  </a:ext>
                </a:extLst>
              </a:tr>
              <a:tr h="234707">
                <a:tc>
                  <a:txBody>
                    <a:bodyPr/>
                    <a:lstStyle/>
                    <a:p>
                      <a:pPr algn="ctr" fontAlgn="b"/>
                      <a:r>
                        <a:rPr lang="en-US" sz="1100" u="none" strike="noStrike">
                          <a:solidFill>
                            <a:schemeClr val="tx1"/>
                          </a:solidFill>
                          <a:effectLst/>
                          <a:latin typeface="Arial" panose="020B0604020202020204" pitchFamily="34" charset="0"/>
                          <a:cs typeface="Arial" panose="020B0604020202020204" pitchFamily="34" charset="0"/>
                        </a:rPr>
                        <a:t>35%</a:t>
                      </a:r>
                      <a:endParaRPr lang="en-US" sz="1100" b="0" i="0" u="none" strike="noStrike">
                        <a:solidFill>
                          <a:schemeClr val="tx1"/>
                        </a:solidFill>
                        <a:effectLst/>
                        <a:latin typeface="Arial" panose="020B0604020202020204" pitchFamily="34" charset="0"/>
                        <a:cs typeface="Arial" panose="020B0604020202020204" pitchFamily="34" charset="0"/>
                      </a:endParaRPr>
                    </a:p>
                  </a:txBody>
                  <a:tcPr marL="3474" marR="3474" marT="3474" marB="0" anchor="ctr">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fontAlgn="b"/>
                      <a:r>
                        <a:rPr lang="en-US" sz="1100" b="0" i="0" u="none" strike="noStrike">
                          <a:solidFill>
                            <a:schemeClr val="tx1"/>
                          </a:solidFill>
                          <a:effectLst/>
                          <a:latin typeface="Arial" panose="020B0604020202020204" pitchFamily="34" charset="0"/>
                          <a:cs typeface="Arial" panose="020B0604020202020204" pitchFamily="34" charset="0"/>
                        </a:rPr>
                        <a:t>256,226 – 640,600</a:t>
                      </a:r>
                    </a:p>
                  </a:txBody>
                  <a:tcPr marL="3474" marR="3474" marT="3474"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512,451 – 768,700</a:t>
                      </a:r>
                    </a:p>
                  </a:txBody>
                  <a:tcPr marL="3474" marR="3474" marT="3474"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256,201 – 640,600</a:t>
                      </a:r>
                    </a:p>
                  </a:txBody>
                  <a:tcPr marL="3474" marR="3474" marT="3474" marB="0" anchor="ctr">
                    <a:lnL>
                      <a:noFill/>
                    </a:lnL>
                    <a:lnR w="9525" cap="flat" cmpd="sng" algn="ctr">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11,701 – 16,000</a:t>
                      </a:r>
                    </a:p>
                  </a:txBody>
                  <a:tcPr marL="3474" marR="3474" marT="3474" marB="0" anchor="ctr">
                    <a:lnL>
                      <a:noFill/>
                    </a:lnL>
                    <a:lnR w="9525" cap="flat" cmpd="sng" algn="ctr">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extLst>
                  <a:ext uri="{0D108BD9-81ED-4DB2-BD59-A6C34878D82A}">
                    <a16:rowId xmlns:a16="http://schemas.microsoft.com/office/drawing/2014/main" val="10008"/>
                  </a:ext>
                </a:extLst>
              </a:tr>
              <a:tr h="234707">
                <a:tc>
                  <a:txBody>
                    <a:bodyPr/>
                    <a:lstStyle/>
                    <a:p>
                      <a:pPr algn="ctr" fontAlgn="b"/>
                      <a:r>
                        <a:rPr lang="en-US" sz="1100" u="none" strike="noStrike">
                          <a:solidFill>
                            <a:schemeClr val="tx1"/>
                          </a:solidFill>
                          <a:effectLst/>
                          <a:latin typeface="Arial" panose="020B0604020202020204" pitchFamily="34" charset="0"/>
                          <a:cs typeface="Arial" panose="020B0604020202020204" pitchFamily="34" charset="0"/>
                        </a:rPr>
                        <a:t>37%</a:t>
                      </a:r>
                      <a:endParaRPr lang="en-US" sz="1100" b="0" i="0" u="none" strike="noStrike">
                        <a:solidFill>
                          <a:schemeClr val="tx1"/>
                        </a:solidFill>
                        <a:effectLst/>
                        <a:latin typeface="Arial" panose="020B0604020202020204" pitchFamily="34" charset="0"/>
                        <a:cs typeface="Arial" panose="020B0604020202020204" pitchFamily="34" charset="0"/>
                      </a:endParaRPr>
                    </a:p>
                  </a:txBody>
                  <a:tcPr marL="3474" marR="3474" marT="3474" marB="0" anchor="ctr">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640,601+</a:t>
                      </a:r>
                    </a:p>
                  </a:txBody>
                  <a:tcPr marL="3474" marR="3474" marT="3474"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768,701+</a:t>
                      </a:r>
                    </a:p>
                  </a:txBody>
                  <a:tcPr marL="3474" marR="3474" marT="3474"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640,601+</a:t>
                      </a:r>
                    </a:p>
                  </a:txBody>
                  <a:tcPr marL="3474" marR="3474" marT="3474" marB="0" anchor="ctr">
                    <a:lnL>
                      <a:noFill/>
                    </a:lnL>
                    <a:lnR w="9525" cap="flat" cmpd="sng" algn="ctr">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16,001+</a:t>
                      </a:r>
                    </a:p>
                  </a:txBody>
                  <a:tcPr marL="3474" marR="3474" marT="3474" marB="0" anchor="ctr">
                    <a:lnL>
                      <a:noFill/>
                    </a:lnL>
                    <a:lnR w="9525" cap="flat" cmpd="sng" algn="ctr">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extLst>
                  <a:ext uri="{0D108BD9-81ED-4DB2-BD59-A6C34878D82A}">
                    <a16:rowId xmlns:a16="http://schemas.microsoft.com/office/drawing/2014/main" val="10009"/>
                  </a:ext>
                </a:extLst>
              </a:tr>
            </a:tbl>
          </a:graphicData>
        </a:graphic>
      </p:graphicFrame>
      <p:sp>
        <p:nvSpPr>
          <p:cNvPr id="10" name="Rectangle 2">
            <a:extLst>
              <a:ext uri="{FF2B5EF4-FFF2-40B4-BE49-F238E27FC236}">
                <a16:creationId xmlns:a16="http://schemas.microsoft.com/office/drawing/2014/main" id="{62045650-F4D5-94AC-D8C1-088D66E00CD8}"/>
              </a:ext>
            </a:extLst>
          </p:cNvPr>
          <p:cNvSpPr>
            <a:spLocks/>
          </p:cNvSpPr>
          <p:nvPr/>
        </p:nvSpPr>
        <p:spPr bwMode="auto">
          <a:xfrm>
            <a:off x="569144" y="3738977"/>
            <a:ext cx="3603467" cy="215444"/>
          </a:xfrm>
          <a:prstGeom prst="rect">
            <a:avLst/>
          </a:prstGeom>
          <a:noFill/>
          <a:ln w="9525">
            <a:noFill/>
            <a:miter lim="800000"/>
            <a:headEnd/>
            <a:tailEnd/>
          </a:ln>
        </p:spPr>
        <p:txBody>
          <a:bodyPr wrap="square" lIns="0" tIns="0" rIns="0" bIns="0">
            <a:spAutoFit/>
          </a:bodyPr>
          <a:lstStyle/>
          <a:p>
            <a:r>
              <a:rPr lang="en-US" sz="1400" b="1" dirty="0">
                <a:solidFill>
                  <a:schemeClr val="accent1"/>
                </a:solidFill>
                <a:latin typeface="Arial" panose="020B0604020202020204" pitchFamily="34" charset="0"/>
                <a:cs typeface="Arial" panose="020B0604020202020204" pitchFamily="34" charset="0"/>
                <a:sym typeface="Lato Black" charset="0"/>
              </a:rPr>
              <a:t>Alternative Minimum Tax (AMT) </a:t>
            </a:r>
            <a:r>
              <a:rPr lang="en-US" sz="1400" baseline="30000" dirty="0">
                <a:solidFill>
                  <a:schemeClr val="accent1"/>
                </a:solidFill>
                <a:latin typeface="Arial" panose="020B0604020202020204" pitchFamily="34" charset="0"/>
                <a:cs typeface="Arial" panose="020B0604020202020204" pitchFamily="34" charset="0"/>
                <a:sym typeface="Lato Black" charset="0"/>
              </a:rPr>
              <a:t>2</a:t>
            </a:r>
          </a:p>
        </p:txBody>
      </p:sp>
      <p:graphicFrame>
        <p:nvGraphicFramePr>
          <p:cNvPr id="11" name="Table 10">
            <a:extLst>
              <a:ext uri="{FF2B5EF4-FFF2-40B4-BE49-F238E27FC236}">
                <a16:creationId xmlns:a16="http://schemas.microsoft.com/office/drawing/2014/main" id="{83643BBA-7DC3-1AA7-1A12-475DF192F04F}"/>
              </a:ext>
            </a:extLst>
          </p:cNvPr>
          <p:cNvGraphicFramePr>
            <a:graphicFrameLocks noGrp="1"/>
          </p:cNvGraphicFramePr>
          <p:nvPr>
            <p:extLst>
              <p:ext uri="{D42A27DB-BD31-4B8C-83A1-F6EECF244321}">
                <p14:modId xmlns:p14="http://schemas.microsoft.com/office/powerpoint/2010/main" val="2266923676"/>
              </p:ext>
            </p:extLst>
          </p:nvPr>
        </p:nvGraphicFramePr>
        <p:xfrm>
          <a:off x="569144" y="4021018"/>
          <a:ext cx="3771527" cy="1234440"/>
        </p:xfrm>
        <a:graphic>
          <a:graphicData uri="http://schemas.openxmlformats.org/drawingml/2006/table">
            <a:tbl>
              <a:tblPr firstRow="1" bandRow="1">
                <a:tableStyleId>{69012ECD-51FC-41F1-AA8D-1B2483CD663E}</a:tableStyleId>
              </a:tblPr>
              <a:tblGrid>
                <a:gridCol w="1350163">
                  <a:extLst>
                    <a:ext uri="{9D8B030D-6E8A-4147-A177-3AD203B41FA5}">
                      <a16:colId xmlns:a16="http://schemas.microsoft.com/office/drawing/2014/main" val="20000"/>
                    </a:ext>
                  </a:extLst>
                </a:gridCol>
                <a:gridCol w="1210682">
                  <a:extLst>
                    <a:ext uri="{9D8B030D-6E8A-4147-A177-3AD203B41FA5}">
                      <a16:colId xmlns:a16="http://schemas.microsoft.com/office/drawing/2014/main" val="20002"/>
                    </a:ext>
                  </a:extLst>
                </a:gridCol>
                <a:gridCol w="1210682">
                  <a:extLst>
                    <a:ext uri="{9D8B030D-6E8A-4147-A177-3AD203B41FA5}">
                      <a16:colId xmlns:a16="http://schemas.microsoft.com/office/drawing/2014/main" val="20004"/>
                    </a:ext>
                  </a:extLst>
                </a:gridCol>
              </a:tblGrid>
              <a:tr h="411480">
                <a:tc>
                  <a:txBody>
                    <a:bodyPr/>
                    <a:lstStyle/>
                    <a:p>
                      <a:pPr marL="0" marR="0" lvl="0" indent="0" algn="ctr" defTabSz="926250" rtl="0" eaLnBrk="1" fontAlgn="auto" latinLnBrk="0" hangingPunct="1">
                        <a:lnSpc>
                          <a:spcPct val="100000"/>
                        </a:lnSpc>
                        <a:spcBef>
                          <a:spcPts val="0"/>
                        </a:spcBef>
                        <a:spcAft>
                          <a:spcPts val="0"/>
                        </a:spcAft>
                        <a:buClrTx/>
                        <a:buSzTx/>
                        <a:buFontTx/>
                        <a:buNone/>
                        <a:tabLst/>
                        <a:defRPr/>
                      </a:pPr>
                      <a:endParaRPr lang="en-US" sz="1100" b="0" i="0">
                        <a:solidFill>
                          <a:schemeClr val="bg1"/>
                        </a:solidFill>
                        <a:latin typeface="Arial" panose="020B0604020202020204" pitchFamily="34" charset="0"/>
                        <a:cs typeface="Arial" panose="020B0604020202020204" pitchFamily="34" charset="0"/>
                      </a:endParaRPr>
                    </a:p>
                  </a:txBody>
                  <a:tcPr marL="33345" marR="33345" marT="16673" marB="16673"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b="0">
                          <a:solidFill>
                            <a:schemeClr val="bg1"/>
                          </a:solidFill>
                          <a:latin typeface="Arial" panose="020B0604020202020204" pitchFamily="34" charset="0"/>
                          <a:cs typeface="Arial" panose="020B0604020202020204" pitchFamily="34" charset="0"/>
                        </a:rPr>
                        <a:t>AMT Exemption</a:t>
                      </a:r>
                    </a:p>
                  </a:txBody>
                  <a:tcPr marL="33345" marR="33345" marT="16673" marB="16673"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b="0">
                          <a:solidFill>
                            <a:schemeClr val="bg1"/>
                          </a:solidFill>
                          <a:latin typeface="Arial" panose="020B0604020202020204" pitchFamily="34" charset="0"/>
                          <a:cs typeface="Arial" panose="020B0604020202020204" pitchFamily="34" charset="0"/>
                        </a:rPr>
                        <a:t>AMT Exemption Phaseout</a:t>
                      </a:r>
                    </a:p>
                  </a:txBody>
                  <a:tcPr marL="33345" marR="33345" marT="16673" marB="16673"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11480">
                <a:tc>
                  <a:txBody>
                    <a:bodyPr/>
                    <a:lstStyle/>
                    <a:p>
                      <a:pPr algn="l" fontAlgn="b"/>
                      <a:r>
                        <a:rPr lang="en-US" sz="1100" b="0" i="0" u="none" strike="noStrike">
                          <a:solidFill>
                            <a:schemeClr val="tx1"/>
                          </a:solidFill>
                          <a:effectLst/>
                          <a:latin typeface="Arial" panose="020B0604020202020204" pitchFamily="34" charset="0"/>
                          <a:cs typeface="Arial" panose="020B0604020202020204" pitchFamily="34" charset="0"/>
                        </a:rPr>
                        <a:t>Single and </a:t>
                      </a:r>
                    </a:p>
                    <a:p>
                      <a:pPr algn="l" fontAlgn="b"/>
                      <a:r>
                        <a:rPr lang="en-US" sz="1100" b="0" i="0" u="none" strike="noStrike">
                          <a:solidFill>
                            <a:schemeClr val="tx1"/>
                          </a:solidFill>
                          <a:effectLst/>
                          <a:latin typeface="Arial" panose="020B0604020202020204" pitchFamily="34" charset="0"/>
                          <a:cs typeface="Arial" panose="020B0604020202020204" pitchFamily="34" charset="0"/>
                        </a:rPr>
                        <a:t>Head of Household</a:t>
                      </a:r>
                    </a:p>
                  </a:txBody>
                  <a:tcPr marL="3474" marR="3474" marT="3474" marB="0" anchor="ctr">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90,100</a:t>
                      </a:r>
                    </a:p>
                  </a:txBody>
                  <a:tcPr marL="3474" marR="3474" marT="3474"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tc>
                  <a:txBody>
                    <a:bodyPr/>
                    <a:lstStyle/>
                    <a:p>
                      <a:pPr algn="ctr" fontAlgn="b"/>
                      <a:r>
                        <a:rPr lang="en-US" sz="1100" b="0" i="0" u="none" strike="noStrike">
                          <a:solidFill>
                            <a:schemeClr val="tx1"/>
                          </a:solidFill>
                          <a:effectLst/>
                          <a:latin typeface="Arial" panose="020B0604020202020204" pitchFamily="34" charset="0"/>
                          <a:cs typeface="Arial" panose="020B0604020202020204" pitchFamily="34" charset="0"/>
                        </a:rPr>
                        <a:t>500,000</a:t>
                      </a:r>
                    </a:p>
                  </a:txBody>
                  <a:tcPr marL="3474" marR="3474" marT="3474" marB="0" anchor="ctr">
                    <a:lnL>
                      <a:noFill/>
                    </a:lnL>
                    <a:lnR w="9525" cap="flat" cmpd="sng" algn="ctr">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BCDD1"/>
                    </a:solidFill>
                  </a:tcPr>
                </a:tc>
                <a:extLst>
                  <a:ext uri="{0D108BD9-81ED-4DB2-BD59-A6C34878D82A}">
                    <a16:rowId xmlns:a16="http://schemas.microsoft.com/office/drawing/2014/main" val="10001"/>
                  </a:ext>
                </a:extLst>
              </a:tr>
              <a:tr h="411480">
                <a:tc>
                  <a:txBody>
                    <a:bodyPr/>
                    <a:lstStyle/>
                    <a:p>
                      <a:pPr algn="l" fontAlgn="b"/>
                      <a:r>
                        <a:rPr lang="en-US" sz="1100" b="0" i="0" u="none" strike="noStrike">
                          <a:solidFill>
                            <a:schemeClr val="tx1"/>
                          </a:solidFill>
                          <a:effectLst/>
                          <a:latin typeface="Arial" panose="020B0604020202020204" pitchFamily="34" charset="0"/>
                          <a:cs typeface="Arial" panose="020B0604020202020204" pitchFamily="34" charset="0"/>
                        </a:rPr>
                        <a:t>Married Filing Jointly</a:t>
                      </a:r>
                    </a:p>
                  </a:txBody>
                  <a:tcPr marL="3474" marR="3474" marT="3474" marB="0" anchor="ctr">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140,200</a:t>
                      </a:r>
                    </a:p>
                  </a:txBody>
                  <a:tcPr marL="3474" marR="3474" marT="3474" marB="0" anchor="ctr">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fontAlgn="b"/>
                      <a:r>
                        <a:rPr lang="en-US" sz="1100" b="0" i="0" u="none" strike="noStrike" dirty="0">
                          <a:solidFill>
                            <a:schemeClr val="tx1"/>
                          </a:solidFill>
                          <a:effectLst/>
                          <a:latin typeface="Arial" panose="020B0604020202020204" pitchFamily="34" charset="0"/>
                          <a:cs typeface="Arial" panose="020B0604020202020204" pitchFamily="34" charset="0"/>
                        </a:rPr>
                        <a:t>1,000,000</a:t>
                      </a:r>
                    </a:p>
                  </a:txBody>
                  <a:tcPr marL="3474" marR="3474" marT="3474" marB="0" anchor="ctr">
                    <a:lnL>
                      <a:noFill/>
                    </a:lnL>
                    <a:lnR w="9525" cap="flat" cmpd="sng" algn="ctr">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8E9"/>
                    </a:solidFill>
                  </a:tcPr>
                </a:tc>
                <a:extLst>
                  <a:ext uri="{0D108BD9-81ED-4DB2-BD59-A6C34878D82A}">
                    <a16:rowId xmlns:a16="http://schemas.microsoft.com/office/drawing/2014/main" val="10002"/>
                  </a:ext>
                </a:extLst>
              </a:tr>
            </a:tbl>
          </a:graphicData>
        </a:graphic>
      </p:graphicFrame>
      <p:sp>
        <p:nvSpPr>
          <p:cNvPr id="12" name="Rectangle 6">
            <a:hlinkClick r:id="" action="ppaction://noaction"/>
            <a:extLst>
              <a:ext uri="{FF2B5EF4-FFF2-40B4-BE49-F238E27FC236}">
                <a16:creationId xmlns:a16="http://schemas.microsoft.com/office/drawing/2014/main" id="{A3AD7F1A-DEEA-0276-D01E-391E69BA0CAD}"/>
              </a:ext>
            </a:extLst>
          </p:cNvPr>
          <p:cNvSpPr>
            <a:spLocks/>
          </p:cNvSpPr>
          <p:nvPr/>
        </p:nvSpPr>
        <p:spPr bwMode="auto">
          <a:xfrm>
            <a:off x="561232" y="5309096"/>
            <a:ext cx="3611379" cy="352812"/>
          </a:xfrm>
          <a:prstGeom prst="rect">
            <a:avLst/>
          </a:prstGeom>
          <a:noFill/>
          <a:ln>
            <a:noFill/>
          </a:ln>
        </p:spPr>
        <p:txBody>
          <a:bodyPr lIns="0" tIns="0" rIns="0" bIns="0"/>
          <a:lstStyle>
            <a:lvl1pPr eaLnBrk="0" hangingPunct="0">
              <a:defRPr sz="5000">
                <a:solidFill>
                  <a:schemeClr val="tx1"/>
                </a:solidFill>
                <a:latin typeface="Helvetica Light" charset="0"/>
                <a:ea typeface="ヒラギノ角ゴ ProN W3" charset="-128"/>
                <a:sym typeface="Helvetica Light" charset="0"/>
              </a:defRPr>
            </a:lvl1pPr>
            <a:lvl2pPr marL="742950" indent="-285750" eaLnBrk="0" hangingPunct="0">
              <a:defRPr sz="5000">
                <a:solidFill>
                  <a:schemeClr val="tx1"/>
                </a:solidFill>
                <a:latin typeface="Helvetica Light" charset="0"/>
                <a:ea typeface="ヒラギノ角ゴ ProN W3" charset="-128"/>
                <a:sym typeface="Helvetica Light" charset="0"/>
              </a:defRPr>
            </a:lvl2pPr>
            <a:lvl3pPr marL="1143000" indent="-228600" eaLnBrk="0" hangingPunct="0">
              <a:defRPr sz="5000">
                <a:solidFill>
                  <a:schemeClr val="tx1"/>
                </a:solidFill>
                <a:latin typeface="Helvetica Light" charset="0"/>
                <a:ea typeface="ヒラギノ角ゴ ProN W3" charset="-128"/>
                <a:sym typeface="Helvetica Light" charset="0"/>
              </a:defRPr>
            </a:lvl3pPr>
            <a:lvl4pPr marL="1600200" indent="-228600" eaLnBrk="0" hangingPunct="0">
              <a:defRPr sz="5000">
                <a:solidFill>
                  <a:schemeClr val="tx1"/>
                </a:solidFill>
                <a:latin typeface="Helvetica Light" charset="0"/>
                <a:ea typeface="ヒラギノ角ゴ ProN W3" charset="-128"/>
                <a:sym typeface="Helvetica Light" charset="0"/>
              </a:defRPr>
            </a:lvl4pPr>
            <a:lvl5pPr marL="2057400" indent="-228600" eaLnBrk="0" hangingPunct="0">
              <a:defRPr sz="50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9pPr>
          </a:lstStyle>
          <a:p>
            <a:pPr eaLnBrk="1" hangingPunct="1">
              <a:spcBef>
                <a:spcPts val="0"/>
              </a:spcBef>
            </a:pPr>
            <a:r>
              <a:rPr lang="en-US" sz="1000" i="1">
                <a:latin typeface="Arial" panose="020B0604020202020204" pitchFamily="34" charset="0"/>
                <a:cs typeface="Arial" panose="020B0604020202020204" pitchFamily="34" charset="0"/>
              </a:rPr>
              <a:t>The AMT exemption is reduced by $0.50 for each dollar that a taxpayer’s Alternative Minimum Taxable Income (AMTI) exceeds the phase-out threshold.</a:t>
            </a:r>
            <a:endParaRPr lang="en-US" altLang="en-US" sz="1000" i="1">
              <a:latin typeface="Arial" panose="020B0604020202020204" pitchFamily="34" charset="0"/>
              <a:ea typeface="MS PGothic" pitchFamily="34" charset="-128"/>
              <a:cs typeface="Arial" panose="020B0604020202020204" pitchFamily="34" charset="0"/>
              <a:sym typeface="Lato Regular" charset="0"/>
            </a:endParaRPr>
          </a:p>
        </p:txBody>
      </p:sp>
      <p:sp>
        <p:nvSpPr>
          <p:cNvPr id="13" name="TextBox 12">
            <a:extLst>
              <a:ext uri="{FF2B5EF4-FFF2-40B4-BE49-F238E27FC236}">
                <a16:creationId xmlns:a16="http://schemas.microsoft.com/office/drawing/2014/main" id="{A1AFAE0C-E496-8EC9-8FE4-5DF6B0F22384}"/>
              </a:ext>
            </a:extLst>
          </p:cNvPr>
          <p:cNvSpPr txBox="1"/>
          <p:nvPr/>
        </p:nvSpPr>
        <p:spPr>
          <a:xfrm>
            <a:off x="163950" y="6137913"/>
            <a:ext cx="4227297" cy="461665"/>
          </a:xfrm>
          <a:prstGeom prst="rect">
            <a:avLst/>
          </a:prstGeom>
          <a:noFill/>
        </p:spPr>
        <p:txBody>
          <a:bodyPr wrap="square" rtlCol="0">
            <a:spAutoFit/>
          </a:bodyPr>
          <a:lstStyle/>
          <a:p>
            <a:r>
              <a:rPr lang="en-US" sz="800" i="1" baseline="30000" dirty="0">
                <a:solidFill>
                  <a:schemeClr val="bg1">
                    <a:lumMod val="50000"/>
                  </a:schemeClr>
                </a:solidFill>
                <a:latin typeface="Arial" panose="020B0604020202020204" pitchFamily="34" charset="0"/>
                <a:cs typeface="Arial" panose="020B0604020202020204" pitchFamily="34" charset="0"/>
              </a:rPr>
              <a:t>1 </a:t>
            </a:r>
            <a:r>
              <a:rPr lang="en-US" sz="800" i="1" dirty="0">
                <a:solidFill>
                  <a:schemeClr val="bg1">
                    <a:lumMod val="50000"/>
                  </a:schemeClr>
                </a:solidFill>
                <a:latin typeface="Arial" panose="020B0604020202020204" pitchFamily="34" charset="0"/>
                <a:cs typeface="Arial" panose="020B0604020202020204" pitchFamily="34" charset="0"/>
              </a:rPr>
              <a:t>Source: Forbes – “IRS Announces 2026 Tax Brackets, Standard Deductions and Other </a:t>
            </a:r>
          </a:p>
          <a:p>
            <a:r>
              <a:rPr lang="en-US" sz="800" i="1" dirty="0">
                <a:solidFill>
                  <a:schemeClr val="bg1">
                    <a:lumMod val="50000"/>
                  </a:schemeClr>
                </a:solidFill>
                <a:latin typeface="Arial" panose="020B0604020202020204" pitchFamily="34" charset="0"/>
                <a:cs typeface="Arial" panose="020B0604020202020204" pitchFamily="34" charset="0"/>
              </a:rPr>
              <a:t>   Inflation Adjustments” (October 20, 2025)</a:t>
            </a:r>
          </a:p>
          <a:p>
            <a:r>
              <a:rPr lang="en-US" sz="800" i="1" baseline="30000" dirty="0">
                <a:solidFill>
                  <a:schemeClr val="bg1">
                    <a:lumMod val="50000"/>
                  </a:schemeClr>
                </a:solidFill>
                <a:latin typeface="Arial" panose="020B0604020202020204" pitchFamily="34" charset="0"/>
                <a:cs typeface="Arial" panose="020B0604020202020204" pitchFamily="34" charset="0"/>
              </a:rPr>
              <a:t>2</a:t>
            </a:r>
            <a:r>
              <a:rPr lang="en-US" sz="800" i="1" dirty="0">
                <a:solidFill>
                  <a:schemeClr val="bg1">
                    <a:lumMod val="50000"/>
                  </a:schemeClr>
                </a:solidFill>
                <a:latin typeface="Arial" panose="020B0604020202020204" pitchFamily="34" charset="0"/>
                <a:cs typeface="Arial" panose="020B0604020202020204" pitchFamily="34" charset="0"/>
              </a:rPr>
              <a:t> Source: Tax Foundation  - “2026 Tax Brackets” (October 9, 2025)</a:t>
            </a:r>
          </a:p>
        </p:txBody>
      </p:sp>
      <p:sp>
        <p:nvSpPr>
          <p:cNvPr id="14" name="TextBox 13">
            <a:extLst>
              <a:ext uri="{FF2B5EF4-FFF2-40B4-BE49-F238E27FC236}">
                <a16:creationId xmlns:a16="http://schemas.microsoft.com/office/drawing/2014/main" id="{0DCC3885-69BA-680A-B4F5-5B6337D9DB8B}"/>
              </a:ext>
            </a:extLst>
          </p:cNvPr>
          <p:cNvSpPr txBox="1"/>
          <p:nvPr/>
        </p:nvSpPr>
        <p:spPr>
          <a:xfrm>
            <a:off x="4702401" y="3742818"/>
            <a:ext cx="3772042" cy="307777"/>
          </a:xfrm>
          <a:prstGeom prst="rect">
            <a:avLst/>
          </a:prstGeom>
          <a:noFill/>
        </p:spPr>
        <p:txBody>
          <a:bodyPr wrap="square" rtlCol="0">
            <a:spAutoFit/>
          </a:bodyPr>
          <a:lstStyle/>
          <a:p>
            <a:r>
              <a:rPr lang="en-US" sz="1400" b="1" dirty="0">
                <a:solidFill>
                  <a:schemeClr val="accent1"/>
                </a:solidFill>
                <a:latin typeface="Arial" panose="020B0604020202020204" pitchFamily="34" charset="0"/>
                <a:cs typeface="Arial" panose="020B0604020202020204" pitchFamily="34" charset="0"/>
              </a:rPr>
              <a:t>Long-Term Capital Gains Tax Rates </a:t>
            </a:r>
            <a:r>
              <a:rPr lang="en-US" sz="1400" baseline="30000" dirty="0">
                <a:solidFill>
                  <a:schemeClr val="accent1"/>
                </a:solidFill>
                <a:latin typeface="Arial" panose="020B0604020202020204" pitchFamily="34" charset="0"/>
                <a:cs typeface="Arial" panose="020B0604020202020204" pitchFamily="34" charset="0"/>
                <a:sym typeface="Lato Black" charset="0"/>
              </a:rPr>
              <a:t>2</a:t>
            </a:r>
            <a:endParaRPr lang="en-US" sz="1400" dirty="0">
              <a:solidFill>
                <a:schemeClr val="accent1"/>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48D4E623-D2DD-0A3A-61EB-71674794CA2B}"/>
              </a:ext>
            </a:extLst>
          </p:cNvPr>
          <p:cNvGrpSpPr/>
          <p:nvPr/>
        </p:nvGrpSpPr>
        <p:grpSpPr>
          <a:xfrm>
            <a:off x="4746545" y="4250425"/>
            <a:ext cx="3509347" cy="693580"/>
            <a:chOff x="4864620" y="4327804"/>
            <a:chExt cx="3509347" cy="565418"/>
          </a:xfrm>
        </p:grpSpPr>
        <p:sp>
          <p:nvSpPr>
            <p:cNvPr id="16" name="Rectangle 6">
              <a:hlinkClick r:id="" action="ppaction://noaction"/>
              <a:extLst>
                <a:ext uri="{FF2B5EF4-FFF2-40B4-BE49-F238E27FC236}">
                  <a16:creationId xmlns:a16="http://schemas.microsoft.com/office/drawing/2014/main" id="{81FA3E48-5590-3D22-A697-DCFE035C8D25}"/>
                </a:ext>
              </a:extLst>
            </p:cNvPr>
            <p:cNvSpPr>
              <a:spLocks/>
            </p:cNvSpPr>
            <p:nvPr/>
          </p:nvSpPr>
          <p:spPr bwMode="auto">
            <a:xfrm>
              <a:off x="6402360" y="4327804"/>
              <a:ext cx="1971607" cy="56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000">
                  <a:solidFill>
                    <a:schemeClr val="tx1"/>
                  </a:solidFill>
                  <a:latin typeface="Helvetica Light" charset="0"/>
                  <a:ea typeface="ヒラギノ角ゴ ProN W3" charset="-128"/>
                  <a:sym typeface="Helvetica Light" charset="0"/>
                </a:defRPr>
              </a:lvl1pPr>
              <a:lvl2pPr marL="742950" indent="-285750" eaLnBrk="0" hangingPunct="0">
                <a:defRPr sz="5000">
                  <a:solidFill>
                    <a:schemeClr val="tx1"/>
                  </a:solidFill>
                  <a:latin typeface="Helvetica Light" charset="0"/>
                  <a:ea typeface="ヒラギノ角ゴ ProN W3" charset="-128"/>
                  <a:sym typeface="Helvetica Light" charset="0"/>
                </a:defRPr>
              </a:lvl2pPr>
              <a:lvl3pPr marL="1143000" indent="-228600" eaLnBrk="0" hangingPunct="0">
                <a:defRPr sz="5000">
                  <a:solidFill>
                    <a:schemeClr val="tx1"/>
                  </a:solidFill>
                  <a:latin typeface="Helvetica Light" charset="0"/>
                  <a:ea typeface="ヒラギノ角ゴ ProN W3" charset="-128"/>
                  <a:sym typeface="Helvetica Light" charset="0"/>
                </a:defRPr>
              </a:lvl3pPr>
              <a:lvl4pPr marL="1600200" indent="-228600" eaLnBrk="0" hangingPunct="0">
                <a:defRPr sz="5000">
                  <a:solidFill>
                    <a:schemeClr val="tx1"/>
                  </a:solidFill>
                  <a:latin typeface="Helvetica Light" charset="0"/>
                  <a:ea typeface="ヒラギノ角ゴ ProN W3" charset="-128"/>
                  <a:sym typeface="Helvetica Light" charset="0"/>
                </a:defRPr>
              </a:lvl4pPr>
              <a:lvl5pPr marL="2057400" indent="-228600" eaLnBrk="0" hangingPunct="0">
                <a:defRPr sz="50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9pPr>
            </a:lstStyle>
            <a:p>
              <a:pPr eaLnBrk="1" hangingPunct="1">
                <a:spcBef>
                  <a:spcPts val="0"/>
                </a:spcBef>
              </a:pPr>
              <a:r>
                <a:rPr lang="en-US" altLang="en-US" sz="1100">
                  <a:latin typeface="Arial" panose="020B0604020202020204" pitchFamily="34" charset="0"/>
                  <a:ea typeface="MS PGothic" pitchFamily="34" charset="-128"/>
                  <a:cs typeface="Arial" panose="020B0604020202020204" pitchFamily="34" charset="0"/>
                  <a:sym typeface="Lato Regular" charset="0"/>
                </a:rPr>
                <a:t>49,450   Single</a:t>
              </a:r>
            </a:p>
            <a:p>
              <a:pPr eaLnBrk="1" hangingPunct="1">
                <a:spcBef>
                  <a:spcPts val="0"/>
                </a:spcBef>
              </a:pPr>
              <a:r>
                <a:rPr lang="en-US" altLang="en-US" sz="1100">
                  <a:latin typeface="Arial" panose="020B0604020202020204" pitchFamily="34" charset="0"/>
                  <a:ea typeface="MS PGothic" pitchFamily="34" charset="-128"/>
                  <a:cs typeface="Arial" panose="020B0604020202020204" pitchFamily="34" charset="0"/>
                  <a:sym typeface="Lato Regular" charset="0"/>
                </a:rPr>
                <a:t>66,200   Head of Household</a:t>
              </a:r>
              <a:br>
                <a:rPr lang="en-US" altLang="en-US" sz="1100">
                  <a:latin typeface="Arial" panose="020B0604020202020204" pitchFamily="34" charset="0"/>
                  <a:ea typeface="MS PGothic" pitchFamily="34" charset="-128"/>
                  <a:cs typeface="Arial" panose="020B0604020202020204" pitchFamily="34" charset="0"/>
                  <a:sym typeface="Lato Regular" charset="0"/>
                </a:rPr>
              </a:br>
              <a:r>
                <a:rPr lang="en-US" altLang="en-US" sz="1100">
                  <a:latin typeface="Arial" panose="020B0604020202020204" pitchFamily="34" charset="0"/>
                  <a:ea typeface="MS PGothic" pitchFamily="34" charset="-128"/>
                  <a:cs typeface="Arial" panose="020B0604020202020204" pitchFamily="34" charset="0"/>
                  <a:sym typeface="Lato Regular" charset="0"/>
                </a:rPr>
                <a:t>98,900   Married Filing Jointly</a:t>
              </a:r>
            </a:p>
            <a:p>
              <a:pPr eaLnBrk="1" hangingPunct="1">
                <a:spcBef>
                  <a:spcPts val="0"/>
                </a:spcBef>
              </a:pPr>
              <a:r>
                <a:rPr lang="en-US" altLang="en-US" sz="1100">
                  <a:latin typeface="Arial" panose="020B0604020202020204" pitchFamily="34" charset="0"/>
                  <a:ea typeface="MS PGothic" pitchFamily="34" charset="-128"/>
                  <a:cs typeface="Arial" panose="020B0604020202020204" pitchFamily="34" charset="0"/>
                  <a:sym typeface="Lato Regular" charset="0"/>
                </a:rPr>
                <a:t>  3,300   Trusts &amp; Estates</a:t>
              </a:r>
            </a:p>
            <a:p>
              <a:pPr eaLnBrk="1" hangingPunct="1">
                <a:spcBef>
                  <a:spcPts val="0"/>
                </a:spcBef>
              </a:pPr>
              <a:endParaRPr lang="en-US" altLang="en-US" sz="1100">
                <a:latin typeface="Arial" panose="020B0604020202020204" pitchFamily="34" charset="0"/>
                <a:ea typeface="MS PGothic" pitchFamily="34" charset="-128"/>
                <a:cs typeface="Arial" panose="020B0604020202020204" pitchFamily="34" charset="0"/>
                <a:sym typeface="Lato Regular" charset="0"/>
              </a:endParaRPr>
            </a:p>
          </p:txBody>
        </p:sp>
        <p:sp>
          <p:nvSpPr>
            <p:cNvPr id="17" name="Oval 12">
              <a:extLst>
                <a:ext uri="{FF2B5EF4-FFF2-40B4-BE49-F238E27FC236}">
                  <a16:creationId xmlns:a16="http://schemas.microsoft.com/office/drawing/2014/main" id="{E669F92D-D409-5BFE-1046-07979CDF667C}"/>
                </a:ext>
              </a:extLst>
            </p:cNvPr>
            <p:cNvSpPr>
              <a:spLocks/>
            </p:cNvSpPr>
            <p:nvPr/>
          </p:nvSpPr>
          <p:spPr bwMode="auto">
            <a:xfrm>
              <a:off x="4864620" y="4386883"/>
              <a:ext cx="548640" cy="447260"/>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nchor="ctr"/>
            <a:lstStyle/>
            <a:p>
              <a:pPr algn="ctr"/>
              <a:r>
                <a:rPr lang="es-ES" sz="1000" b="1">
                  <a:solidFill>
                    <a:schemeClr val="bg1"/>
                  </a:solidFill>
                  <a:latin typeface="Arial" panose="020B0604020202020204" pitchFamily="34" charset="0"/>
                  <a:cs typeface="Arial" panose="020B0604020202020204" pitchFamily="34" charset="0"/>
                </a:rPr>
                <a:t>0%</a:t>
              </a:r>
            </a:p>
          </p:txBody>
        </p:sp>
        <p:sp>
          <p:nvSpPr>
            <p:cNvPr id="18" name="Rectangle 6">
              <a:hlinkClick r:id="" action="ppaction://noaction"/>
              <a:extLst>
                <a:ext uri="{FF2B5EF4-FFF2-40B4-BE49-F238E27FC236}">
                  <a16:creationId xmlns:a16="http://schemas.microsoft.com/office/drawing/2014/main" id="{E194D491-3EE7-E534-1551-F1503396A22E}"/>
                </a:ext>
              </a:extLst>
            </p:cNvPr>
            <p:cNvSpPr>
              <a:spLocks/>
            </p:cNvSpPr>
            <p:nvPr/>
          </p:nvSpPr>
          <p:spPr bwMode="auto">
            <a:xfrm>
              <a:off x="5656398" y="4499558"/>
              <a:ext cx="515592" cy="208747"/>
            </a:xfrm>
            <a:prstGeom prst="rect">
              <a:avLst/>
            </a:prstGeom>
            <a:noFill/>
            <a:ln>
              <a:noFill/>
            </a:ln>
          </p:spPr>
          <p:txBody>
            <a:bodyPr lIns="0" tIns="0" rIns="0" bIns="0"/>
            <a:lstStyle>
              <a:lvl1pPr eaLnBrk="0" hangingPunct="0">
                <a:defRPr sz="5000">
                  <a:solidFill>
                    <a:schemeClr val="tx1"/>
                  </a:solidFill>
                  <a:latin typeface="Helvetica Light" charset="0"/>
                  <a:ea typeface="ヒラギノ角ゴ ProN W3" charset="-128"/>
                  <a:sym typeface="Helvetica Light" charset="0"/>
                </a:defRPr>
              </a:lvl1pPr>
              <a:lvl2pPr marL="742950" indent="-285750" eaLnBrk="0" hangingPunct="0">
                <a:defRPr sz="5000">
                  <a:solidFill>
                    <a:schemeClr val="tx1"/>
                  </a:solidFill>
                  <a:latin typeface="Helvetica Light" charset="0"/>
                  <a:ea typeface="ヒラギノ角ゴ ProN W3" charset="-128"/>
                  <a:sym typeface="Helvetica Light" charset="0"/>
                </a:defRPr>
              </a:lvl2pPr>
              <a:lvl3pPr marL="1143000" indent="-228600" eaLnBrk="0" hangingPunct="0">
                <a:defRPr sz="5000">
                  <a:solidFill>
                    <a:schemeClr val="tx1"/>
                  </a:solidFill>
                  <a:latin typeface="Helvetica Light" charset="0"/>
                  <a:ea typeface="ヒラギノ角ゴ ProN W3" charset="-128"/>
                  <a:sym typeface="Helvetica Light" charset="0"/>
                </a:defRPr>
              </a:lvl3pPr>
              <a:lvl4pPr marL="1600200" indent="-228600" eaLnBrk="0" hangingPunct="0">
                <a:defRPr sz="5000">
                  <a:solidFill>
                    <a:schemeClr val="tx1"/>
                  </a:solidFill>
                  <a:latin typeface="Helvetica Light" charset="0"/>
                  <a:ea typeface="ヒラギノ角ゴ ProN W3" charset="-128"/>
                  <a:sym typeface="Helvetica Light" charset="0"/>
                </a:defRPr>
              </a:lvl4pPr>
              <a:lvl5pPr marL="2057400" indent="-228600" eaLnBrk="0" hangingPunct="0">
                <a:defRPr sz="50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9pPr>
            </a:lstStyle>
            <a:p>
              <a:pPr algn="ctr" eaLnBrk="1" hangingPunct="1">
                <a:spcBef>
                  <a:spcPts val="0"/>
                </a:spcBef>
              </a:pPr>
              <a:r>
                <a:rPr lang="en-US" sz="1400" i="1">
                  <a:latin typeface="Arial" panose="020B0604020202020204" pitchFamily="34" charset="0"/>
                  <a:cs typeface="Arial" panose="020B0604020202020204" pitchFamily="34" charset="0"/>
                </a:rPr>
                <a:t>&lt;</a:t>
              </a:r>
              <a:endParaRPr lang="en-US" altLang="en-US" sz="1400" i="1">
                <a:latin typeface="Arial" panose="020B0604020202020204" pitchFamily="34" charset="0"/>
                <a:ea typeface="MS PGothic" pitchFamily="34" charset="-128"/>
                <a:cs typeface="Arial" panose="020B0604020202020204" pitchFamily="34" charset="0"/>
                <a:sym typeface="Lato Regular" charset="0"/>
              </a:endParaRPr>
            </a:p>
          </p:txBody>
        </p:sp>
      </p:grpSp>
      <p:grpSp>
        <p:nvGrpSpPr>
          <p:cNvPr id="19" name="Group 18">
            <a:extLst>
              <a:ext uri="{FF2B5EF4-FFF2-40B4-BE49-F238E27FC236}">
                <a16:creationId xmlns:a16="http://schemas.microsoft.com/office/drawing/2014/main" id="{CB320D67-7F2B-89EF-A0C3-EC9CEEAAF3FA}"/>
              </a:ext>
            </a:extLst>
          </p:cNvPr>
          <p:cNvGrpSpPr/>
          <p:nvPr/>
        </p:nvGrpSpPr>
        <p:grpSpPr>
          <a:xfrm>
            <a:off x="4746543" y="5000762"/>
            <a:ext cx="4397454" cy="693580"/>
            <a:chOff x="4864620" y="5089037"/>
            <a:chExt cx="4430949" cy="576685"/>
          </a:xfrm>
        </p:grpSpPr>
        <p:sp>
          <p:nvSpPr>
            <p:cNvPr id="20" name="Rectangle 6">
              <a:hlinkClick r:id="" action="ppaction://noaction"/>
              <a:extLst>
                <a:ext uri="{FF2B5EF4-FFF2-40B4-BE49-F238E27FC236}">
                  <a16:creationId xmlns:a16="http://schemas.microsoft.com/office/drawing/2014/main" id="{344F208E-69E0-DCC2-CEC9-A484D74D6E10}"/>
                </a:ext>
              </a:extLst>
            </p:cNvPr>
            <p:cNvSpPr>
              <a:spLocks/>
            </p:cNvSpPr>
            <p:nvPr/>
          </p:nvSpPr>
          <p:spPr bwMode="auto">
            <a:xfrm>
              <a:off x="6414072" y="5089037"/>
              <a:ext cx="2881497" cy="5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000">
                  <a:solidFill>
                    <a:schemeClr val="tx1"/>
                  </a:solidFill>
                  <a:latin typeface="Helvetica Light" charset="0"/>
                  <a:ea typeface="ヒラギノ角ゴ ProN W3" charset="-128"/>
                  <a:sym typeface="Helvetica Light" charset="0"/>
                </a:defRPr>
              </a:lvl1pPr>
              <a:lvl2pPr marL="742950" indent="-285750" eaLnBrk="0" hangingPunct="0">
                <a:defRPr sz="5000">
                  <a:solidFill>
                    <a:schemeClr val="tx1"/>
                  </a:solidFill>
                  <a:latin typeface="Helvetica Light" charset="0"/>
                  <a:ea typeface="ヒラギノ角ゴ ProN W3" charset="-128"/>
                  <a:sym typeface="Helvetica Light" charset="0"/>
                </a:defRPr>
              </a:lvl2pPr>
              <a:lvl3pPr marL="1143000" indent="-228600" eaLnBrk="0" hangingPunct="0">
                <a:defRPr sz="5000">
                  <a:solidFill>
                    <a:schemeClr val="tx1"/>
                  </a:solidFill>
                  <a:latin typeface="Helvetica Light" charset="0"/>
                  <a:ea typeface="ヒラギノ角ゴ ProN W3" charset="-128"/>
                  <a:sym typeface="Helvetica Light" charset="0"/>
                </a:defRPr>
              </a:lvl3pPr>
              <a:lvl4pPr marL="1600200" indent="-228600" eaLnBrk="0" hangingPunct="0">
                <a:defRPr sz="5000">
                  <a:solidFill>
                    <a:schemeClr val="tx1"/>
                  </a:solidFill>
                  <a:latin typeface="Helvetica Light" charset="0"/>
                  <a:ea typeface="ヒラギノ角ゴ ProN W3" charset="-128"/>
                  <a:sym typeface="Helvetica Light" charset="0"/>
                </a:defRPr>
              </a:lvl4pPr>
              <a:lvl5pPr marL="2057400" indent="-228600" eaLnBrk="0" hangingPunct="0">
                <a:defRPr sz="50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9pPr>
            </a:lstStyle>
            <a:p>
              <a:pPr eaLnBrk="1" hangingPunct="1">
                <a:spcBef>
                  <a:spcPts val="0"/>
                </a:spcBef>
              </a:pPr>
              <a:r>
                <a:rPr lang="en-US" altLang="en-US" sz="1100" dirty="0">
                  <a:latin typeface="Arial" panose="020B0604020202020204" pitchFamily="34" charset="0"/>
                  <a:ea typeface="MS PGothic" pitchFamily="34" charset="-128"/>
                  <a:cs typeface="Arial" panose="020B0604020202020204" pitchFamily="34" charset="0"/>
                  <a:sym typeface="Lato Regular" charset="0"/>
                </a:rPr>
                <a:t>49,450 – 545,500   Single</a:t>
              </a:r>
            </a:p>
            <a:p>
              <a:pPr eaLnBrk="1" hangingPunct="1">
                <a:spcBef>
                  <a:spcPts val="0"/>
                </a:spcBef>
              </a:pPr>
              <a:r>
                <a:rPr lang="en-US" altLang="en-US" sz="1100" dirty="0">
                  <a:latin typeface="Arial" panose="020B0604020202020204" pitchFamily="34" charset="0"/>
                  <a:ea typeface="MS PGothic" pitchFamily="34" charset="-128"/>
                  <a:cs typeface="Arial" panose="020B0604020202020204" pitchFamily="34" charset="0"/>
                  <a:sym typeface="Lato Regular" charset="0"/>
                </a:rPr>
                <a:t>66,200 – 579,600   Head of Household</a:t>
              </a:r>
              <a:br>
                <a:rPr lang="en-US" altLang="en-US" sz="1100" dirty="0">
                  <a:latin typeface="Arial" panose="020B0604020202020204" pitchFamily="34" charset="0"/>
                  <a:ea typeface="MS PGothic" pitchFamily="34" charset="-128"/>
                  <a:cs typeface="Arial" panose="020B0604020202020204" pitchFamily="34" charset="0"/>
                  <a:sym typeface="Lato Regular" charset="0"/>
                </a:rPr>
              </a:br>
              <a:r>
                <a:rPr lang="en-US" altLang="en-US" sz="1100" dirty="0">
                  <a:latin typeface="Arial" panose="020B0604020202020204" pitchFamily="34" charset="0"/>
                  <a:ea typeface="MS PGothic" pitchFamily="34" charset="-128"/>
                  <a:cs typeface="Arial" panose="020B0604020202020204" pitchFamily="34" charset="0"/>
                  <a:sym typeface="Lato Regular" charset="0"/>
                </a:rPr>
                <a:t>98,900 – 613,700   Married Filing Jointly</a:t>
              </a:r>
            </a:p>
            <a:p>
              <a:pPr eaLnBrk="1" hangingPunct="1">
                <a:spcBef>
                  <a:spcPts val="0"/>
                </a:spcBef>
              </a:pPr>
              <a:r>
                <a:rPr lang="en-US" altLang="en-US" sz="1100" dirty="0">
                  <a:latin typeface="Arial" panose="020B0604020202020204" pitchFamily="34" charset="0"/>
                  <a:ea typeface="MS PGothic" pitchFamily="34" charset="-128"/>
                  <a:cs typeface="Arial" panose="020B0604020202020204" pitchFamily="34" charset="0"/>
                  <a:sym typeface="Lato Regular" charset="0"/>
                </a:rPr>
                <a:t>  3,300 –   16,250   Trusts &amp; Estates</a:t>
              </a:r>
            </a:p>
            <a:p>
              <a:pPr eaLnBrk="1" hangingPunct="1">
                <a:spcBef>
                  <a:spcPts val="0"/>
                </a:spcBef>
              </a:pPr>
              <a:endParaRPr lang="en-US" altLang="en-US" sz="1100" dirty="0">
                <a:latin typeface="Arial" panose="020B0604020202020204" pitchFamily="34" charset="0"/>
                <a:ea typeface="MS PGothic" pitchFamily="34" charset="-128"/>
                <a:cs typeface="Arial" panose="020B0604020202020204" pitchFamily="34" charset="0"/>
                <a:sym typeface="Lato Regular" charset="0"/>
              </a:endParaRPr>
            </a:p>
            <a:p>
              <a:pPr eaLnBrk="1" hangingPunct="1">
                <a:spcBef>
                  <a:spcPts val="0"/>
                </a:spcBef>
              </a:pPr>
              <a:endParaRPr lang="en-US" altLang="en-US" sz="1100" dirty="0">
                <a:latin typeface="Arial" panose="020B0604020202020204" pitchFamily="34" charset="0"/>
                <a:ea typeface="MS PGothic" pitchFamily="34" charset="-128"/>
                <a:cs typeface="Arial" panose="020B0604020202020204" pitchFamily="34" charset="0"/>
                <a:sym typeface="Lato Regular" charset="0"/>
              </a:endParaRPr>
            </a:p>
          </p:txBody>
        </p:sp>
        <p:sp>
          <p:nvSpPr>
            <p:cNvPr id="21" name="Oval 12">
              <a:extLst>
                <a:ext uri="{FF2B5EF4-FFF2-40B4-BE49-F238E27FC236}">
                  <a16:creationId xmlns:a16="http://schemas.microsoft.com/office/drawing/2014/main" id="{BE335791-C3F2-F010-FB99-726F3468F469}"/>
                </a:ext>
              </a:extLst>
            </p:cNvPr>
            <p:cNvSpPr>
              <a:spLocks/>
            </p:cNvSpPr>
            <p:nvPr/>
          </p:nvSpPr>
          <p:spPr bwMode="auto">
            <a:xfrm>
              <a:off x="4864620" y="5149293"/>
              <a:ext cx="549696" cy="456173"/>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nchor="ctr"/>
            <a:lstStyle/>
            <a:p>
              <a:pPr algn="ctr"/>
              <a:r>
                <a:rPr lang="es-ES" sz="1000" b="1" dirty="0">
                  <a:solidFill>
                    <a:schemeClr val="bg1"/>
                  </a:solidFill>
                  <a:latin typeface="Arial" panose="020B0604020202020204" pitchFamily="34" charset="0"/>
                  <a:cs typeface="Arial" panose="020B0604020202020204" pitchFamily="34" charset="0"/>
                </a:rPr>
                <a:t>15%</a:t>
              </a:r>
            </a:p>
          </p:txBody>
        </p:sp>
        <p:sp>
          <p:nvSpPr>
            <p:cNvPr id="22" name="Rectangle 6">
              <a:hlinkClick r:id="" action="ppaction://noaction"/>
              <a:extLst>
                <a:ext uri="{FF2B5EF4-FFF2-40B4-BE49-F238E27FC236}">
                  <a16:creationId xmlns:a16="http://schemas.microsoft.com/office/drawing/2014/main" id="{022C9913-1632-FD61-BB3C-4E5BB190E73F}"/>
                </a:ext>
              </a:extLst>
            </p:cNvPr>
            <p:cNvSpPr>
              <a:spLocks/>
            </p:cNvSpPr>
            <p:nvPr/>
          </p:nvSpPr>
          <p:spPr bwMode="auto">
            <a:xfrm>
              <a:off x="5656398" y="5273006"/>
              <a:ext cx="515592" cy="208747"/>
            </a:xfrm>
            <a:prstGeom prst="rect">
              <a:avLst/>
            </a:prstGeom>
            <a:noFill/>
            <a:ln>
              <a:noFill/>
            </a:ln>
          </p:spPr>
          <p:txBody>
            <a:bodyPr lIns="0" tIns="0" rIns="0" bIns="0"/>
            <a:lstStyle>
              <a:lvl1pPr eaLnBrk="0" hangingPunct="0">
                <a:defRPr sz="5000">
                  <a:solidFill>
                    <a:schemeClr val="tx1"/>
                  </a:solidFill>
                  <a:latin typeface="Helvetica Light" charset="0"/>
                  <a:ea typeface="ヒラギノ角ゴ ProN W3" charset="-128"/>
                  <a:sym typeface="Helvetica Light" charset="0"/>
                </a:defRPr>
              </a:lvl1pPr>
              <a:lvl2pPr marL="742950" indent="-285750" eaLnBrk="0" hangingPunct="0">
                <a:defRPr sz="5000">
                  <a:solidFill>
                    <a:schemeClr val="tx1"/>
                  </a:solidFill>
                  <a:latin typeface="Helvetica Light" charset="0"/>
                  <a:ea typeface="ヒラギノ角ゴ ProN W3" charset="-128"/>
                  <a:sym typeface="Helvetica Light" charset="0"/>
                </a:defRPr>
              </a:lvl2pPr>
              <a:lvl3pPr marL="1143000" indent="-228600" eaLnBrk="0" hangingPunct="0">
                <a:defRPr sz="5000">
                  <a:solidFill>
                    <a:schemeClr val="tx1"/>
                  </a:solidFill>
                  <a:latin typeface="Helvetica Light" charset="0"/>
                  <a:ea typeface="ヒラギノ角ゴ ProN W3" charset="-128"/>
                  <a:sym typeface="Helvetica Light" charset="0"/>
                </a:defRPr>
              </a:lvl3pPr>
              <a:lvl4pPr marL="1600200" indent="-228600" eaLnBrk="0" hangingPunct="0">
                <a:defRPr sz="5000">
                  <a:solidFill>
                    <a:schemeClr val="tx1"/>
                  </a:solidFill>
                  <a:latin typeface="Helvetica Light" charset="0"/>
                  <a:ea typeface="ヒラギノ角ゴ ProN W3" charset="-128"/>
                  <a:sym typeface="Helvetica Light" charset="0"/>
                </a:defRPr>
              </a:lvl4pPr>
              <a:lvl5pPr marL="2057400" indent="-228600" eaLnBrk="0" hangingPunct="0">
                <a:defRPr sz="50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9pPr>
            </a:lstStyle>
            <a:p>
              <a:pPr algn="ctr" eaLnBrk="1" hangingPunct="1">
                <a:spcBef>
                  <a:spcPts val="0"/>
                </a:spcBef>
              </a:pPr>
              <a:r>
                <a:rPr lang="en-US" altLang="en-US" sz="1000" i="1">
                  <a:latin typeface="Arial" panose="020B0604020202020204" pitchFamily="34" charset="0"/>
                  <a:cs typeface="Arial" panose="020B0604020202020204" pitchFamily="34" charset="0"/>
                </a:rPr>
                <a:t>between</a:t>
              </a:r>
              <a:endParaRPr lang="en-US" altLang="en-US" sz="1000" i="1">
                <a:latin typeface="Arial" panose="020B0604020202020204" pitchFamily="34" charset="0"/>
                <a:ea typeface="MS PGothic" pitchFamily="34" charset="-128"/>
                <a:cs typeface="Arial" panose="020B0604020202020204" pitchFamily="34" charset="0"/>
                <a:sym typeface="Lato Regular" charset="0"/>
              </a:endParaRPr>
            </a:p>
          </p:txBody>
        </p:sp>
      </p:grpSp>
      <p:grpSp>
        <p:nvGrpSpPr>
          <p:cNvPr id="23" name="Group 22">
            <a:extLst>
              <a:ext uri="{FF2B5EF4-FFF2-40B4-BE49-F238E27FC236}">
                <a16:creationId xmlns:a16="http://schemas.microsoft.com/office/drawing/2014/main" id="{AD485DD5-F3C6-C410-3FFC-06DFB03BD4B4}"/>
              </a:ext>
            </a:extLst>
          </p:cNvPr>
          <p:cNvGrpSpPr/>
          <p:nvPr/>
        </p:nvGrpSpPr>
        <p:grpSpPr>
          <a:xfrm>
            <a:off x="4746545" y="5788639"/>
            <a:ext cx="3727898" cy="734685"/>
            <a:chOff x="4864620" y="5856393"/>
            <a:chExt cx="3727898" cy="529902"/>
          </a:xfrm>
        </p:grpSpPr>
        <p:sp>
          <p:nvSpPr>
            <p:cNvPr id="24" name="Rectangle 6">
              <a:hlinkClick r:id="" action="ppaction://noaction"/>
              <a:extLst>
                <a:ext uri="{FF2B5EF4-FFF2-40B4-BE49-F238E27FC236}">
                  <a16:creationId xmlns:a16="http://schemas.microsoft.com/office/drawing/2014/main" id="{2499301C-28F6-16CA-48BD-0121D494C8E1}"/>
                </a:ext>
              </a:extLst>
            </p:cNvPr>
            <p:cNvSpPr>
              <a:spLocks/>
            </p:cNvSpPr>
            <p:nvPr/>
          </p:nvSpPr>
          <p:spPr bwMode="auto">
            <a:xfrm>
              <a:off x="6422848" y="5856393"/>
              <a:ext cx="2169670" cy="52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000">
                  <a:solidFill>
                    <a:schemeClr val="tx1"/>
                  </a:solidFill>
                  <a:latin typeface="Helvetica Light" charset="0"/>
                  <a:ea typeface="ヒラギノ角ゴ ProN W3" charset="-128"/>
                  <a:sym typeface="Helvetica Light" charset="0"/>
                </a:defRPr>
              </a:lvl1pPr>
              <a:lvl2pPr marL="742950" indent="-285750" eaLnBrk="0" hangingPunct="0">
                <a:defRPr sz="5000">
                  <a:solidFill>
                    <a:schemeClr val="tx1"/>
                  </a:solidFill>
                  <a:latin typeface="Helvetica Light" charset="0"/>
                  <a:ea typeface="ヒラギノ角ゴ ProN W3" charset="-128"/>
                  <a:sym typeface="Helvetica Light" charset="0"/>
                </a:defRPr>
              </a:lvl2pPr>
              <a:lvl3pPr marL="1143000" indent="-228600" eaLnBrk="0" hangingPunct="0">
                <a:defRPr sz="5000">
                  <a:solidFill>
                    <a:schemeClr val="tx1"/>
                  </a:solidFill>
                  <a:latin typeface="Helvetica Light" charset="0"/>
                  <a:ea typeface="ヒラギノ角ゴ ProN W3" charset="-128"/>
                  <a:sym typeface="Helvetica Light" charset="0"/>
                </a:defRPr>
              </a:lvl3pPr>
              <a:lvl4pPr marL="1600200" indent="-228600" eaLnBrk="0" hangingPunct="0">
                <a:defRPr sz="5000">
                  <a:solidFill>
                    <a:schemeClr val="tx1"/>
                  </a:solidFill>
                  <a:latin typeface="Helvetica Light" charset="0"/>
                  <a:ea typeface="ヒラギノ角ゴ ProN W3" charset="-128"/>
                  <a:sym typeface="Helvetica Light" charset="0"/>
                </a:defRPr>
              </a:lvl4pPr>
              <a:lvl5pPr marL="2057400" indent="-228600" eaLnBrk="0" hangingPunct="0">
                <a:defRPr sz="50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9pPr>
            </a:lstStyle>
            <a:p>
              <a:pPr eaLnBrk="1" hangingPunct="1">
                <a:spcBef>
                  <a:spcPts val="0"/>
                </a:spcBef>
              </a:pPr>
              <a:r>
                <a:rPr lang="en-US" altLang="en-US" sz="1100" dirty="0">
                  <a:latin typeface="Arial" panose="020B0604020202020204" pitchFamily="34" charset="0"/>
                  <a:ea typeface="MS PGothic" pitchFamily="34" charset="-128"/>
                  <a:cs typeface="Arial" panose="020B0604020202020204" pitchFamily="34" charset="0"/>
                  <a:sym typeface="Lato Regular" charset="0"/>
                </a:rPr>
                <a:t>545,500   Single</a:t>
              </a:r>
            </a:p>
            <a:p>
              <a:pPr eaLnBrk="1" hangingPunct="1">
                <a:spcBef>
                  <a:spcPts val="0"/>
                </a:spcBef>
              </a:pPr>
              <a:r>
                <a:rPr lang="en-US" altLang="en-US" sz="1100" dirty="0">
                  <a:latin typeface="Arial" panose="020B0604020202020204" pitchFamily="34" charset="0"/>
                  <a:ea typeface="MS PGothic" pitchFamily="34" charset="-128"/>
                  <a:cs typeface="Arial" panose="020B0604020202020204" pitchFamily="34" charset="0"/>
                  <a:sym typeface="Lato Regular" charset="0"/>
                </a:rPr>
                <a:t>579,600   Head of Household</a:t>
              </a:r>
              <a:br>
                <a:rPr lang="en-US" altLang="en-US" sz="1100" dirty="0">
                  <a:latin typeface="Arial" panose="020B0604020202020204" pitchFamily="34" charset="0"/>
                  <a:ea typeface="MS PGothic" pitchFamily="34" charset="-128"/>
                  <a:cs typeface="Arial" panose="020B0604020202020204" pitchFamily="34" charset="0"/>
                  <a:sym typeface="Lato Regular" charset="0"/>
                </a:rPr>
              </a:br>
              <a:r>
                <a:rPr lang="en-US" altLang="en-US" sz="1100" dirty="0">
                  <a:latin typeface="Arial" panose="020B0604020202020204" pitchFamily="34" charset="0"/>
                  <a:ea typeface="MS PGothic" pitchFamily="34" charset="-128"/>
                  <a:cs typeface="Arial" panose="020B0604020202020204" pitchFamily="34" charset="0"/>
                  <a:sym typeface="Lato Regular" charset="0"/>
                </a:rPr>
                <a:t>613,700   Married Filing Jointly</a:t>
              </a:r>
            </a:p>
            <a:p>
              <a:pPr eaLnBrk="1" hangingPunct="1">
                <a:spcBef>
                  <a:spcPts val="0"/>
                </a:spcBef>
              </a:pPr>
              <a:r>
                <a:rPr lang="en-US" altLang="en-US" sz="1100" dirty="0">
                  <a:latin typeface="Arial" panose="020B0604020202020204" pitchFamily="34" charset="0"/>
                  <a:ea typeface="MS PGothic" pitchFamily="34" charset="-128"/>
                  <a:cs typeface="Arial" panose="020B0604020202020204" pitchFamily="34" charset="0"/>
                  <a:sym typeface="Lato Regular" charset="0"/>
                </a:rPr>
                <a:t>  16,250   Trusts &amp; Estates</a:t>
              </a:r>
            </a:p>
            <a:p>
              <a:pPr eaLnBrk="1" hangingPunct="1">
                <a:spcBef>
                  <a:spcPts val="0"/>
                </a:spcBef>
              </a:pPr>
              <a:endParaRPr lang="en-US" altLang="en-US" sz="1100" dirty="0">
                <a:latin typeface="Arial" panose="020B0604020202020204" pitchFamily="34" charset="0"/>
                <a:ea typeface="MS PGothic" pitchFamily="34" charset="-128"/>
                <a:cs typeface="Arial" panose="020B0604020202020204" pitchFamily="34" charset="0"/>
                <a:sym typeface="Lato Regular" charset="0"/>
              </a:endParaRPr>
            </a:p>
            <a:p>
              <a:pPr eaLnBrk="1" hangingPunct="1">
                <a:spcBef>
                  <a:spcPts val="0"/>
                </a:spcBef>
              </a:pPr>
              <a:endParaRPr lang="en-US" altLang="en-US" sz="1100" dirty="0">
                <a:latin typeface="Arial" panose="020B0604020202020204" pitchFamily="34" charset="0"/>
                <a:ea typeface="MS PGothic" pitchFamily="34" charset="-128"/>
                <a:cs typeface="Arial" panose="020B0604020202020204" pitchFamily="34" charset="0"/>
                <a:sym typeface="Lato Regular" charset="0"/>
              </a:endParaRPr>
            </a:p>
            <a:p>
              <a:pPr eaLnBrk="1" hangingPunct="1">
                <a:spcBef>
                  <a:spcPts val="0"/>
                </a:spcBef>
              </a:pPr>
              <a:endParaRPr lang="en-US" altLang="en-US" sz="1100" dirty="0">
                <a:latin typeface="Arial" panose="020B0604020202020204" pitchFamily="34" charset="0"/>
                <a:ea typeface="MS PGothic" pitchFamily="34" charset="-128"/>
                <a:cs typeface="Arial" panose="020B0604020202020204" pitchFamily="34" charset="0"/>
                <a:sym typeface="Lato Regular" charset="0"/>
              </a:endParaRPr>
            </a:p>
          </p:txBody>
        </p:sp>
        <p:sp>
          <p:nvSpPr>
            <p:cNvPr id="25" name="Oval 12">
              <a:extLst>
                <a:ext uri="{FF2B5EF4-FFF2-40B4-BE49-F238E27FC236}">
                  <a16:creationId xmlns:a16="http://schemas.microsoft.com/office/drawing/2014/main" id="{FCEC26EC-39EC-B4C0-FD5F-427A674E320E}"/>
                </a:ext>
              </a:extLst>
            </p:cNvPr>
            <p:cNvSpPr>
              <a:spLocks/>
            </p:cNvSpPr>
            <p:nvPr/>
          </p:nvSpPr>
          <p:spPr bwMode="auto">
            <a:xfrm>
              <a:off x="4864620" y="5923487"/>
              <a:ext cx="549696" cy="395714"/>
            </a:xfrm>
            <a:prstGeom prst="ellipse">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nchor="ctr"/>
            <a:lstStyle/>
            <a:p>
              <a:pPr algn="ctr"/>
              <a:r>
                <a:rPr lang="es-ES" sz="1000" b="1">
                  <a:solidFill>
                    <a:schemeClr val="bg1"/>
                  </a:solidFill>
                  <a:latin typeface="Arial" panose="020B0604020202020204" pitchFamily="34" charset="0"/>
                  <a:cs typeface="Arial" panose="020B0604020202020204" pitchFamily="34" charset="0"/>
                </a:rPr>
                <a:t>20%</a:t>
              </a:r>
            </a:p>
          </p:txBody>
        </p:sp>
        <p:sp>
          <p:nvSpPr>
            <p:cNvPr id="26" name="Rectangle 6">
              <a:hlinkClick r:id="" action="ppaction://noaction"/>
              <a:extLst>
                <a:ext uri="{FF2B5EF4-FFF2-40B4-BE49-F238E27FC236}">
                  <a16:creationId xmlns:a16="http://schemas.microsoft.com/office/drawing/2014/main" id="{117E42E8-E6B8-EC41-7144-DF90777D17A9}"/>
                </a:ext>
              </a:extLst>
            </p:cNvPr>
            <p:cNvSpPr>
              <a:spLocks/>
            </p:cNvSpPr>
            <p:nvPr/>
          </p:nvSpPr>
          <p:spPr bwMode="auto">
            <a:xfrm>
              <a:off x="5660786" y="6031370"/>
              <a:ext cx="515592" cy="208747"/>
            </a:xfrm>
            <a:prstGeom prst="rect">
              <a:avLst/>
            </a:prstGeom>
            <a:noFill/>
            <a:ln>
              <a:noFill/>
            </a:ln>
          </p:spPr>
          <p:txBody>
            <a:bodyPr lIns="0" tIns="0" rIns="0" bIns="0"/>
            <a:lstStyle>
              <a:lvl1pPr eaLnBrk="0" hangingPunct="0">
                <a:defRPr sz="5000">
                  <a:solidFill>
                    <a:schemeClr val="tx1"/>
                  </a:solidFill>
                  <a:latin typeface="Helvetica Light" charset="0"/>
                  <a:ea typeface="ヒラギノ角ゴ ProN W3" charset="-128"/>
                  <a:sym typeface="Helvetica Light" charset="0"/>
                </a:defRPr>
              </a:lvl1pPr>
              <a:lvl2pPr marL="742950" indent="-285750" eaLnBrk="0" hangingPunct="0">
                <a:defRPr sz="5000">
                  <a:solidFill>
                    <a:schemeClr val="tx1"/>
                  </a:solidFill>
                  <a:latin typeface="Helvetica Light" charset="0"/>
                  <a:ea typeface="ヒラギノ角ゴ ProN W3" charset="-128"/>
                  <a:sym typeface="Helvetica Light" charset="0"/>
                </a:defRPr>
              </a:lvl2pPr>
              <a:lvl3pPr marL="1143000" indent="-228600" eaLnBrk="0" hangingPunct="0">
                <a:defRPr sz="5000">
                  <a:solidFill>
                    <a:schemeClr val="tx1"/>
                  </a:solidFill>
                  <a:latin typeface="Helvetica Light" charset="0"/>
                  <a:ea typeface="ヒラギノ角ゴ ProN W3" charset="-128"/>
                  <a:sym typeface="Helvetica Light" charset="0"/>
                </a:defRPr>
              </a:lvl3pPr>
              <a:lvl4pPr marL="1600200" indent="-228600" eaLnBrk="0" hangingPunct="0">
                <a:defRPr sz="5000">
                  <a:solidFill>
                    <a:schemeClr val="tx1"/>
                  </a:solidFill>
                  <a:latin typeface="Helvetica Light" charset="0"/>
                  <a:ea typeface="ヒラギノ角ゴ ProN W3" charset="-128"/>
                  <a:sym typeface="Helvetica Light" charset="0"/>
                </a:defRPr>
              </a:lvl4pPr>
              <a:lvl5pPr marL="2057400" indent="-228600" eaLnBrk="0" hangingPunct="0">
                <a:defRPr sz="50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9pPr>
            </a:lstStyle>
            <a:p>
              <a:pPr algn="ctr" eaLnBrk="1" hangingPunct="1">
                <a:spcBef>
                  <a:spcPts val="0"/>
                </a:spcBef>
              </a:pPr>
              <a:r>
                <a:rPr lang="en-US" sz="1400" i="1">
                  <a:latin typeface="Arial" panose="020B0604020202020204" pitchFamily="34" charset="0"/>
                  <a:cs typeface="Arial" panose="020B0604020202020204" pitchFamily="34" charset="0"/>
                </a:rPr>
                <a:t>&gt;</a:t>
              </a:r>
              <a:endParaRPr lang="en-US" altLang="en-US" sz="1400" i="1">
                <a:latin typeface="Arial" panose="020B0604020202020204" pitchFamily="34" charset="0"/>
                <a:ea typeface="MS PGothic" pitchFamily="34" charset="-128"/>
                <a:cs typeface="Arial" panose="020B0604020202020204" pitchFamily="34" charset="0"/>
                <a:sym typeface="Lato Regular" charset="0"/>
              </a:endParaRPr>
            </a:p>
          </p:txBody>
        </p:sp>
      </p:grpSp>
      <p:sp>
        <p:nvSpPr>
          <p:cNvPr id="27" name="Rectangle 6">
            <a:hlinkClick r:id="" action="ppaction://noaction"/>
            <a:extLst>
              <a:ext uri="{FF2B5EF4-FFF2-40B4-BE49-F238E27FC236}">
                <a16:creationId xmlns:a16="http://schemas.microsoft.com/office/drawing/2014/main" id="{92EB7BE0-C506-1B77-2574-E42911369EB9}"/>
              </a:ext>
            </a:extLst>
          </p:cNvPr>
          <p:cNvSpPr>
            <a:spLocks/>
          </p:cNvSpPr>
          <p:nvPr/>
        </p:nvSpPr>
        <p:spPr bwMode="auto">
          <a:xfrm>
            <a:off x="4878667" y="4062135"/>
            <a:ext cx="1765024" cy="216133"/>
          </a:xfrm>
          <a:prstGeom prst="rect">
            <a:avLst/>
          </a:prstGeom>
          <a:noFill/>
          <a:ln>
            <a:noFill/>
          </a:ln>
        </p:spPr>
        <p:txBody>
          <a:bodyPr lIns="0" tIns="0" rIns="0" bIns="0"/>
          <a:lstStyle>
            <a:lvl1pPr eaLnBrk="0" hangingPunct="0">
              <a:defRPr sz="5000">
                <a:solidFill>
                  <a:schemeClr val="tx1"/>
                </a:solidFill>
                <a:latin typeface="Helvetica Light" charset="0"/>
                <a:ea typeface="ヒラギノ角ゴ ProN W3" charset="-128"/>
                <a:sym typeface="Helvetica Light" charset="0"/>
              </a:defRPr>
            </a:lvl1pPr>
            <a:lvl2pPr marL="742950" indent="-285750" eaLnBrk="0" hangingPunct="0">
              <a:defRPr sz="5000">
                <a:solidFill>
                  <a:schemeClr val="tx1"/>
                </a:solidFill>
                <a:latin typeface="Helvetica Light" charset="0"/>
                <a:ea typeface="ヒラギノ角ゴ ProN W3" charset="-128"/>
                <a:sym typeface="Helvetica Light" charset="0"/>
              </a:defRPr>
            </a:lvl2pPr>
            <a:lvl3pPr marL="1143000" indent="-228600" eaLnBrk="0" hangingPunct="0">
              <a:defRPr sz="5000">
                <a:solidFill>
                  <a:schemeClr val="tx1"/>
                </a:solidFill>
                <a:latin typeface="Helvetica Light" charset="0"/>
                <a:ea typeface="ヒラギノ角ゴ ProN W3" charset="-128"/>
                <a:sym typeface="Helvetica Light" charset="0"/>
              </a:defRPr>
            </a:lvl3pPr>
            <a:lvl4pPr marL="1600200" indent="-228600" eaLnBrk="0" hangingPunct="0">
              <a:defRPr sz="5000">
                <a:solidFill>
                  <a:schemeClr val="tx1"/>
                </a:solidFill>
                <a:latin typeface="Helvetica Light" charset="0"/>
                <a:ea typeface="ヒラギノ角ゴ ProN W3" charset="-128"/>
                <a:sym typeface="Helvetica Light" charset="0"/>
              </a:defRPr>
            </a:lvl4pPr>
            <a:lvl5pPr marL="2057400" indent="-228600" eaLnBrk="0" hangingPunct="0">
              <a:defRPr sz="50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9pPr>
          </a:lstStyle>
          <a:p>
            <a:pPr algn="ctr" eaLnBrk="1" hangingPunct="1">
              <a:spcBef>
                <a:spcPts val="0"/>
              </a:spcBef>
            </a:pPr>
            <a:r>
              <a:rPr lang="en-US" sz="1000" b="1" i="1">
                <a:latin typeface="Arial" panose="020B0604020202020204" pitchFamily="34" charset="0"/>
                <a:cs typeface="Arial" panose="020B0604020202020204" pitchFamily="34" charset="0"/>
              </a:rPr>
              <a:t>Taxable Income: </a:t>
            </a:r>
            <a:endParaRPr lang="en-US" altLang="en-US" sz="1000" b="1" i="1">
              <a:latin typeface="Arial" panose="020B0604020202020204" pitchFamily="34" charset="0"/>
              <a:ea typeface="MS PGothic" pitchFamily="34" charset="-128"/>
              <a:cs typeface="Arial" panose="020B0604020202020204" pitchFamily="34" charset="0"/>
              <a:sym typeface="Lato Regular" charset="0"/>
            </a:endParaRPr>
          </a:p>
        </p:txBody>
      </p:sp>
      <p:cxnSp>
        <p:nvCxnSpPr>
          <p:cNvPr id="28" name="Straight Connector 27">
            <a:extLst>
              <a:ext uri="{FF2B5EF4-FFF2-40B4-BE49-F238E27FC236}">
                <a16:creationId xmlns:a16="http://schemas.microsoft.com/office/drawing/2014/main" id="{6CD3501F-E1FA-2225-1885-8F79AB371239}"/>
              </a:ext>
            </a:extLst>
          </p:cNvPr>
          <p:cNvCxnSpPr>
            <a:cxnSpLocks/>
          </p:cNvCxnSpPr>
          <p:nvPr/>
        </p:nvCxnSpPr>
        <p:spPr>
          <a:xfrm>
            <a:off x="4572000" y="3916068"/>
            <a:ext cx="0" cy="2520827"/>
          </a:xfrm>
          <a:prstGeom prst="line">
            <a:avLst/>
          </a:prstGeom>
          <a:ln>
            <a:solidFill>
              <a:srgbClr val="3760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88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B67FB-0475-4CB2-BF36-FAB6E9B396CE}"/>
              </a:ext>
            </a:extLst>
          </p:cNvPr>
          <p:cNvSpPr>
            <a:spLocks noGrp="1"/>
          </p:cNvSpPr>
          <p:nvPr>
            <p:ph type="title"/>
          </p:nvPr>
        </p:nvSpPr>
        <p:spPr>
          <a:xfrm>
            <a:off x="311413" y="365127"/>
            <a:ext cx="7886700" cy="644406"/>
          </a:xfrm>
        </p:spPr>
        <p:txBody>
          <a:bodyPr>
            <a:normAutofit/>
          </a:bodyPr>
          <a:lstStyle/>
          <a:p>
            <a:r>
              <a:rPr lang="en-US">
                <a:solidFill>
                  <a:schemeClr val="accent1"/>
                </a:solidFill>
                <a:cs typeface="Arial" panose="020B0604020202020204" pitchFamily="34" charset="0"/>
              </a:rPr>
              <a:t>2026 Federal Tax Provisions</a:t>
            </a:r>
          </a:p>
        </p:txBody>
      </p:sp>
      <p:sp>
        <p:nvSpPr>
          <p:cNvPr id="4" name="Footer Placeholder 3">
            <a:extLst>
              <a:ext uri="{FF2B5EF4-FFF2-40B4-BE49-F238E27FC236}">
                <a16:creationId xmlns:a16="http://schemas.microsoft.com/office/drawing/2014/main" id="{5BAE3187-679E-4502-9952-94D8C4DFBDEC}"/>
              </a:ext>
            </a:extLst>
          </p:cNvPr>
          <p:cNvSpPr>
            <a:spLocks noGrp="1"/>
          </p:cNvSpPr>
          <p:nvPr>
            <p:ph type="ftr" sz="quarter" idx="3"/>
          </p:nvPr>
        </p:nvSpPr>
        <p:spPr/>
        <p:txBody>
          <a:bodyPr/>
          <a:lstStyle/>
          <a:p>
            <a:r>
              <a:rPr lang="en-US">
                <a:cs typeface="Arial" panose="020B0604020202020204" pitchFamily="34" charset="0"/>
              </a:rPr>
              <a:t>www.FiducientAdvisors.com</a:t>
            </a:r>
          </a:p>
        </p:txBody>
      </p:sp>
      <p:sp>
        <p:nvSpPr>
          <p:cNvPr id="5" name="Slide Number Placeholder 4">
            <a:extLst>
              <a:ext uri="{FF2B5EF4-FFF2-40B4-BE49-F238E27FC236}">
                <a16:creationId xmlns:a16="http://schemas.microsoft.com/office/drawing/2014/main" id="{65EB9E6F-EF5F-4345-9AB1-7D90EBF5F7E2}"/>
              </a:ext>
            </a:extLst>
          </p:cNvPr>
          <p:cNvSpPr>
            <a:spLocks noGrp="1"/>
          </p:cNvSpPr>
          <p:nvPr>
            <p:ph type="sldNum" sz="quarter" idx="4"/>
          </p:nvPr>
        </p:nvSpPr>
        <p:spPr/>
        <p:txBody>
          <a:bodyPr/>
          <a:lstStyle/>
          <a:p>
            <a:fld id="{E57A0B7C-FA6A-BC42-8139-60285044CFD9}" type="slidenum">
              <a:rPr lang="en-US" smtClean="0">
                <a:cs typeface="Arial" panose="020B0604020202020204" pitchFamily="34" charset="0"/>
              </a:rPr>
              <a:pPr/>
              <a:t>11</a:t>
            </a:fld>
            <a:endParaRPr lang="en-US">
              <a:cs typeface="Arial" panose="020B0604020202020204" pitchFamily="34" charset="0"/>
            </a:endParaRPr>
          </a:p>
        </p:txBody>
      </p:sp>
      <p:cxnSp>
        <p:nvCxnSpPr>
          <p:cNvPr id="6" name="Straight Connector 5">
            <a:extLst>
              <a:ext uri="{FF2B5EF4-FFF2-40B4-BE49-F238E27FC236}">
                <a16:creationId xmlns:a16="http://schemas.microsoft.com/office/drawing/2014/main" id="{7926BF37-2801-42FE-A9AA-FF2EE03A2F70}"/>
              </a:ext>
            </a:extLst>
          </p:cNvPr>
          <p:cNvCxnSpPr>
            <a:cxnSpLocks/>
          </p:cNvCxnSpPr>
          <p:nvPr/>
        </p:nvCxnSpPr>
        <p:spPr>
          <a:xfrm>
            <a:off x="5044977" y="1317632"/>
            <a:ext cx="0" cy="5143326"/>
          </a:xfrm>
          <a:prstGeom prst="line">
            <a:avLst/>
          </a:prstGeom>
          <a:ln/>
        </p:spPr>
        <p:style>
          <a:lnRef idx="2">
            <a:schemeClr val="accent2"/>
          </a:lnRef>
          <a:fillRef idx="0">
            <a:schemeClr val="accent2"/>
          </a:fillRef>
          <a:effectRef idx="1">
            <a:schemeClr val="accent2"/>
          </a:effectRef>
          <a:fontRef idx="minor">
            <a:schemeClr val="tx1"/>
          </a:fontRef>
        </p:style>
      </p:cxnSp>
      <p:sp>
        <p:nvSpPr>
          <p:cNvPr id="7" name="Rectangle 6">
            <a:hlinkClick r:id="" action="ppaction://noaction"/>
            <a:extLst>
              <a:ext uri="{FF2B5EF4-FFF2-40B4-BE49-F238E27FC236}">
                <a16:creationId xmlns:a16="http://schemas.microsoft.com/office/drawing/2014/main" id="{E38EECB3-EF19-4756-AEF9-4352EE3AEC6F}"/>
              </a:ext>
            </a:extLst>
          </p:cNvPr>
          <p:cNvSpPr>
            <a:spLocks/>
          </p:cNvSpPr>
          <p:nvPr/>
        </p:nvSpPr>
        <p:spPr bwMode="auto">
          <a:xfrm>
            <a:off x="6070668" y="2283672"/>
            <a:ext cx="2819433" cy="73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000">
                <a:solidFill>
                  <a:schemeClr val="tx1"/>
                </a:solidFill>
                <a:latin typeface="Helvetica Light" charset="0"/>
                <a:ea typeface="ヒラギノ角ゴ ProN W3" charset="-128"/>
                <a:sym typeface="Helvetica Light" charset="0"/>
              </a:defRPr>
            </a:lvl1pPr>
            <a:lvl2pPr marL="742950" indent="-285750" eaLnBrk="0" hangingPunct="0">
              <a:defRPr sz="5000">
                <a:solidFill>
                  <a:schemeClr val="tx1"/>
                </a:solidFill>
                <a:latin typeface="Helvetica Light" charset="0"/>
                <a:ea typeface="ヒラギノ角ゴ ProN W3" charset="-128"/>
                <a:sym typeface="Helvetica Light" charset="0"/>
              </a:defRPr>
            </a:lvl2pPr>
            <a:lvl3pPr marL="1143000" indent="-228600" eaLnBrk="0" hangingPunct="0">
              <a:defRPr sz="5000">
                <a:solidFill>
                  <a:schemeClr val="tx1"/>
                </a:solidFill>
                <a:latin typeface="Helvetica Light" charset="0"/>
                <a:ea typeface="ヒラギノ角ゴ ProN W3" charset="-128"/>
                <a:sym typeface="Helvetica Light" charset="0"/>
              </a:defRPr>
            </a:lvl3pPr>
            <a:lvl4pPr marL="1600200" indent="-228600" eaLnBrk="0" hangingPunct="0">
              <a:defRPr sz="5000">
                <a:solidFill>
                  <a:schemeClr val="tx1"/>
                </a:solidFill>
                <a:latin typeface="Helvetica Light" charset="0"/>
                <a:ea typeface="ヒラギノ角ゴ ProN W3" charset="-128"/>
                <a:sym typeface="Helvetica Light" charset="0"/>
              </a:defRPr>
            </a:lvl4pPr>
            <a:lvl5pPr marL="2057400" indent="-228600" eaLnBrk="0" hangingPunct="0">
              <a:defRPr sz="50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9pPr>
          </a:lstStyle>
          <a:p>
            <a:pPr eaLnBrk="1" hangingPunct="1">
              <a:spcBef>
                <a:spcPts val="637"/>
              </a:spcBef>
            </a:pPr>
            <a:r>
              <a:rPr lang="en-US" altLang="en-US" sz="1100" dirty="0">
                <a:latin typeface="Arial" panose="020B0604020202020204" pitchFamily="34" charset="0"/>
                <a:ea typeface="MS PGothic" pitchFamily="34" charset="-128"/>
                <a:cs typeface="Arial" panose="020B0604020202020204" pitchFamily="34" charset="0"/>
                <a:sym typeface="Lato Regular" charset="0"/>
              </a:rPr>
              <a:t>On the </a:t>
            </a:r>
            <a:r>
              <a:rPr lang="en-US" altLang="en-US" sz="1100" i="1" dirty="0">
                <a:latin typeface="Arial" panose="020B0604020202020204" pitchFamily="34" charset="0"/>
                <a:ea typeface="MS PGothic" pitchFamily="34" charset="-128"/>
                <a:cs typeface="Arial" panose="020B0604020202020204" pitchFamily="34" charset="0"/>
                <a:sym typeface="Lato Regular" charset="0"/>
              </a:rPr>
              <a:t>lesser of</a:t>
            </a:r>
            <a:r>
              <a:rPr lang="en-US" altLang="en-US" sz="1100" dirty="0">
                <a:latin typeface="Arial" panose="020B0604020202020204" pitchFamily="34" charset="0"/>
                <a:ea typeface="MS PGothic" pitchFamily="34" charset="-128"/>
                <a:cs typeface="Arial" panose="020B0604020202020204" pitchFamily="34" charset="0"/>
                <a:sym typeface="Lato Regular" charset="0"/>
              </a:rPr>
              <a:t> net investment income </a:t>
            </a:r>
            <a:r>
              <a:rPr lang="en-US" altLang="en-US" sz="1100" i="1" dirty="0">
                <a:latin typeface="Arial" panose="020B0604020202020204" pitchFamily="34" charset="0"/>
                <a:ea typeface="MS PGothic" pitchFamily="34" charset="-128"/>
                <a:cs typeface="Arial" panose="020B0604020202020204" pitchFamily="34" charset="0"/>
                <a:sym typeface="Lato Regular" charset="0"/>
              </a:rPr>
              <a:t>or</a:t>
            </a:r>
            <a:r>
              <a:rPr lang="en-US" altLang="en-US" sz="1100" dirty="0">
                <a:latin typeface="Arial" panose="020B0604020202020204" pitchFamily="34" charset="0"/>
                <a:ea typeface="MS PGothic" pitchFamily="34" charset="-128"/>
                <a:cs typeface="Arial" panose="020B0604020202020204" pitchFamily="34" charset="0"/>
                <a:sym typeface="Lato Regular" charset="0"/>
              </a:rPr>
              <a:t> Modified AGI above threshold:</a:t>
            </a:r>
          </a:p>
          <a:p>
            <a:pPr eaLnBrk="1" hangingPunct="1"/>
            <a:r>
              <a:rPr lang="en-US" altLang="en-US" sz="1100" dirty="0">
                <a:latin typeface="Arial" panose="020B0604020202020204" pitchFamily="34" charset="0"/>
                <a:ea typeface="MS PGothic" pitchFamily="34" charset="-128"/>
                <a:cs typeface="Arial" panose="020B0604020202020204" pitchFamily="34" charset="0"/>
                <a:sym typeface="Lato Regular" charset="0"/>
              </a:rPr>
              <a:t>$ 200,000 for Single/Head of Household</a:t>
            </a:r>
            <a:br>
              <a:rPr lang="en-US" altLang="en-US" sz="1100" dirty="0">
                <a:latin typeface="Arial" panose="020B0604020202020204" pitchFamily="34" charset="0"/>
                <a:ea typeface="MS PGothic" pitchFamily="34" charset="-128"/>
                <a:cs typeface="Arial" panose="020B0604020202020204" pitchFamily="34" charset="0"/>
                <a:sym typeface="Lato Regular" charset="0"/>
              </a:rPr>
            </a:br>
            <a:r>
              <a:rPr lang="en-US" altLang="en-US" sz="1100" dirty="0">
                <a:latin typeface="Arial" panose="020B0604020202020204" pitchFamily="34" charset="0"/>
                <a:ea typeface="MS PGothic" pitchFamily="34" charset="-128"/>
                <a:cs typeface="Arial" panose="020B0604020202020204" pitchFamily="34" charset="0"/>
                <a:sym typeface="Lato Regular" charset="0"/>
              </a:rPr>
              <a:t>$ 250,000 for Married Filing Jointly </a:t>
            </a:r>
          </a:p>
          <a:p>
            <a:pPr eaLnBrk="1" hangingPunct="1"/>
            <a:r>
              <a:rPr lang="en-US" altLang="en-US" sz="1100" dirty="0">
                <a:latin typeface="Arial" panose="020B0604020202020204" pitchFamily="34" charset="0"/>
                <a:ea typeface="MS PGothic" pitchFamily="34" charset="-128"/>
                <a:cs typeface="Arial" panose="020B0604020202020204" pitchFamily="34" charset="0"/>
                <a:sym typeface="Lato Regular" charset="0"/>
              </a:rPr>
              <a:t>$ 125,000 for Married Filing Separately</a:t>
            </a:r>
          </a:p>
        </p:txBody>
      </p:sp>
      <p:sp>
        <p:nvSpPr>
          <p:cNvPr id="8" name="Rectangle 6">
            <a:hlinkClick r:id="" action="ppaction://noaction"/>
            <a:extLst>
              <a:ext uri="{FF2B5EF4-FFF2-40B4-BE49-F238E27FC236}">
                <a16:creationId xmlns:a16="http://schemas.microsoft.com/office/drawing/2014/main" id="{E3367516-A946-4B51-AF98-839818162ECF}"/>
              </a:ext>
            </a:extLst>
          </p:cNvPr>
          <p:cNvSpPr>
            <a:spLocks/>
          </p:cNvSpPr>
          <p:nvPr/>
        </p:nvSpPr>
        <p:spPr bwMode="auto">
          <a:xfrm>
            <a:off x="5327117" y="1976913"/>
            <a:ext cx="3884444" cy="27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000">
                <a:solidFill>
                  <a:schemeClr val="tx1"/>
                </a:solidFill>
                <a:latin typeface="Helvetica Light" charset="0"/>
                <a:ea typeface="ヒラギノ角ゴ ProN W3" charset="-128"/>
                <a:sym typeface="Helvetica Light" charset="0"/>
              </a:defRPr>
            </a:lvl1pPr>
            <a:lvl2pPr marL="742950" indent="-285750" eaLnBrk="0" hangingPunct="0">
              <a:defRPr sz="5000">
                <a:solidFill>
                  <a:schemeClr val="tx1"/>
                </a:solidFill>
                <a:latin typeface="Helvetica Light" charset="0"/>
                <a:ea typeface="ヒラギノ角ゴ ProN W3" charset="-128"/>
                <a:sym typeface="Helvetica Light" charset="0"/>
              </a:defRPr>
            </a:lvl2pPr>
            <a:lvl3pPr marL="1143000" indent="-228600" eaLnBrk="0" hangingPunct="0">
              <a:defRPr sz="5000">
                <a:solidFill>
                  <a:schemeClr val="tx1"/>
                </a:solidFill>
                <a:latin typeface="Helvetica Light" charset="0"/>
                <a:ea typeface="ヒラギノ角ゴ ProN W3" charset="-128"/>
                <a:sym typeface="Helvetica Light" charset="0"/>
              </a:defRPr>
            </a:lvl3pPr>
            <a:lvl4pPr marL="1600200" indent="-228600" eaLnBrk="0" hangingPunct="0">
              <a:defRPr sz="5000">
                <a:solidFill>
                  <a:schemeClr val="tx1"/>
                </a:solidFill>
                <a:latin typeface="Helvetica Light" charset="0"/>
                <a:ea typeface="ヒラギノ角ゴ ProN W3" charset="-128"/>
                <a:sym typeface="Helvetica Light" charset="0"/>
              </a:defRPr>
            </a:lvl4pPr>
            <a:lvl5pPr marL="2057400" indent="-228600" eaLnBrk="0" hangingPunct="0">
              <a:defRPr sz="50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9pPr>
          </a:lstStyle>
          <a:p>
            <a:pPr eaLnBrk="1" hangingPunct="1">
              <a:spcBef>
                <a:spcPts val="637"/>
              </a:spcBef>
            </a:pPr>
            <a:r>
              <a:rPr lang="en-US" altLang="en-US" sz="1100" b="1" i="1">
                <a:solidFill>
                  <a:schemeClr val="accent1"/>
                </a:solidFill>
                <a:latin typeface="Arial" panose="020B0604020202020204" pitchFamily="34" charset="0"/>
                <a:ea typeface="MS PGothic" pitchFamily="34" charset="-128"/>
                <a:cs typeface="Arial" panose="020B0604020202020204" pitchFamily="34" charset="0"/>
                <a:sym typeface="Lato Regular" charset="0"/>
              </a:rPr>
              <a:t>Net Investment Income Tax (NIIT):</a:t>
            </a:r>
          </a:p>
        </p:txBody>
      </p:sp>
      <p:grpSp>
        <p:nvGrpSpPr>
          <p:cNvPr id="10" name="Group 9">
            <a:extLst>
              <a:ext uri="{FF2B5EF4-FFF2-40B4-BE49-F238E27FC236}">
                <a16:creationId xmlns:a16="http://schemas.microsoft.com/office/drawing/2014/main" id="{86116BE5-B89B-46F0-A9E1-FA9CCC33739F}"/>
              </a:ext>
            </a:extLst>
          </p:cNvPr>
          <p:cNvGrpSpPr/>
          <p:nvPr/>
        </p:nvGrpSpPr>
        <p:grpSpPr>
          <a:xfrm>
            <a:off x="5325006" y="5019173"/>
            <a:ext cx="3357168" cy="969842"/>
            <a:chOff x="5321312" y="4225755"/>
            <a:chExt cx="3190480" cy="969842"/>
          </a:xfrm>
        </p:grpSpPr>
        <p:sp>
          <p:nvSpPr>
            <p:cNvPr id="11" name="Rectangle 6">
              <a:hlinkClick r:id="" action="ppaction://noaction"/>
              <a:extLst>
                <a:ext uri="{FF2B5EF4-FFF2-40B4-BE49-F238E27FC236}">
                  <a16:creationId xmlns:a16="http://schemas.microsoft.com/office/drawing/2014/main" id="{51C2E262-7984-4F8B-8B80-E3EAA7628225}"/>
                </a:ext>
              </a:extLst>
            </p:cNvPr>
            <p:cNvSpPr>
              <a:spLocks/>
            </p:cNvSpPr>
            <p:nvPr/>
          </p:nvSpPr>
          <p:spPr bwMode="auto">
            <a:xfrm>
              <a:off x="6066971" y="4535623"/>
              <a:ext cx="2444821" cy="6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000">
                  <a:solidFill>
                    <a:schemeClr val="tx1"/>
                  </a:solidFill>
                  <a:latin typeface="Helvetica Light" charset="0"/>
                  <a:ea typeface="ヒラギノ角ゴ ProN W3" charset="-128"/>
                  <a:sym typeface="Helvetica Light" charset="0"/>
                </a:defRPr>
              </a:lvl1pPr>
              <a:lvl2pPr marL="742950" indent="-285750" eaLnBrk="0" hangingPunct="0">
                <a:defRPr sz="5000">
                  <a:solidFill>
                    <a:schemeClr val="tx1"/>
                  </a:solidFill>
                  <a:latin typeface="Helvetica Light" charset="0"/>
                  <a:ea typeface="ヒラギノ角ゴ ProN W3" charset="-128"/>
                  <a:sym typeface="Helvetica Light" charset="0"/>
                </a:defRPr>
              </a:lvl2pPr>
              <a:lvl3pPr marL="1143000" indent="-228600" eaLnBrk="0" hangingPunct="0">
                <a:defRPr sz="5000">
                  <a:solidFill>
                    <a:schemeClr val="tx1"/>
                  </a:solidFill>
                  <a:latin typeface="Helvetica Light" charset="0"/>
                  <a:ea typeface="ヒラギノ角ゴ ProN W3" charset="-128"/>
                  <a:sym typeface="Helvetica Light" charset="0"/>
                </a:defRPr>
              </a:lvl3pPr>
              <a:lvl4pPr marL="1600200" indent="-228600" eaLnBrk="0" hangingPunct="0">
                <a:defRPr sz="5000">
                  <a:solidFill>
                    <a:schemeClr val="tx1"/>
                  </a:solidFill>
                  <a:latin typeface="Helvetica Light" charset="0"/>
                  <a:ea typeface="ヒラギノ角ゴ ProN W3" charset="-128"/>
                  <a:sym typeface="Helvetica Light" charset="0"/>
                </a:defRPr>
              </a:lvl4pPr>
              <a:lvl5pPr marL="2057400" indent="-228600" eaLnBrk="0" hangingPunct="0">
                <a:defRPr sz="50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9pPr>
            </a:lstStyle>
            <a:p>
              <a:pPr eaLnBrk="1" hangingPunct="1"/>
              <a:r>
                <a:rPr lang="en-US" altLang="en-US" sz="1100" dirty="0">
                  <a:latin typeface="Arial" panose="020B0604020202020204" pitchFamily="34" charset="0"/>
                  <a:ea typeface="MS PGothic" pitchFamily="34" charset="-128"/>
                  <a:cs typeface="Arial" panose="020B0604020202020204" pitchFamily="34" charset="0"/>
                  <a:sym typeface="Lato Regular" charset="0"/>
                </a:rPr>
                <a:t>On </a:t>
              </a:r>
              <a:r>
                <a:rPr lang="en-US" altLang="en-US" sz="1100" i="1" dirty="0">
                  <a:latin typeface="Arial" panose="020B0604020202020204" pitchFamily="34" charset="0"/>
                  <a:ea typeface="MS PGothic" pitchFamily="34" charset="-128"/>
                  <a:cs typeface="Arial" panose="020B0604020202020204" pitchFamily="34" charset="0"/>
                  <a:sym typeface="Lato Regular" charset="0"/>
                </a:rPr>
                <a:t>earned</a:t>
              </a:r>
              <a:r>
                <a:rPr lang="en-US" altLang="en-US" sz="1100" dirty="0">
                  <a:latin typeface="Arial" panose="020B0604020202020204" pitchFamily="34" charset="0"/>
                  <a:ea typeface="MS PGothic" pitchFamily="34" charset="-128"/>
                  <a:cs typeface="Arial" panose="020B0604020202020204" pitchFamily="34" charset="0"/>
                  <a:sym typeface="Lato Regular" charset="0"/>
                </a:rPr>
                <a:t> income above:</a:t>
              </a:r>
              <a:br>
                <a:rPr lang="en-US" altLang="en-US" sz="1100" dirty="0">
                  <a:latin typeface="Arial" panose="020B0604020202020204" pitchFamily="34" charset="0"/>
                  <a:ea typeface="MS PGothic" pitchFamily="34" charset="-128"/>
                  <a:cs typeface="Arial" panose="020B0604020202020204" pitchFamily="34" charset="0"/>
                  <a:sym typeface="Lato Regular" charset="0"/>
                </a:rPr>
              </a:br>
              <a:r>
                <a:rPr lang="en-US" altLang="en-US" sz="1100" dirty="0">
                  <a:latin typeface="Arial" panose="020B0604020202020204" pitchFamily="34" charset="0"/>
                  <a:ea typeface="MS PGothic" pitchFamily="34" charset="-128"/>
                  <a:cs typeface="Arial" panose="020B0604020202020204" pitchFamily="34" charset="0"/>
                  <a:sym typeface="Lato Regular" charset="0"/>
                </a:rPr>
                <a:t>$ 200,000 for Single</a:t>
              </a:r>
              <a:br>
                <a:rPr lang="en-US" altLang="en-US" sz="1100" dirty="0">
                  <a:latin typeface="Arial" panose="020B0604020202020204" pitchFamily="34" charset="0"/>
                  <a:ea typeface="MS PGothic" pitchFamily="34" charset="-128"/>
                  <a:cs typeface="Arial" panose="020B0604020202020204" pitchFamily="34" charset="0"/>
                  <a:sym typeface="Lato Regular" charset="0"/>
                </a:rPr>
              </a:br>
              <a:r>
                <a:rPr lang="en-US" altLang="en-US" sz="1100" dirty="0">
                  <a:latin typeface="Arial" panose="020B0604020202020204" pitchFamily="34" charset="0"/>
                  <a:ea typeface="MS PGothic" pitchFamily="34" charset="-128"/>
                  <a:cs typeface="Arial" panose="020B0604020202020204" pitchFamily="34" charset="0"/>
                  <a:sym typeface="Lato Regular" charset="0"/>
                </a:rPr>
                <a:t>$ 250,000 for Married Filing Jointly</a:t>
              </a:r>
            </a:p>
            <a:p>
              <a:pPr eaLnBrk="1" hangingPunct="1"/>
              <a:r>
                <a:rPr lang="en-US" altLang="en-US" sz="1100" dirty="0">
                  <a:latin typeface="Arial" panose="020B0604020202020204" pitchFamily="34" charset="0"/>
                  <a:ea typeface="MS PGothic" pitchFamily="34" charset="-128"/>
                  <a:cs typeface="Arial" panose="020B0604020202020204" pitchFamily="34" charset="0"/>
                  <a:sym typeface="Lato Regular" charset="0"/>
                </a:rPr>
                <a:t>$ 125,000 for Married Filing Separately</a:t>
              </a:r>
            </a:p>
          </p:txBody>
        </p:sp>
        <p:sp>
          <p:nvSpPr>
            <p:cNvPr id="12" name="Rectangle 6">
              <a:hlinkClick r:id="" action="ppaction://noaction"/>
              <a:extLst>
                <a:ext uri="{FF2B5EF4-FFF2-40B4-BE49-F238E27FC236}">
                  <a16:creationId xmlns:a16="http://schemas.microsoft.com/office/drawing/2014/main" id="{9AEC15EE-3FFB-4900-AF14-9C555D387BB8}"/>
                </a:ext>
              </a:extLst>
            </p:cNvPr>
            <p:cNvSpPr>
              <a:spLocks/>
            </p:cNvSpPr>
            <p:nvPr/>
          </p:nvSpPr>
          <p:spPr bwMode="auto">
            <a:xfrm>
              <a:off x="5321312" y="4225755"/>
              <a:ext cx="2444820" cy="25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000">
                  <a:solidFill>
                    <a:schemeClr val="tx1"/>
                  </a:solidFill>
                  <a:latin typeface="Helvetica Light" charset="0"/>
                  <a:ea typeface="ヒラギノ角ゴ ProN W3" charset="-128"/>
                  <a:sym typeface="Helvetica Light" charset="0"/>
                </a:defRPr>
              </a:lvl1pPr>
              <a:lvl2pPr marL="742950" indent="-285750" eaLnBrk="0" hangingPunct="0">
                <a:defRPr sz="5000">
                  <a:solidFill>
                    <a:schemeClr val="tx1"/>
                  </a:solidFill>
                  <a:latin typeface="Helvetica Light" charset="0"/>
                  <a:ea typeface="ヒラギノ角ゴ ProN W3" charset="-128"/>
                  <a:sym typeface="Helvetica Light" charset="0"/>
                </a:defRPr>
              </a:lvl2pPr>
              <a:lvl3pPr marL="1143000" indent="-228600" eaLnBrk="0" hangingPunct="0">
                <a:defRPr sz="5000">
                  <a:solidFill>
                    <a:schemeClr val="tx1"/>
                  </a:solidFill>
                  <a:latin typeface="Helvetica Light" charset="0"/>
                  <a:ea typeface="ヒラギノ角ゴ ProN W3" charset="-128"/>
                  <a:sym typeface="Helvetica Light" charset="0"/>
                </a:defRPr>
              </a:lvl3pPr>
              <a:lvl4pPr marL="1600200" indent="-228600" eaLnBrk="0" hangingPunct="0">
                <a:defRPr sz="5000">
                  <a:solidFill>
                    <a:schemeClr val="tx1"/>
                  </a:solidFill>
                  <a:latin typeface="Helvetica Light" charset="0"/>
                  <a:ea typeface="ヒラギノ角ゴ ProN W3" charset="-128"/>
                  <a:sym typeface="Helvetica Light" charset="0"/>
                </a:defRPr>
              </a:lvl4pPr>
              <a:lvl5pPr marL="2057400" indent="-228600" eaLnBrk="0" hangingPunct="0">
                <a:defRPr sz="50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9pPr>
            </a:lstStyle>
            <a:p>
              <a:pPr eaLnBrk="1" hangingPunct="1">
                <a:spcBef>
                  <a:spcPts val="637"/>
                </a:spcBef>
              </a:pPr>
              <a:r>
                <a:rPr lang="en-US" altLang="en-US" sz="1100" b="1" i="1">
                  <a:solidFill>
                    <a:schemeClr val="accent1"/>
                  </a:solidFill>
                  <a:latin typeface="Arial" panose="020B0604020202020204" pitchFamily="34" charset="0"/>
                  <a:ea typeface="MS PGothic" pitchFamily="34" charset="-128"/>
                  <a:cs typeface="Arial" panose="020B0604020202020204" pitchFamily="34" charset="0"/>
                  <a:sym typeface="Lato Regular" charset="0"/>
                </a:rPr>
                <a:t>Medicare Surtax:</a:t>
              </a:r>
            </a:p>
          </p:txBody>
        </p:sp>
      </p:grpSp>
      <p:sp>
        <p:nvSpPr>
          <p:cNvPr id="14" name="AutoShape 129">
            <a:extLst>
              <a:ext uri="{FF2B5EF4-FFF2-40B4-BE49-F238E27FC236}">
                <a16:creationId xmlns:a16="http://schemas.microsoft.com/office/drawing/2014/main" id="{503BA973-F2F7-4844-8E89-216FE62FD03D}"/>
              </a:ext>
            </a:extLst>
          </p:cNvPr>
          <p:cNvSpPr>
            <a:spLocks/>
          </p:cNvSpPr>
          <p:nvPr/>
        </p:nvSpPr>
        <p:spPr bwMode="auto">
          <a:xfrm>
            <a:off x="5231388" y="1305764"/>
            <a:ext cx="495716" cy="449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rgbClr val="002855"/>
          </a:solidFill>
          <a:ln>
            <a:noFill/>
          </a:ln>
          <a:effectLst/>
        </p:spPr>
        <p:txBody>
          <a:bodyPr lIns="25974" tIns="25974" rIns="25974" bIns="25974" anchor="ctr"/>
          <a:lstStyle/>
          <a:p>
            <a:pPr defTabSz="233523">
              <a:defRPr/>
            </a:pPr>
            <a:endParaRPr lang="es-ES" sz="1432">
              <a:solidFill>
                <a:srgbClr val="44CEB9"/>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15" name="Rectangle 2">
            <a:extLst>
              <a:ext uri="{FF2B5EF4-FFF2-40B4-BE49-F238E27FC236}">
                <a16:creationId xmlns:a16="http://schemas.microsoft.com/office/drawing/2014/main" id="{CCF6F37A-814F-4492-8CF3-A4737389F89B}"/>
              </a:ext>
            </a:extLst>
          </p:cNvPr>
          <p:cNvSpPr>
            <a:spLocks/>
          </p:cNvSpPr>
          <p:nvPr/>
        </p:nvSpPr>
        <p:spPr bwMode="auto">
          <a:xfrm>
            <a:off x="709791" y="1284572"/>
            <a:ext cx="3862209" cy="215444"/>
          </a:xfrm>
          <a:prstGeom prst="rect">
            <a:avLst/>
          </a:prstGeom>
          <a:noFill/>
          <a:ln w="9525">
            <a:noFill/>
            <a:miter lim="800000"/>
            <a:headEnd/>
            <a:tailEnd/>
          </a:ln>
        </p:spPr>
        <p:txBody>
          <a:bodyPr wrap="square" lIns="0" tIns="0" rIns="0" bIns="0">
            <a:spAutoFit/>
          </a:bodyPr>
          <a:lstStyle/>
          <a:p>
            <a:r>
              <a:rPr lang="en-US" sz="1300" b="1" dirty="0">
                <a:solidFill>
                  <a:schemeClr val="accent1"/>
                </a:solidFill>
                <a:latin typeface="Arial" panose="020B0604020202020204" pitchFamily="34" charset="0"/>
                <a:cs typeface="Arial" panose="020B0604020202020204" pitchFamily="34" charset="0"/>
                <a:sym typeface="Lato Black" charset="0"/>
              </a:rPr>
              <a:t>Standard </a:t>
            </a:r>
            <a:r>
              <a:rPr lang="en-US" sz="1400" b="1" dirty="0">
                <a:solidFill>
                  <a:schemeClr val="accent1"/>
                </a:solidFill>
                <a:latin typeface="Arial" panose="020B0604020202020204" pitchFamily="34" charset="0"/>
                <a:cs typeface="Arial" panose="020B0604020202020204" pitchFamily="34" charset="0"/>
                <a:sym typeface="Lato Black" charset="0"/>
              </a:rPr>
              <a:t>Deduction</a:t>
            </a:r>
            <a:r>
              <a:rPr lang="en-US" sz="1300" b="1" dirty="0">
                <a:solidFill>
                  <a:schemeClr val="accent1"/>
                </a:solidFill>
                <a:latin typeface="Arial" panose="020B0604020202020204" pitchFamily="34" charset="0"/>
                <a:cs typeface="Arial" panose="020B0604020202020204" pitchFamily="34" charset="0"/>
                <a:sym typeface="Lato Black" charset="0"/>
              </a:rPr>
              <a:t> vs. Itemized Deductions </a:t>
            </a:r>
            <a:r>
              <a:rPr lang="en-US" sz="1300" baseline="30000" dirty="0">
                <a:solidFill>
                  <a:schemeClr val="accent1"/>
                </a:solidFill>
                <a:latin typeface="Arial" panose="020B0604020202020204" pitchFamily="34" charset="0"/>
                <a:cs typeface="Arial" panose="020B0604020202020204" pitchFamily="34" charset="0"/>
                <a:sym typeface="Lato Black" charset="0"/>
              </a:rPr>
              <a:t>1</a:t>
            </a:r>
          </a:p>
        </p:txBody>
      </p:sp>
      <p:sp>
        <p:nvSpPr>
          <p:cNvPr id="16" name="Rectangle 6">
            <a:hlinkClick r:id="" action="ppaction://noaction"/>
            <a:extLst>
              <a:ext uri="{FF2B5EF4-FFF2-40B4-BE49-F238E27FC236}">
                <a16:creationId xmlns:a16="http://schemas.microsoft.com/office/drawing/2014/main" id="{8E25AC61-77B3-4F56-984A-5FA573DBFBC4}"/>
              </a:ext>
            </a:extLst>
          </p:cNvPr>
          <p:cNvSpPr>
            <a:spLocks/>
          </p:cNvSpPr>
          <p:nvPr/>
        </p:nvSpPr>
        <p:spPr bwMode="auto">
          <a:xfrm>
            <a:off x="704398" y="1502598"/>
            <a:ext cx="4442579" cy="403410"/>
          </a:xfrm>
          <a:prstGeom prst="rect">
            <a:avLst/>
          </a:prstGeom>
          <a:noFill/>
          <a:ln>
            <a:noFill/>
          </a:ln>
        </p:spPr>
        <p:txBody>
          <a:bodyPr lIns="0" tIns="0" rIns="0" bIns="0"/>
          <a:lstStyle>
            <a:lvl1pPr eaLnBrk="0" hangingPunct="0">
              <a:defRPr sz="5000">
                <a:solidFill>
                  <a:schemeClr val="tx1"/>
                </a:solidFill>
                <a:latin typeface="Helvetica Light" charset="0"/>
                <a:ea typeface="ヒラギノ角ゴ ProN W3" charset="-128"/>
                <a:sym typeface="Helvetica Light" charset="0"/>
              </a:defRPr>
            </a:lvl1pPr>
            <a:lvl2pPr marL="742950" indent="-285750" eaLnBrk="0" hangingPunct="0">
              <a:defRPr sz="5000">
                <a:solidFill>
                  <a:schemeClr val="tx1"/>
                </a:solidFill>
                <a:latin typeface="Helvetica Light" charset="0"/>
                <a:ea typeface="ヒラギノ角ゴ ProN W3" charset="-128"/>
                <a:sym typeface="Helvetica Light" charset="0"/>
              </a:defRPr>
            </a:lvl2pPr>
            <a:lvl3pPr marL="1143000" indent="-228600" eaLnBrk="0" hangingPunct="0">
              <a:defRPr sz="5000">
                <a:solidFill>
                  <a:schemeClr val="tx1"/>
                </a:solidFill>
                <a:latin typeface="Helvetica Light" charset="0"/>
                <a:ea typeface="ヒラギノ角ゴ ProN W3" charset="-128"/>
                <a:sym typeface="Helvetica Light" charset="0"/>
              </a:defRPr>
            </a:lvl3pPr>
            <a:lvl4pPr marL="1600200" indent="-228600" eaLnBrk="0" hangingPunct="0">
              <a:defRPr sz="5000">
                <a:solidFill>
                  <a:schemeClr val="tx1"/>
                </a:solidFill>
                <a:latin typeface="Helvetica Light" charset="0"/>
                <a:ea typeface="ヒラギノ角ゴ ProN W3" charset="-128"/>
                <a:sym typeface="Helvetica Light" charset="0"/>
              </a:defRPr>
            </a:lvl4pPr>
            <a:lvl5pPr marL="2057400" indent="-228600" eaLnBrk="0" hangingPunct="0">
              <a:defRPr sz="50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9pPr>
          </a:lstStyle>
          <a:p>
            <a:pPr eaLnBrk="1" hangingPunct="1">
              <a:spcBef>
                <a:spcPts val="0"/>
              </a:spcBef>
            </a:pPr>
            <a:r>
              <a:rPr lang="en-US" sz="1100" i="1">
                <a:latin typeface="Arial" panose="020B0604020202020204" pitchFamily="34" charset="0"/>
                <a:cs typeface="Arial" panose="020B0604020202020204" pitchFamily="34" charset="0"/>
              </a:rPr>
              <a:t>Taxpayers may take the greater of the standard deduction or total itemized deductions.</a:t>
            </a:r>
            <a:endParaRPr lang="en-US" altLang="en-US" sz="1100" i="1">
              <a:latin typeface="Arial" panose="020B0604020202020204" pitchFamily="34" charset="0"/>
              <a:ea typeface="MS PGothic" pitchFamily="34" charset="-128"/>
              <a:cs typeface="Arial" panose="020B0604020202020204" pitchFamily="34" charset="0"/>
              <a:sym typeface="Lato Regular" charset="0"/>
            </a:endParaRPr>
          </a:p>
        </p:txBody>
      </p:sp>
      <p:grpSp>
        <p:nvGrpSpPr>
          <p:cNvPr id="17" name="Group 16">
            <a:extLst>
              <a:ext uri="{FF2B5EF4-FFF2-40B4-BE49-F238E27FC236}">
                <a16:creationId xmlns:a16="http://schemas.microsoft.com/office/drawing/2014/main" id="{6BC83A84-0042-4888-B3D2-C9312880DB6E}"/>
              </a:ext>
            </a:extLst>
          </p:cNvPr>
          <p:cNvGrpSpPr/>
          <p:nvPr/>
        </p:nvGrpSpPr>
        <p:grpSpPr>
          <a:xfrm>
            <a:off x="2418551" y="2698642"/>
            <a:ext cx="2356334" cy="3377860"/>
            <a:chOff x="2825556" y="3096212"/>
            <a:chExt cx="2328950" cy="3377860"/>
          </a:xfrm>
        </p:grpSpPr>
        <p:sp>
          <p:nvSpPr>
            <p:cNvPr id="19" name="Freeform 6">
              <a:extLst>
                <a:ext uri="{FF2B5EF4-FFF2-40B4-BE49-F238E27FC236}">
                  <a16:creationId xmlns:a16="http://schemas.microsoft.com/office/drawing/2014/main" id="{6069F735-49D8-44FF-AD40-96FA4B2F92E9}"/>
                </a:ext>
              </a:extLst>
            </p:cNvPr>
            <p:cNvSpPr/>
            <p:nvPr/>
          </p:nvSpPr>
          <p:spPr>
            <a:xfrm>
              <a:off x="2825556" y="3096212"/>
              <a:ext cx="127485" cy="478071"/>
            </a:xfrm>
            <a:custGeom>
              <a:avLst/>
              <a:gdLst/>
              <a:ahLst/>
              <a:cxnLst/>
              <a:rect l="0" t="0" r="0" b="0"/>
              <a:pathLst>
                <a:path>
                  <a:moveTo>
                    <a:pt x="0" y="0"/>
                  </a:moveTo>
                  <a:lnTo>
                    <a:pt x="0" y="478071"/>
                  </a:lnTo>
                  <a:lnTo>
                    <a:pt x="127485" y="47807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0" name="Freeform 7">
              <a:extLst>
                <a:ext uri="{FF2B5EF4-FFF2-40B4-BE49-F238E27FC236}">
                  <a16:creationId xmlns:a16="http://schemas.microsoft.com/office/drawing/2014/main" id="{5EFC171E-3C11-4677-9824-D580965A311A}"/>
                </a:ext>
              </a:extLst>
            </p:cNvPr>
            <p:cNvSpPr/>
            <p:nvPr/>
          </p:nvSpPr>
          <p:spPr>
            <a:xfrm>
              <a:off x="2953042" y="3255570"/>
              <a:ext cx="2201464" cy="637428"/>
            </a:xfrm>
            <a:custGeom>
              <a:avLst/>
              <a:gdLst>
                <a:gd name="connsiteX0" fmla="*/ 0 w 2201464"/>
                <a:gd name="connsiteY0" fmla="*/ 63743 h 637428"/>
                <a:gd name="connsiteX1" fmla="*/ 63743 w 2201464"/>
                <a:gd name="connsiteY1" fmla="*/ 0 h 637428"/>
                <a:gd name="connsiteX2" fmla="*/ 2137721 w 2201464"/>
                <a:gd name="connsiteY2" fmla="*/ 0 h 637428"/>
                <a:gd name="connsiteX3" fmla="*/ 2201464 w 2201464"/>
                <a:gd name="connsiteY3" fmla="*/ 63743 h 637428"/>
                <a:gd name="connsiteX4" fmla="*/ 2201464 w 2201464"/>
                <a:gd name="connsiteY4" fmla="*/ 573685 h 637428"/>
                <a:gd name="connsiteX5" fmla="*/ 2137721 w 2201464"/>
                <a:gd name="connsiteY5" fmla="*/ 637428 h 637428"/>
                <a:gd name="connsiteX6" fmla="*/ 63743 w 2201464"/>
                <a:gd name="connsiteY6" fmla="*/ 637428 h 637428"/>
                <a:gd name="connsiteX7" fmla="*/ 0 w 2201464"/>
                <a:gd name="connsiteY7" fmla="*/ 573685 h 637428"/>
                <a:gd name="connsiteX8" fmla="*/ 0 w 2201464"/>
                <a:gd name="connsiteY8" fmla="*/ 63743 h 63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464" h="637428">
                  <a:moveTo>
                    <a:pt x="0" y="63743"/>
                  </a:moveTo>
                  <a:cubicBezTo>
                    <a:pt x="0" y="28539"/>
                    <a:pt x="28539" y="0"/>
                    <a:pt x="63743" y="0"/>
                  </a:cubicBezTo>
                  <a:lnTo>
                    <a:pt x="2137721" y="0"/>
                  </a:lnTo>
                  <a:cubicBezTo>
                    <a:pt x="2172925" y="0"/>
                    <a:pt x="2201464" y="28539"/>
                    <a:pt x="2201464" y="63743"/>
                  </a:cubicBezTo>
                  <a:lnTo>
                    <a:pt x="2201464" y="573685"/>
                  </a:lnTo>
                  <a:cubicBezTo>
                    <a:pt x="2201464" y="608889"/>
                    <a:pt x="2172925" y="637428"/>
                    <a:pt x="2137721" y="637428"/>
                  </a:cubicBezTo>
                  <a:lnTo>
                    <a:pt x="63743" y="637428"/>
                  </a:lnTo>
                  <a:cubicBezTo>
                    <a:pt x="28539" y="637428"/>
                    <a:pt x="0" y="608889"/>
                    <a:pt x="0" y="573685"/>
                  </a:cubicBezTo>
                  <a:lnTo>
                    <a:pt x="0" y="63743"/>
                  </a:lnTo>
                  <a:close/>
                </a:path>
              </a:pathLst>
            </a:custGeom>
            <a:ln>
              <a:solidFill>
                <a:srgbClr val="1F497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720" tIns="31370" rIns="37720" bIns="31370" numCol="1" spcCol="1270" anchor="ctr" anchorCtr="0">
              <a:noAutofit/>
            </a:bodyPr>
            <a:lstStyle/>
            <a:p>
              <a:pPr marL="58738" lvl="0" defTabSz="444500">
                <a:lnSpc>
                  <a:spcPct val="90000"/>
                </a:lnSpc>
                <a:spcBef>
                  <a:spcPct val="0"/>
                </a:spcBef>
                <a:spcAft>
                  <a:spcPct val="35000"/>
                </a:spcAft>
              </a:pPr>
              <a:r>
                <a:rPr lang="en-US" altLang="en-US" sz="1000" kern="1200" dirty="0">
                  <a:latin typeface="Arial" panose="020B0604020202020204" pitchFamily="34" charset="0"/>
                  <a:ea typeface="MS PGothic" pitchFamily="34" charset="-128"/>
                  <a:cs typeface="Arial" panose="020B0604020202020204" pitchFamily="34" charset="0"/>
                  <a:sym typeface="Lato Regular" charset="0"/>
                </a:rPr>
                <a:t>Medical expenses greater than 7.5% of adjusted gross income </a:t>
              </a:r>
              <a:br>
                <a:rPr lang="en-US" altLang="en-US" sz="1000" dirty="0">
                  <a:latin typeface="Arial" panose="020B0604020202020204" pitchFamily="34" charset="0"/>
                  <a:ea typeface="MS PGothic" pitchFamily="34" charset="-128"/>
                  <a:cs typeface="Arial" panose="020B0604020202020204" pitchFamily="34" charset="0"/>
                  <a:sym typeface="Lato Regular" charset="0"/>
                </a:rPr>
              </a:br>
              <a:r>
                <a:rPr lang="en-US" altLang="en-US" sz="1000" kern="1200" dirty="0">
                  <a:latin typeface="Arial" panose="020B0604020202020204" pitchFamily="34" charset="0"/>
                  <a:ea typeface="MS PGothic" pitchFamily="34" charset="-128"/>
                  <a:cs typeface="Arial" panose="020B0604020202020204" pitchFamily="34" charset="0"/>
                  <a:sym typeface="Lato Regular" charset="0"/>
                </a:rPr>
                <a:t>are deductible</a:t>
              </a:r>
            </a:p>
          </p:txBody>
        </p:sp>
        <p:sp>
          <p:nvSpPr>
            <p:cNvPr id="21" name="Freeform 13">
              <a:extLst>
                <a:ext uri="{FF2B5EF4-FFF2-40B4-BE49-F238E27FC236}">
                  <a16:creationId xmlns:a16="http://schemas.microsoft.com/office/drawing/2014/main" id="{310764EB-A2D8-4D22-AC06-D79D7C8A2A10}"/>
                </a:ext>
              </a:extLst>
            </p:cNvPr>
            <p:cNvSpPr/>
            <p:nvPr/>
          </p:nvSpPr>
          <p:spPr>
            <a:xfrm>
              <a:off x="2825556" y="3213208"/>
              <a:ext cx="127485" cy="1274857"/>
            </a:xfrm>
            <a:custGeom>
              <a:avLst/>
              <a:gdLst/>
              <a:ahLst/>
              <a:cxnLst/>
              <a:rect l="0" t="0" r="0" b="0"/>
              <a:pathLst>
                <a:path>
                  <a:moveTo>
                    <a:pt x="0" y="0"/>
                  </a:moveTo>
                  <a:lnTo>
                    <a:pt x="0" y="1274857"/>
                  </a:lnTo>
                  <a:lnTo>
                    <a:pt x="127485" y="127485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2" name="Freeform 15">
              <a:extLst>
                <a:ext uri="{FF2B5EF4-FFF2-40B4-BE49-F238E27FC236}">
                  <a16:creationId xmlns:a16="http://schemas.microsoft.com/office/drawing/2014/main" id="{3DCD1264-18C1-4265-AE71-5A5CE02F34F4}"/>
                </a:ext>
              </a:extLst>
            </p:cNvPr>
            <p:cNvSpPr/>
            <p:nvPr/>
          </p:nvSpPr>
          <p:spPr>
            <a:xfrm>
              <a:off x="2953042" y="4026008"/>
              <a:ext cx="2201464" cy="913690"/>
            </a:xfrm>
            <a:custGeom>
              <a:avLst/>
              <a:gdLst>
                <a:gd name="connsiteX0" fmla="*/ 0 w 2201464"/>
                <a:gd name="connsiteY0" fmla="*/ 63743 h 637428"/>
                <a:gd name="connsiteX1" fmla="*/ 63743 w 2201464"/>
                <a:gd name="connsiteY1" fmla="*/ 0 h 637428"/>
                <a:gd name="connsiteX2" fmla="*/ 2137721 w 2201464"/>
                <a:gd name="connsiteY2" fmla="*/ 0 h 637428"/>
                <a:gd name="connsiteX3" fmla="*/ 2201464 w 2201464"/>
                <a:gd name="connsiteY3" fmla="*/ 63743 h 637428"/>
                <a:gd name="connsiteX4" fmla="*/ 2201464 w 2201464"/>
                <a:gd name="connsiteY4" fmla="*/ 573685 h 637428"/>
                <a:gd name="connsiteX5" fmla="*/ 2137721 w 2201464"/>
                <a:gd name="connsiteY5" fmla="*/ 637428 h 637428"/>
                <a:gd name="connsiteX6" fmla="*/ 63743 w 2201464"/>
                <a:gd name="connsiteY6" fmla="*/ 637428 h 637428"/>
                <a:gd name="connsiteX7" fmla="*/ 0 w 2201464"/>
                <a:gd name="connsiteY7" fmla="*/ 573685 h 637428"/>
                <a:gd name="connsiteX8" fmla="*/ 0 w 2201464"/>
                <a:gd name="connsiteY8" fmla="*/ 63743 h 63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464" h="637428">
                  <a:moveTo>
                    <a:pt x="0" y="63743"/>
                  </a:moveTo>
                  <a:cubicBezTo>
                    <a:pt x="0" y="28539"/>
                    <a:pt x="28539" y="0"/>
                    <a:pt x="63743" y="0"/>
                  </a:cubicBezTo>
                  <a:lnTo>
                    <a:pt x="2137721" y="0"/>
                  </a:lnTo>
                  <a:cubicBezTo>
                    <a:pt x="2172925" y="0"/>
                    <a:pt x="2201464" y="28539"/>
                    <a:pt x="2201464" y="63743"/>
                  </a:cubicBezTo>
                  <a:lnTo>
                    <a:pt x="2201464" y="573685"/>
                  </a:lnTo>
                  <a:cubicBezTo>
                    <a:pt x="2201464" y="608889"/>
                    <a:pt x="2172925" y="637428"/>
                    <a:pt x="2137721" y="637428"/>
                  </a:cubicBezTo>
                  <a:lnTo>
                    <a:pt x="63743" y="637428"/>
                  </a:lnTo>
                  <a:cubicBezTo>
                    <a:pt x="28539" y="637428"/>
                    <a:pt x="0" y="608889"/>
                    <a:pt x="0" y="573685"/>
                  </a:cubicBezTo>
                  <a:lnTo>
                    <a:pt x="0" y="63743"/>
                  </a:lnTo>
                  <a:close/>
                </a:path>
              </a:pathLst>
            </a:custGeom>
            <a:ln>
              <a:solidFill>
                <a:srgbClr val="1F497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720" tIns="31370" rIns="37720" bIns="31370" numCol="1" spcCol="1270" anchor="ctr" anchorCtr="0">
              <a:noAutofit/>
            </a:bodyPr>
            <a:lstStyle/>
            <a:p>
              <a:pPr marL="58738" lvl="0" defTabSz="444500">
                <a:lnSpc>
                  <a:spcPct val="90000"/>
                </a:lnSpc>
                <a:spcBef>
                  <a:spcPct val="0"/>
                </a:spcBef>
                <a:spcAft>
                  <a:spcPct val="35000"/>
                </a:spcAft>
              </a:pPr>
              <a:r>
                <a:rPr lang="en-US" altLang="en-US" sz="1000" kern="1200" dirty="0">
                  <a:latin typeface="Arial" panose="020B0604020202020204" pitchFamily="34" charset="0"/>
                  <a:ea typeface="MS PGothic" pitchFamily="34" charset="-128"/>
                  <a:cs typeface="Arial" panose="020B0604020202020204" pitchFamily="34" charset="0"/>
                  <a:sym typeface="Lato Regular" charset="0"/>
                </a:rPr>
                <a:t>SALT Deduction (ranging from $10,000 - $40,000, depending on AGI) for </a:t>
              </a:r>
              <a:r>
                <a:rPr lang="en-US" altLang="en-US" sz="1000" i="1" u="sng" kern="1200" dirty="0">
                  <a:latin typeface="Arial" panose="020B0604020202020204" pitchFamily="34" charset="0"/>
                  <a:ea typeface="MS PGothic" pitchFamily="34" charset="-128"/>
                  <a:cs typeface="Arial" panose="020B0604020202020204" pitchFamily="34" charset="0"/>
                  <a:sym typeface="Lato Regular" charset="0"/>
                </a:rPr>
                <a:t>the sum of</a:t>
              </a:r>
              <a:r>
                <a:rPr lang="en-US" altLang="en-US" sz="1000" kern="1200" dirty="0">
                  <a:latin typeface="Arial" panose="020B0604020202020204" pitchFamily="34" charset="0"/>
                  <a:ea typeface="MS PGothic" pitchFamily="34" charset="-128"/>
                  <a:cs typeface="Arial" panose="020B0604020202020204" pitchFamily="34" charset="0"/>
                  <a:sym typeface="Lato Regular" charset="0"/>
                </a:rPr>
                <a:t>: 1) property taxes </a:t>
              </a:r>
              <a:r>
                <a:rPr lang="en-US" altLang="en-US" sz="1000" i="1" kern="1200" dirty="0">
                  <a:latin typeface="Arial" panose="020B0604020202020204" pitchFamily="34" charset="0"/>
                  <a:ea typeface="MS PGothic" pitchFamily="34" charset="-128"/>
                  <a:cs typeface="Arial" panose="020B0604020202020204" pitchFamily="34" charset="0"/>
                  <a:sym typeface="Lato Regular" charset="0"/>
                </a:rPr>
                <a:t>and </a:t>
              </a:r>
              <a:r>
                <a:rPr lang="en-US" altLang="en-US" sz="1000" kern="1200" dirty="0">
                  <a:latin typeface="Arial" panose="020B0604020202020204" pitchFamily="34" charset="0"/>
                  <a:ea typeface="MS PGothic" pitchFamily="34" charset="-128"/>
                  <a:cs typeface="Arial" panose="020B0604020202020204" pitchFamily="34" charset="0"/>
                  <a:sym typeface="Lato Regular" charset="0"/>
                </a:rPr>
                <a:t>2) </a:t>
              </a:r>
              <a:r>
                <a:rPr lang="en-US" altLang="en-US" sz="1000" i="1" kern="1200" dirty="0">
                  <a:latin typeface="Arial" panose="020B0604020202020204" pitchFamily="34" charset="0"/>
                  <a:ea typeface="MS PGothic" pitchFamily="34" charset="-128"/>
                  <a:cs typeface="Arial" panose="020B0604020202020204" pitchFamily="34" charset="0"/>
                  <a:sym typeface="Lato Regular" charset="0"/>
                </a:rPr>
                <a:t>greater of </a:t>
              </a:r>
              <a:r>
                <a:rPr lang="en-US" altLang="en-US" sz="1000" kern="1200" dirty="0">
                  <a:latin typeface="Arial" panose="020B0604020202020204" pitchFamily="34" charset="0"/>
                  <a:ea typeface="MS PGothic" pitchFamily="34" charset="-128"/>
                  <a:cs typeface="Arial" panose="020B0604020202020204" pitchFamily="34" charset="0"/>
                  <a:sym typeface="Lato Regular" charset="0"/>
                </a:rPr>
                <a:t>state and local income taxes </a:t>
              </a:r>
              <a:r>
                <a:rPr lang="en-US" altLang="en-US" sz="1000" i="1" kern="1200" dirty="0">
                  <a:latin typeface="Arial" panose="020B0604020202020204" pitchFamily="34" charset="0"/>
                  <a:ea typeface="MS PGothic" pitchFamily="34" charset="-128"/>
                  <a:cs typeface="Arial" panose="020B0604020202020204" pitchFamily="34" charset="0"/>
                  <a:sym typeface="Lato Regular" charset="0"/>
                </a:rPr>
                <a:t>or</a:t>
              </a:r>
              <a:r>
                <a:rPr lang="en-US" altLang="en-US" sz="1000" kern="1200" dirty="0">
                  <a:latin typeface="Arial" panose="020B0604020202020204" pitchFamily="34" charset="0"/>
                  <a:ea typeface="MS PGothic" pitchFamily="34" charset="-128"/>
                  <a:cs typeface="Arial" panose="020B0604020202020204" pitchFamily="34" charset="0"/>
                  <a:sym typeface="Lato Regular" charset="0"/>
                </a:rPr>
                <a:t> sales taxes</a:t>
              </a:r>
            </a:p>
          </p:txBody>
        </p:sp>
        <p:sp>
          <p:nvSpPr>
            <p:cNvPr id="23" name="Freeform 16">
              <a:extLst>
                <a:ext uri="{FF2B5EF4-FFF2-40B4-BE49-F238E27FC236}">
                  <a16:creationId xmlns:a16="http://schemas.microsoft.com/office/drawing/2014/main" id="{C9684535-193D-4100-8785-72BBEB9BAC92}"/>
                </a:ext>
              </a:extLst>
            </p:cNvPr>
            <p:cNvSpPr/>
            <p:nvPr/>
          </p:nvSpPr>
          <p:spPr>
            <a:xfrm>
              <a:off x="2825556" y="3299951"/>
              <a:ext cx="127485" cy="2071643"/>
            </a:xfrm>
            <a:custGeom>
              <a:avLst/>
              <a:gdLst/>
              <a:ahLst/>
              <a:cxnLst/>
              <a:rect l="0" t="0" r="0" b="0"/>
              <a:pathLst>
                <a:path>
                  <a:moveTo>
                    <a:pt x="0" y="0"/>
                  </a:moveTo>
                  <a:lnTo>
                    <a:pt x="0" y="2071643"/>
                  </a:lnTo>
                  <a:lnTo>
                    <a:pt x="127485" y="207164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4" name="Freeform 17">
              <a:extLst>
                <a:ext uri="{FF2B5EF4-FFF2-40B4-BE49-F238E27FC236}">
                  <a16:creationId xmlns:a16="http://schemas.microsoft.com/office/drawing/2014/main" id="{4E272AA3-F4C0-489A-8CF8-69034B3D2F70}"/>
                </a:ext>
              </a:extLst>
            </p:cNvPr>
            <p:cNvSpPr/>
            <p:nvPr/>
          </p:nvSpPr>
          <p:spPr>
            <a:xfrm>
              <a:off x="2953042" y="5070428"/>
              <a:ext cx="2201464" cy="637428"/>
            </a:xfrm>
            <a:custGeom>
              <a:avLst/>
              <a:gdLst>
                <a:gd name="connsiteX0" fmla="*/ 0 w 2201464"/>
                <a:gd name="connsiteY0" fmla="*/ 63743 h 637428"/>
                <a:gd name="connsiteX1" fmla="*/ 63743 w 2201464"/>
                <a:gd name="connsiteY1" fmla="*/ 0 h 637428"/>
                <a:gd name="connsiteX2" fmla="*/ 2137721 w 2201464"/>
                <a:gd name="connsiteY2" fmla="*/ 0 h 637428"/>
                <a:gd name="connsiteX3" fmla="*/ 2201464 w 2201464"/>
                <a:gd name="connsiteY3" fmla="*/ 63743 h 637428"/>
                <a:gd name="connsiteX4" fmla="*/ 2201464 w 2201464"/>
                <a:gd name="connsiteY4" fmla="*/ 573685 h 637428"/>
                <a:gd name="connsiteX5" fmla="*/ 2137721 w 2201464"/>
                <a:gd name="connsiteY5" fmla="*/ 637428 h 637428"/>
                <a:gd name="connsiteX6" fmla="*/ 63743 w 2201464"/>
                <a:gd name="connsiteY6" fmla="*/ 637428 h 637428"/>
                <a:gd name="connsiteX7" fmla="*/ 0 w 2201464"/>
                <a:gd name="connsiteY7" fmla="*/ 573685 h 637428"/>
                <a:gd name="connsiteX8" fmla="*/ 0 w 2201464"/>
                <a:gd name="connsiteY8" fmla="*/ 63743 h 63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464" h="637428">
                  <a:moveTo>
                    <a:pt x="0" y="63743"/>
                  </a:moveTo>
                  <a:cubicBezTo>
                    <a:pt x="0" y="28539"/>
                    <a:pt x="28539" y="0"/>
                    <a:pt x="63743" y="0"/>
                  </a:cubicBezTo>
                  <a:lnTo>
                    <a:pt x="2137721" y="0"/>
                  </a:lnTo>
                  <a:cubicBezTo>
                    <a:pt x="2172925" y="0"/>
                    <a:pt x="2201464" y="28539"/>
                    <a:pt x="2201464" y="63743"/>
                  </a:cubicBezTo>
                  <a:lnTo>
                    <a:pt x="2201464" y="573685"/>
                  </a:lnTo>
                  <a:cubicBezTo>
                    <a:pt x="2201464" y="608889"/>
                    <a:pt x="2172925" y="637428"/>
                    <a:pt x="2137721" y="637428"/>
                  </a:cubicBezTo>
                  <a:lnTo>
                    <a:pt x="63743" y="637428"/>
                  </a:lnTo>
                  <a:cubicBezTo>
                    <a:pt x="28539" y="637428"/>
                    <a:pt x="0" y="608889"/>
                    <a:pt x="0" y="573685"/>
                  </a:cubicBezTo>
                  <a:lnTo>
                    <a:pt x="0" y="63743"/>
                  </a:lnTo>
                  <a:close/>
                </a:path>
              </a:pathLst>
            </a:custGeom>
            <a:ln>
              <a:solidFill>
                <a:srgbClr val="1F497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720" tIns="31370" rIns="37720" bIns="31370" numCol="1" spcCol="1270" anchor="ctr" anchorCtr="0">
              <a:noAutofit/>
            </a:bodyPr>
            <a:lstStyle/>
            <a:p>
              <a:pPr marL="58738" lvl="0" defTabSz="444500">
                <a:lnSpc>
                  <a:spcPct val="90000"/>
                </a:lnSpc>
                <a:spcBef>
                  <a:spcPct val="0"/>
                </a:spcBef>
                <a:spcAft>
                  <a:spcPct val="35000"/>
                </a:spcAft>
              </a:pPr>
              <a:r>
                <a:rPr lang="en-US" altLang="en-US" sz="1000" kern="1200" dirty="0">
                  <a:latin typeface="Arial" panose="020B0604020202020204" pitchFamily="34" charset="0"/>
                  <a:ea typeface="MS PGothic" pitchFamily="34" charset="-128"/>
                  <a:cs typeface="Arial" panose="020B0604020202020204" pitchFamily="34" charset="0"/>
                  <a:sym typeface="Lato Regular" charset="0"/>
                </a:rPr>
                <a:t>Home mortgage interest on mortgages up to $750,000</a:t>
              </a:r>
              <a:br>
                <a:rPr lang="en-US" altLang="en-US" sz="1000" kern="1200" dirty="0">
                  <a:latin typeface="Arial" panose="020B0604020202020204" pitchFamily="34" charset="0"/>
                  <a:ea typeface="MS PGothic" pitchFamily="34" charset="-128"/>
                  <a:cs typeface="Arial" panose="020B0604020202020204" pitchFamily="34" charset="0"/>
                  <a:sym typeface="Lato Regular" charset="0"/>
                </a:rPr>
              </a:br>
              <a:r>
                <a:rPr lang="en-US" altLang="en-US" sz="800" kern="1200" dirty="0">
                  <a:latin typeface="Arial" panose="020B0604020202020204" pitchFamily="34" charset="0"/>
                  <a:ea typeface="MS PGothic" pitchFamily="34" charset="-128"/>
                  <a:cs typeface="Arial" panose="020B0604020202020204" pitchFamily="34" charset="0"/>
                  <a:sym typeface="Lato Regular" charset="0"/>
                </a:rPr>
                <a:t>(</a:t>
              </a:r>
              <a:r>
                <a:rPr lang="en-US" altLang="en-US" sz="800" i="1" kern="1200" dirty="0">
                  <a:latin typeface="Arial" panose="020B0604020202020204" pitchFamily="34" charset="0"/>
                  <a:ea typeface="MS PGothic" pitchFamily="34" charset="-128"/>
                  <a:cs typeface="Arial" panose="020B0604020202020204" pitchFamily="34" charset="0"/>
                  <a:sym typeface="Lato Regular" charset="0"/>
                </a:rPr>
                <a:t>Note: Mortgages before December 5, 2017, up to $ 1million grandfathered)</a:t>
              </a:r>
              <a:endParaRPr lang="en-US" altLang="en-US" sz="800" kern="1200" dirty="0">
                <a:latin typeface="Arial" panose="020B0604020202020204" pitchFamily="34" charset="0"/>
                <a:ea typeface="MS PGothic" pitchFamily="34" charset="-128"/>
                <a:cs typeface="Arial" panose="020B0604020202020204" pitchFamily="34" charset="0"/>
                <a:sym typeface="Lato Regular" charset="0"/>
              </a:endParaRPr>
            </a:p>
          </p:txBody>
        </p:sp>
        <p:sp>
          <p:nvSpPr>
            <p:cNvPr id="25" name="Freeform 18">
              <a:extLst>
                <a:ext uri="{FF2B5EF4-FFF2-40B4-BE49-F238E27FC236}">
                  <a16:creationId xmlns:a16="http://schemas.microsoft.com/office/drawing/2014/main" id="{BABE1C5F-CC25-4A34-B619-C08C7AE34BF3}"/>
                </a:ext>
              </a:extLst>
            </p:cNvPr>
            <p:cNvSpPr/>
            <p:nvPr/>
          </p:nvSpPr>
          <p:spPr>
            <a:xfrm>
              <a:off x="2825556" y="3268275"/>
              <a:ext cx="127485" cy="2868429"/>
            </a:xfrm>
            <a:custGeom>
              <a:avLst/>
              <a:gdLst/>
              <a:ahLst/>
              <a:cxnLst/>
              <a:rect l="0" t="0" r="0" b="0"/>
              <a:pathLst>
                <a:path>
                  <a:moveTo>
                    <a:pt x="0" y="0"/>
                  </a:moveTo>
                  <a:lnTo>
                    <a:pt x="0" y="2868429"/>
                  </a:lnTo>
                  <a:lnTo>
                    <a:pt x="127485" y="2868429"/>
                  </a:lnTo>
                </a:path>
              </a:pathLst>
            </a:custGeom>
            <a:noFill/>
            <a:ln>
              <a:solidFill>
                <a:srgbClr val="1F497D"/>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6" name="Freeform 19">
              <a:extLst>
                <a:ext uri="{FF2B5EF4-FFF2-40B4-BE49-F238E27FC236}">
                  <a16:creationId xmlns:a16="http://schemas.microsoft.com/office/drawing/2014/main" id="{E3494954-3D86-4436-B397-BF6015CCB66C}"/>
                </a:ext>
              </a:extLst>
            </p:cNvPr>
            <p:cNvSpPr/>
            <p:nvPr/>
          </p:nvSpPr>
          <p:spPr>
            <a:xfrm>
              <a:off x="2953042" y="5836644"/>
              <a:ext cx="2201464" cy="637428"/>
            </a:xfrm>
            <a:custGeom>
              <a:avLst/>
              <a:gdLst>
                <a:gd name="connsiteX0" fmla="*/ 0 w 2201464"/>
                <a:gd name="connsiteY0" fmla="*/ 63743 h 637428"/>
                <a:gd name="connsiteX1" fmla="*/ 63743 w 2201464"/>
                <a:gd name="connsiteY1" fmla="*/ 0 h 637428"/>
                <a:gd name="connsiteX2" fmla="*/ 2137721 w 2201464"/>
                <a:gd name="connsiteY2" fmla="*/ 0 h 637428"/>
                <a:gd name="connsiteX3" fmla="*/ 2201464 w 2201464"/>
                <a:gd name="connsiteY3" fmla="*/ 63743 h 637428"/>
                <a:gd name="connsiteX4" fmla="*/ 2201464 w 2201464"/>
                <a:gd name="connsiteY4" fmla="*/ 573685 h 637428"/>
                <a:gd name="connsiteX5" fmla="*/ 2137721 w 2201464"/>
                <a:gd name="connsiteY5" fmla="*/ 637428 h 637428"/>
                <a:gd name="connsiteX6" fmla="*/ 63743 w 2201464"/>
                <a:gd name="connsiteY6" fmla="*/ 637428 h 637428"/>
                <a:gd name="connsiteX7" fmla="*/ 0 w 2201464"/>
                <a:gd name="connsiteY7" fmla="*/ 573685 h 637428"/>
                <a:gd name="connsiteX8" fmla="*/ 0 w 2201464"/>
                <a:gd name="connsiteY8" fmla="*/ 63743 h 63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464" h="637428">
                  <a:moveTo>
                    <a:pt x="0" y="63743"/>
                  </a:moveTo>
                  <a:cubicBezTo>
                    <a:pt x="0" y="28539"/>
                    <a:pt x="28539" y="0"/>
                    <a:pt x="63743" y="0"/>
                  </a:cubicBezTo>
                  <a:lnTo>
                    <a:pt x="2137721" y="0"/>
                  </a:lnTo>
                  <a:cubicBezTo>
                    <a:pt x="2172925" y="0"/>
                    <a:pt x="2201464" y="28539"/>
                    <a:pt x="2201464" y="63743"/>
                  </a:cubicBezTo>
                  <a:lnTo>
                    <a:pt x="2201464" y="573685"/>
                  </a:lnTo>
                  <a:cubicBezTo>
                    <a:pt x="2201464" y="608889"/>
                    <a:pt x="2172925" y="637428"/>
                    <a:pt x="2137721" y="637428"/>
                  </a:cubicBezTo>
                  <a:lnTo>
                    <a:pt x="63743" y="637428"/>
                  </a:lnTo>
                  <a:cubicBezTo>
                    <a:pt x="28539" y="637428"/>
                    <a:pt x="0" y="608889"/>
                    <a:pt x="0" y="573685"/>
                  </a:cubicBezTo>
                  <a:lnTo>
                    <a:pt x="0" y="63743"/>
                  </a:lnTo>
                  <a:close/>
                </a:path>
              </a:pathLst>
            </a:custGeom>
            <a:ln>
              <a:solidFill>
                <a:srgbClr val="1F497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720" tIns="31370" rIns="37720" bIns="31370" numCol="1" spcCol="1270" anchor="ctr" anchorCtr="0">
              <a:noAutofit/>
            </a:bodyPr>
            <a:lstStyle/>
            <a:p>
              <a:pPr marL="58738" lvl="0" defTabSz="444500">
                <a:lnSpc>
                  <a:spcPct val="90000"/>
                </a:lnSpc>
                <a:spcBef>
                  <a:spcPct val="0"/>
                </a:spcBef>
                <a:spcAft>
                  <a:spcPct val="35000"/>
                </a:spcAft>
              </a:pPr>
              <a:r>
                <a:rPr lang="en-US" altLang="en-US" sz="1000" kern="1200">
                  <a:latin typeface="Arial" panose="020B0604020202020204" pitchFamily="34" charset="0"/>
                  <a:ea typeface="MS PGothic" pitchFamily="34" charset="-128"/>
                  <a:cs typeface="Arial" panose="020B0604020202020204" pitchFamily="34" charset="0"/>
                  <a:sym typeface="Lato Regular" charset="0"/>
                </a:rPr>
                <a:t>Charitable contributions (subject to AGI limits based on contributed property and receiving charity)</a:t>
              </a:r>
              <a:endParaRPr lang="en-US" altLang="en-US" sz="1000" i="1" kern="1200">
                <a:latin typeface="Arial" panose="020B0604020202020204" pitchFamily="34" charset="0"/>
                <a:ea typeface="MS PGothic" pitchFamily="34" charset="-128"/>
                <a:cs typeface="Arial" panose="020B0604020202020204" pitchFamily="34" charset="0"/>
                <a:sym typeface="Lato Regular" charset="0"/>
              </a:endParaRPr>
            </a:p>
          </p:txBody>
        </p:sp>
      </p:grpSp>
      <p:grpSp>
        <p:nvGrpSpPr>
          <p:cNvPr id="27" name="Group 26">
            <a:extLst>
              <a:ext uri="{FF2B5EF4-FFF2-40B4-BE49-F238E27FC236}">
                <a16:creationId xmlns:a16="http://schemas.microsoft.com/office/drawing/2014/main" id="{DAFE938A-65EF-4946-B6AE-AE98E87DCC71}"/>
              </a:ext>
            </a:extLst>
          </p:cNvPr>
          <p:cNvGrpSpPr/>
          <p:nvPr/>
        </p:nvGrpSpPr>
        <p:grpSpPr>
          <a:xfrm>
            <a:off x="843242" y="2697818"/>
            <a:ext cx="1041886" cy="2390358"/>
            <a:chOff x="795945" y="3096212"/>
            <a:chExt cx="1041886" cy="2390358"/>
          </a:xfrm>
        </p:grpSpPr>
        <p:sp>
          <p:nvSpPr>
            <p:cNvPr id="29" name="Freeform 59">
              <a:extLst>
                <a:ext uri="{FF2B5EF4-FFF2-40B4-BE49-F238E27FC236}">
                  <a16:creationId xmlns:a16="http://schemas.microsoft.com/office/drawing/2014/main" id="{513A10A3-7AB6-44DF-B83D-D18F5CEFBFBB}"/>
                </a:ext>
              </a:extLst>
            </p:cNvPr>
            <p:cNvSpPr/>
            <p:nvPr/>
          </p:nvSpPr>
          <p:spPr>
            <a:xfrm>
              <a:off x="795945" y="3096212"/>
              <a:ext cx="127485" cy="478071"/>
            </a:xfrm>
            <a:custGeom>
              <a:avLst/>
              <a:gdLst/>
              <a:ahLst/>
              <a:cxnLst/>
              <a:rect l="0" t="0" r="0" b="0"/>
              <a:pathLst>
                <a:path>
                  <a:moveTo>
                    <a:pt x="0" y="0"/>
                  </a:moveTo>
                  <a:lnTo>
                    <a:pt x="0" y="478071"/>
                  </a:lnTo>
                  <a:lnTo>
                    <a:pt x="127485" y="47807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0" name="Freeform 60">
              <a:extLst>
                <a:ext uri="{FF2B5EF4-FFF2-40B4-BE49-F238E27FC236}">
                  <a16:creationId xmlns:a16="http://schemas.microsoft.com/office/drawing/2014/main" id="{287845BC-1DFD-4C0C-828C-677393238E81}"/>
                </a:ext>
              </a:extLst>
            </p:cNvPr>
            <p:cNvSpPr/>
            <p:nvPr/>
          </p:nvSpPr>
          <p:spPr>
            <a:xfrm>
              <a:off x="923431" y="3255570"/>
              <a:ext cx="914400" cy="637428"/>
            </a:xfrm>
            <a:custGeom>
              <a:avLst/>
              <a:gdLst>
                <a:gd name="connsiteX0" fmla="*/ 0 w 2201464"/>
                <a:gd name="connsiteY0" fmla="*/ 63743 h 637428"/>
                <a:gd name="connsiteX1" fmla="*/ 63743 w 2201464"/>
                <a:gd name="connsiteY1" fmla="*/ 0 h 637428"/>
                <a:gd name="connsiteX2" fmla="*/ 2137721 w 2201464"/>
                <a:gd name="connsiteY2" fmla="*/ 0 h 637428"/>
                <a:gd name="connsiteX3" fmla="*/ 2201464 w 2201464"/>
                <a:gd name="connsiteY3" fmla="*/ 63743 h 637428"/>
                <a:gd name="connsiteX4" fmla="*/ 2201464 w 2201464"/>
                <a:gd name="connsiteY4" fmla="*/ 573685 h 637428"/>
                <a:gd name="connsiteX5" fmla="*/ 2137721 w 2201464"/>
                <a:gd name="connsiteY5" fmla="*/ 637428 h 637428"/>
                <a:gd name="connsiteX6" fmla="*/ 63743 w 2201464"/>
                <a:gd name="connsiteY6" fmla="*/ 637428 h 637428"/>
                <a:gd name="connsiteX7" fmla="*/ 0 w 2201464"/>
                <a:gd name="connsiteY7" fmla="*/ 573685 h 637428"/>
                <a:gd name="connsiteX8" fmla="*/ 0 w 2201464"/>
                <a:gd name="connsiteY8" fmla="*/ 63743 h 63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464" h="637428">
                  <a:moveTo>
                    <a:pt x="0" y="63743"/>
                  </a:moveTo>
                  <a:cubicBezTo>
                    <a:pt x="0" y="28539"/>
                    <a:pt x="28539" y="0"/>
                    <a:pt x="63743" y="0"/>
                  </a:cubicBezTo>
                  <a:lnTo>
                    <a:pt x="2137721" y="0"/>
                  </a:lnTo>
                  <a:cubicBezTo>
                    <a:pt x="2172925" y="0"/>
                    <a:pt x="2201464" y="28539"/>
                    <a:pt x="2201464" y="63743"/>
                  </a:cubicBezTo>
                  <a:lnTo>
                    <a:pt x="2201464" y="573685"/>
                  </a:lnTo>
                  <a:cubicBezTo>
                    <a:pt x="2201464" y="608889"/>
                    <a:pt x="2172925" y="637428"/>
                    <a:pt x="2137721" y="637428"/>
                  </a:cubicBezTo>
                  <a:lnTo>
                    <a:pt x="63743" y="637428"/>
                  </a:lnTo>
                  <a:cubicBezTo>
                    <a:pt x="28539" y="637428"/>
                    <a:pt x="0" y="608889"/>
                    <a:pt x="0" y="573685"/>
                  </a:cubicBezTo>
                  <a:lnTo>
                    <a:pt x="0" y="63743"/>
                  </a:lnTo>
                  <a:close/>
                </a:path>
              </a:pathLst>
            </a:custGeom>
            <a:ln>
              <a:solidFill>
                <a:srgbClr val="1F497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720" tIns="31370" rIns="37720" bIns="31370" numCol="1" spcCol="1270" anchor="ctr" anchorCtr="0">
              <a:noAutofit/>
            </a:bodyPr>
            <a:lstStyle/>
            <a:p>
              <a:pPr lvl="0" algn="ctr"/>
              <a:r>
                <a:rPr lang="en-US" altLang="en-US" sz="1000" dirty="0">
                  <a:latin typeface="Arial" panose="020B0604020202020204" pitchFamily="34" charset="0"/>
                  <a:ea typeface="MS PGothic" pitchFamily="34" charset="-128"/>
                  <a:cs typeface="Arial" panose="020B0604020202020204" pitchFamily="34" charset="0"/>
                  <a:sym typeface="Lato Regular" charset="0"/>
                </a:rPr>
                <a:t>$16,100 </a:t>
              </a:r>
              <a:br>
                <a:rPr lang="en-US" altLang="en-US" sz="1000" dirty="0">
                  <a:latin typeface="Arial" panose="020B0604020202020204" pitchFamily="34" charset="0"/>
                  <a:ea typeface="MS PGothic" pitchFamily="34" charset="-128"/>
                  <a:cs typeface="Arial" panose="020B0604020202020204" pitchFamily="34" charset="0"/>
                  <a:sym typeface="Lato Regular" charset="0"/>
                </a:rPr>
              </a:br>
              <a:r>
                <a:rPr lang="en-US" altLang="en-US" sz="1000" dirty="0">
                  <a:latin typeface="Arial" panose="020B0604020202020204" pitchFamily="34" charset="0"/>
                  <a:ea typeface="MS PGothic" pitchFamily="34" charset="-128"/>
                  <a:cs typeface="Arial" panose="020B0604020202020204" pitchFamily="34" charset="0"/>
                  <a:sym typeface="Lato Regular" charset="0"/>
                </a:rPr>
                <a:t>Single</a:t>
              </a:r>
            </a:p>
          </p:txBody>
        </p:sp>
        <p:sp>
          <p:nvSpPr>
            <p:cNvPr id="31" name="Freeform 61">
              <a:extLst>
                <a:ext uri="{FF2B5EF4-FFF2-40B4-BE49-F238E27FC236}">
                  <a16:creationId xmlns:a16="http://schemas.microsoft.com/office/drawing/2014/main" id="{614877F5-CF89-4BE9-AED4-C776D9BE54E7}"/>
                </a:ext>
              </a:extLst>
            </p:cNvPr>
            <p:cNvSpPr/>
            <p:nvPr/>
          </p:nvSpPr>
          <p:spPr>
            <a:xfrm>
              <a:off x="795945" y="3096212"/>
              <a:ext cx="127485" cy="1274857"/>
            </a:xfrm>
            <a:custGeom>
              <a:avLst/>
              <a:gdLst/>
              <a:ahLst/>
              <a:cxnLst/>
              <a:rect l="0" t="0" r="0" b="0"/>
              <a:pathLst>
                <a:path>
                  <a:moveTo>
                    <a:pt x="0" y="0"/>
                  </a:moveTo>
                  <a:lnTo>
                    <a:pt x="0" y="1274857"/>
                  </a:lnTo>
                  <a:lnTo>
                    <a:pt x="127485" y="127485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2" name="Freeform 62">
              <a:extLst>
                <a:ext uri="{FF2B5EF4-FFF2-40B4-BE49-F238E27FC236}">
                  <a16:creationId xmlns:a16="http://schemas.microsoft.com/office/drawing/2014/main" id="{440ED29D-7ABA-4FCA-A662-0DEC863B749D}"/>
                </a:ext>
              </a:extLst>
            </p:cNvPr>
            <p:cNvSpPr/>
            <p:nvPr/>
          </p:nvSpPr>
          <p:spPr>
            <a:xfrm>
              <a:off x="923431" y="4052356"/>
              <a:ext cx="914400" cy="637428"/>
            </a:xfrm>
            <a:custGeom>
              <a:avLst/>
              <a:gdLst>
                <a:gd name="connsiteX0" fmla="*/ 0 w 2201464"/>
                <a:gd name="connsiteY0" fmla="*/ 63743 h 637428"/>
                <a:gd name="connsiteX1" fmla="*/ 63743 w 2201464"/>
                <a:gd name="connsiteY1" fmla="*/ 0 h 637428"/>
                <a:gd name="connsiteX2" fmla="*/ 2137721 w 2201464"/>
                <a:gd name="connsiteY2" fmla="*/ 0 h 637428"/>
                <a:gd name="connsiteX3" fmla="*/ 2201464 w 2201464"/>
                <a:gd name="connsiteY3" fmla="*/ 63743 h 637428"/>
                <a:gd name="connsiteX4" fmla="*/ 2201464 w 2201464"/>
                <a:gd name="connsiteY4" fmla="*/ 573685 h 637428"/>
                <a:gd name="connsiteX5" fmla="*/ 2137721 w 2201464"/>
                <a:gd name="connsiteY5" fmla="*/ 637428 h 637428"/>
                <a:gd name="connsiteX6" fmla="*/ 63743 w 2201464"/>
                <a:gd name="connsiteY6" fmla="*/ 637428 h 637428"/>
                <a:gd name="connsiteX7" fmla="*/ 0 w 2201464"/>
                <a:gd name="connsiteY7" fmla="*/ 573685 h 637428"/>
                <a:gd name="connsiteX8" fmla="*/ 0 w 2201464"/>
                <a:gd name="connsiteY8" fmla="*/ 63743 h 63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464" h="637428">
                  <a:moveTo>
                    <a:pt x="0" y="63743"/>
                  </a:moveTo>
                  <a:cubicBezTo>
                    <a:pt x="0" y="28539"/>
                    <a:pt x="28539" y="0"/>
                    <a:pt x="63743" y="0"/>
                  </a:cubicBezTo>
                  <a:lnTo>
                    <a:pt x="2137721" y="0"/>
                  </a:lnTo>
                  <a:cubicBezTo>
                    <a:pt x="2172925" y="0"/>
                    <a:pt x="2201464" y="28539"/>
                    <a:pt x="2201464" y="63743"/>
                  </a:cubicBezTo>
                  <a:lnTo>
                    <a:pt x="2201464" y="573685"/>
                  </a:lnTo>
                  <a:cubicBezTo>
                    <a:pt x="2201464" y="608889"/>
                    <a:pt x="2172925" y="637428"/>
                    <a:pt x="2137721" y="637428"/>
                  </a:cubicBezTo>
                  <a:lnTo>
                    <a:pt x="63743" y="637428"/>
                  </a:lnTo>
                  <a:cubicBezTo>
                    <a:pt x="28539" y="637428"/>
                    <a:pt x="0" y="608889"/>
                    <a:pt x="0" y="573685"/>
                  </a:cubicBezTo>
                  <a:lnTo>
                    <a:pt x="0" y="63743"/>
                  </a:lnTo>
                  <a:close/>
                </a:path>
              </a:pathLst>
            </a:custGeom>
            <a:ln>
              <a:solidFill>
                <a:srgbClr val="1F497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720" tIns="31370" rIns="37720" bIns="31370" numCol="1" spcCol="1270" anchor="ctr" anchorCtr="0">
              <a:noAutofit/>
            </a:bodyPr>
            <a:lstStyle/>
            <a:p>
              <a:pPr lvl="0" algn="ctr"/>
              <a:r>
                <a:rPr lang="en-US" altLang="en-US" sz="1000" dirty="0">
                  <a:latin typeface="Arial" panose="020B0604020202020204" pitchFamily="34" charset="0"/>
                  <a:ea typeface="MS PGothic" pitchFamily="34" charset="-128"/>
                  <a:cs typeface="Arial" panose="020B0604020202020204" pitchFamily="34" charset="0"/>
                  <a:sym typeface="Lato Regular" charset="0"/>
                </a:rPr>
                <a:t>$24,150 </a:t>
              </a:r>
              <a:br>
                <a:rPr lang="en-US" altLang="en-US" sz="1000" dirty="0">
                  <a:latin typeface="Arial" panose="020B0604020202020204" pitchFamily="34" charset="0"/>
                  <a:ea typeface="MS PGothic" pitchFamily="34" charset="-128"/>
                  <a:cs typeface="Arial" panose="020B0604020202020204" pitchFamily="34" charset="0"/>
                  <a:sym typeface="Lato Regular" charset="0"/>
                </a:rPr>
              </a:br>
              <a:r>
                <a:rPr lang="en-US" altLang="en-US" sz="1000" dirty="0">
                  <a:latin typeface="Arial" panose="020B0604020202020204" pitchFamily="34" charset="0"/>
                  <a:ea typeface="MS PGothic" pitchFamily="34" charset="-128"/>
                  <a:cs typeface="Arial" panose="020B0604020202020204" pitchFamily="34" charset="0"/>
                  <a:sym typeface="Lato Regular" charset="0"/>
                </a:rPr>
                <a:t>Head of Household</a:t>
              </a:r>
            </a:p>
          </p:txBody>
        </p:sp>
        <p:sp>
          <p:nvSpPr>
            <p:cNvPr id="33" name="Freeform 63">
              <a:extLst>
                <a:ext uri="{FF2B5EF4-FFF2-40B4-BE49-F238E27FC236}">
                  <a16:creationId xmlns:a16="http://schemas.microsoft.com/office/drawing/2014/main" id="{862E9BF3-8626-4A58-AD6C-7ED884E29959}"/>
                </a:ext>
              </a:extLst>
            </p:cNvPr>
            <p:cNvSpPr/>
            <p:nvPr/>
          </p:nvSpPr>
          <p:spPr>
            <a:xfrm>
              <a:off x="795945" y="3096212"/>
              <a:ext cx="127485" cy="2071643"/>
            </a:xfrm>
            <a:custGeom>
              <a:avLst/>
              <a:gdLst/>
              <a:ahLst/>
              <a:cxnLst/>
              <a:rect l="0" t="0" r="0" b="0"/>
              <a:pathLst>
                <a:path>
                  <a:moveTo>
                    <a:pt x="0" y="0"/>
                  </a:moveTo>
                  <a:lnTo>
                    <a:pt x="0" y="2071643"/>
                  </a:lnTo>
                  <a:lnTo>
                    <a:pt x="127485" y="2071643"/>
                  </a:lnTo>
                </a:path>
              </a:pathLst>
            </a:custGeom>
            <a:noFill/>
            <a:ln>
              <a:solidFill>
                <a:srgbClr val="1F497D"/>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4" name="Freeform 64">
              <a:extLst>
                <a:ext uri="{FF2B5EF4-FFF2-40B4-BE49-F238E27FC236}">
                  <a16:creationId xmlns:a16="http://schemas.microsoft.com/office/drawing/2014/main" id="{6CA024C9-6AE6-4CD3-BD95-B7BAFCD7B0E7}"/>
                </a:ext>
              </a:extLst>
            </p:cNvPr>
            <p:cNvSpPr/>
            <p:nvPr/>
          </p:nvSpPr>
          <p:spPr>
            <a:xfrm>
              <a:off x="923431" y="4849142"/>
              <a:ext cx="914400" cy="637428"/>
            </a:xfrm>
            <a:custGeom>
              <a:avLst/>
              <a:gdLst>
                <a:gd name="connsiteX0" fmla="*/ 0 w 2201464"/>
                <a:gd name="connsiteY0" fmla="*/ 63743 h 637428"/>
                <a:gd name="connsiteX1" fmla="*/ 63743 w 2201464"/>
                <a:gd name="connsiteY1" fmla="*/ 0 h 637428"/>
                <a:gd name="connsiteX2" fmla="*/ 2137721 w 2201464"/>
                <a:gd name="connsiteY2" fmla="*/ 0 h 637428"/>
                <a:gd name="connsiteX3" fmla="*/ 2201464 w 2201464"/>
                <a:gd name="connsiteY3" fmla="*/ 63743 h 637428"/>
                <a:gd name="connsiteX4" fmla="*/ 2201464 w 2201464"/>
                <a:gd name="connsiteY4" fmla="*/ 573685 h 637428"/>
                <a:gd name="connsiteX5" fmla="*/ 2137721 w 2201464"/>
                <a:gd name="connsiteY5" fmla="*/ 637428 h 637428"/>
                <a:gd name="connsiteX6" fmla="*/ 63743 w 2201464"/>
                <a:gd name="connsiteY6" fmla="*/ 637428 h 637428"/>
                <a:gd name="connsiteX7" fmla="*/ 0 w 2201464"/>
                <a:gd name="connsiteY7" fmla="*/ 573685 h 637428"/>
                <a:gd name="connsiteX8" fmla="*/ 0 w 2201464"/>
                <a:gd name="connsiteY8" fmla="*/ 63743 h 63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1464" h="637428">
                  <a:moveTo>
                    <a:pt x="0" y="63743"/>
                  </a:moveTo>
                  <a:cubicBezTo>
                    <a:pt x="0" y="28539"/>
                    <a:pt x="28539" y="0"/>
                    <a:pt x="63743" y="0"/>
                  </a:cubicBezTo>
                  <a:lnTo>
                    <a:pt x="2137721" y="0"/>
                  </a:lnTo>
                  <a:cubicBezTo>
                    <a:pt x="2172925" y="0"/>
                    <a:pt x="2201464" y="28539"/>
                    <a:pt x="2201464" y="63743"/>
                  </a:cubicBezTo>
                  <a:lnTo>
                    <a:pt x="2201464" y="573685"/>
                  </a:lnTo>
                  <a:cubicBezTo>
                    <a:pt x="2201464" y="608889"/>
                    <a:pt x="2172925" y="637428"/>
                    <a:pt x="2137721" y="637428"/>
                  </a:cubicBezTo>
                  <a:lnTo>
                    <a:pt x="63743" y="637428"/>
                  </a:lnTo>
                  <a:cubicBezTo>
                    <a:pt x="28539" y="637428"/>
                    <a:pt x="0" y="608889"/>
                    <a:pt x="0" y="573685"/>
                  </a:cubicBezTo>
                  <a:lnTo>
                    <a:pt x="0" y="63743"/>
                  </a:lnTo>
                  <a:close/>
                </a:path>
              </a:pathLst>
            </a:custGeom>
            <a:ln>
              <a:solidFill>
                <a:srgbClr val="1F497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720" tIns="31370" rIns="37720" bIns="31370" numCol="1" spcCol="1270" anchor="ctr" anchorCtr="0">
              <a:noAutofit/>
            </a:bodyPr>
            <a:lstStyle/>
            <a:p>
              <a:pPr lvl="0" algn="ctr"/>
              <a:r>
                <a:rPr lang="en-US" altLang="en-US" sz="1000">
                  <a:latin typeface="Arial" panose="020B0604020202020204" pitchFamily="34" charset="0"/>
                  <a:ea typeface="MS PGothic" pitchFamily="34" charset="-128"/>
                  <a:cs typeface="Arial" panose="020B0604020202020204" pitchFamily="34" charset="0"/>
                  <a:sym typeface="Lato Regular" charset="0"/>
                </a:rPr>
                <a:t>$32,200 </a:t>
              </a:r>
              <a:br>
                <a:rPr lang="en-US" altLang="en-US" sz="1000">
                  <a:latin typeface="Arial" panose="020B0604020202020204" pitchFamily="34" charset="0"/>
                  <a:ea typeface="MS PGothic" pitchFamily="34" charset="-128"/>
                  <a:cs typeface="Arial" panose="020B0604020202020204" pitchFamily="34" charset="0"/>
                  <a:sym typeface="Lato Regular" charset="0"/>
                </a:rPr>
              </a:br>
              <a:r>
                <a:rPr lang="en-US" altLang="en-US" sz="1000">
                  <a:latin typeface="Arial" panose="020B0604020202020204" pitchFamily="34" charset="0"/>
                  <a:ea typeface="MS PGothic" pitchFamily="34" charset="-128"/>
                  <a:cs typeface="Arial" panose="020B0604020202020204" pitchFamily="34" charset="0"/>
                  <a:sym typeface="Lato Regular" charset="0"/>
                </a:rPr>
                <a:t>Married Filing Jointly</a:t>
              </a:r>
            </a:p>
          </p:txBody>
        </p:sp>
      </p:grpSp>
      <p:sp>
        <p:nvSpPr>
          <p:cNvPr id="35" name="Rectangle 2">
            <a:extLst>
              <a:ext uri="{FF2B5EF4-FFF2-40B4-BE49-F238E27FC236}">
                <a16:creationId xmlns:a16="http://schemas.microsoft.com/office/drawing/2014/main" id="{8F429D06-1076-434C-9284-31E86F06DDB1}"/>
              </a:ext>
            </a:extLst>
          </p:cNvPr>
          <p:cNvSpPr>
            <a:spLocks/>
          </p:cNvSpPr>
          <p:nvPr/>
        </p:nvSpPr>
        <p:spPr bwMode="auto">
          <a:xfrm>
            <a:off x="5757827" y="1302543"/>
            <a:ext cx="2765188" cy="200055"/>
          </a:xfrm>
          <a:prstGeom prst="rect">
            <a:avLst/>
          </a:prstGeom>
          <a:noFill/>
          <a:ln w="9525">
            <a:noFill/>
            <a:miter lim="800000"/>
            <a:headEnd/>
            <a:tailEnd/>
          </a:ln>
        </p:spPr>
        <p:txBody>
          <a:bodyPr wrap="square" lIns="0" tIns="0" rIns="0" bIns="0">
            <a:spAutoFit/>
          </a:bodyPr>
          <a:lstStyle/>
          <a:p>
            <a:r>
              <a:rPr lang="en-US" sz="1300" b="1" dirty="0">
                <a:solidFill>
                  <a:schemeClr val="accent1"/>
                </a:solidFill>
                <a:latin typeface="Arial" panose="020B0604020202020204" pitchFamily="34" charset="0"/>
                <a:cs typeface="Arial" panose="020B0604020202020204" pitchFamily="34" charset="0"/>
                <a:sym typeface="Lato Black" charset="0"/>
              </a:rPr>
              <a:t>“Must Know” Healthcare Taxes </a:t>
            </a:r>
            <a:r>
              <a:rPr lang="en-US" sz="1300" b="1" baseline="30000" dirty="0">
                <a:solidFill>
                  <a:schemeClr val="accent1"/>
                </a:solidFill>
                <a:latin typeface="Arial" panose="020B0604020202020204" pitchFamily="34" charset="0"/>
                <a:cs typeface="Arial" panose="020B0604020202020204" pitchFamily="34" charset="0"/>
                <a:sym typeface="Lato Black" charset="0"/>
              </a:rPr>
              <a:t>2</a:t>
            </a:r>
          </a:p>
        </p:txBody>
      </p:sp>
      <p:sp>
        <p:nvSpPr>
          <p:cNvPr id="36" name="Rectangle 6">
            <a:hlinkClick r:id="" action="ppaction://noaction"/>
            <a:extLst>
              <a:ext uri="{FF2B5EF4-FFF2-40B4-BE49-F238E27FC236}">
                <a16:creationId xmlns:a16="http://schemas.microsoft.com/office/drawing/2014/main" id="{4E2DF519-5DFD-4E65-ACAF-E47910A9CB0E}"/>
              </a:ext>
            </a:extLst>
          </p:cNvPr>
          <p:cNvSpPr>
            <a:spLocks/>
          </p:cNvSpPr>
          <p:nvPr/>
        </p:nvSpPr>
        <p:spPr bwMode="auto">
          <a:xfrm>
            <a:off x="5388634" y="3220983"/>
            <a:ext cx="3503575" cy="1798190"/>
          </a:xfrm>
          <a:prstGeom prst="rect">
            <a:avLst/>
          </a:prstGeom>
          <a:noFill/>
          <a:ln>
            <a:noFill/>
          </a:ln>
        </p:spPr>
        <p:txBody>
          <a:bodyPr lIns="0" tIns="0" rIns="0" bIns="0"/>
          <a:lstStyle>
            <a:lvl1pPr eaLnBrk="0" hangingPunct="0">
              <a:defRPr sz="5000">
                <a:solidFill>
                  <a:schemeClr val="tx1"/>
                </a:solidFill>
                <a:latin typeface="Helvetica Light" charset="0"/>
                <a:ea typeface="ヒラギノ角ゴ ProN W3" charset="-128"/>
                <a:sym typeface="Helvetica Light" charset="0"/>
              </a:defRPr>
            </a:lvl1pPr>
            <a:lvl2pPr marL="742950" indent="-285750" eaLnBrk="0" hangingPunct="0">
              <a:defRPr sz="5000">
                <a:solidFill>
                  <a:schemeClr val="tx1"/>
                </a:solidFill>
                <a:latin typeface="Helvetica Light" charset="0"/>
                <a:ea typeface="ヒラギノ角ゴ ProN W3" charset="-128"/>
                <a:sym typeface="Helvetica Light" charset="0"/>
              </a:defRPr>
            </a:lvl2pPr>
            <a:lvl3pPr marL="1143000" indent="-228600" eaLnBrk="0" hangingPunct="0">
              <a:defRPr sz="5000">
                <a:solidFill>
                  <a:schemeClr val="tx1"/>
                </a:solidFill>
                <a:latin typeface="Helvetica Light" charset="0"/>
                <a:ea typeface="ヒラギノ角ゴ ProN W3" charset="-128"/>
                <a:sym typeface="Helvetica Light" charset="0"/>
              </a:defRPr>
            </a:lvl3pPr>
            <a:lvl4pPr marL="1600200" indent="-228600" eaLnBrk="0" hangingPunct="0">
              <a:defRPr sz="5000">
                <a:solidFill>
                  <a:schemeClr val="tx1"/>
                </a:solidFill>
                <a:latin typeface="Helvetica Light" charset="0"/>
                <a:ea typeface="ヒラギノ角ゴ ProN W3" charset="-128"/>
                <a:sym typeface="Helvetica Light" charset="0"/>
              </a:defRPr>
            </a:lvl4pPr>
            <a:lvl5pPr marL="2057400" indent="-228600" eaLnBrk="0" hangingPunct="0">
              <a:defRPr sz="50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9pPr>
          </a:lstStyle>
          <a:p>
            <a:pPr eaLnBrk="1" hangingPunct="1">
              <a:spcBef>
                <a:spcPts val="0"/>
              </a:spcBef>
            </a:pPr>
            <a:r>
              <a:rPr lang="en-US" sz="1000" i="1" dirty="0">
                <a:latin typeface="Arial" panose="020B0604020202020204" pitchFamily="34" charset="0"/>
                <a:cs typeface="Arial" panose="020B0604020202020204" pitchFamily="34" charset="0"/>
              </a:rPr>
              <a:t>Note: These threshold amounts are not indexed for inflation.</a:t>
            </a:r>
          </a:p>
          <a:p>
            <a:pPr eaLnBrk="1" hangingPunct="1">
              <a:spcBef>
                <a:spcPts val="0"/>
              </a:spcBef>
            </a:pPr>
            <a:endParaRPr lang="en-US" sz="1000" dirty="0">
              <a:latin typeface="Arial" panose="020B0604020202020204" pitchFamily="34" charset="0"/>
              <a:cs typeface="Arial" panose="020B0604020202020204" pitchFamily="34" charset="0"/>
            </a:endParaRPr>
          </a:p>
          <a:p>
            <a:pPr eaLnBrk="1" hangingPunct="1">
              <a:spcBef>
                <a:spcPts val="0"/>
              </a:spcBef>
            </a:pPr>
            <a:r>
              <a:rPr lang="en-US" sz="1100" dirty="0">
                <a:latin typeface="Arial" panose="020B0604020202020204" pitchFamily="34" charset="0"/>
                <a:cs typeface="Arial" panose="020B0604020202020204" pitchFamily="34" charset="0"/>
              </a:rPr>
              <a:t>Investment income includes, but is not limited to:</a:t>
            </a:r>
          </a:p>
          <a:p>
            <a:pPr marL="171450" indent="-171450" eaLnBrk="1" hangingPunct="1">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Interest</a:t>
            </a:r>
          </a:p>
          <a:p>
            <a:pPr marL="171450" indent="-171450" eaLnBrk="1" hangingPunct="1">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Dividends</a:t>
            </a:r>
          </a:p>
          <a:p>
            <a:pPr marL="171450" indent="-171450" eaLnBrk="1" hangingPunct="1">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Capital Gains</a:t>
            </a:r>
          </a:p>
          <a:p>
            <a:pPr marL="171450" indent="-171450" eaLnBrk="1" hangingPunct="1">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Rental/Royalty Income</a:t>
            </a:r>
          </a:p>
          <a:p>
            <a:pPr marL="171450" indent="-171450" eaLnBrk="1" hangingPunct="1">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Taxable Portion of Non-Qualified Annuity Payments</a:t>
            </a:r>
          </a:p>
          <a:p>
            <a:pPr marL="171450" indent="-171450" eaLnBrk="1" hangingPunct="1">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Business Income from Financial Trading</a:t>
            </a:r>
          </a:p>
          <a:p>
            <a:pPr marL="171450" indent="-171450" eaLnBrk="1" hangingPunct="1">
              <a:spcBef>
                <a:spcPts val="0"/>
              </a:spcBef>
              <a:buFont typeface="Arial" panose="020B0604020202020204" pitchFamily="34" charset="0"/>
              <a:buChar char="•"/>
            </a:pPr>
            <a:r>
              <a:rPr lang="en-US" sz="1100" dirty="0">
                <a:latin typeface="Arial" panose="020B0604020202020204" pitchFamily="34" charset="0"/>
                <a:cs typeface="Arial" panose="020B0604020202020204" pitchFamily="34" charset="0"/>
              </a:rPr>
              <a:t>Passive Activities</a:t>
            </a:r>
          </a:p>
          <a:p>
            <a:pPr eaLnBrk="1" hangingPunct="1">
              <a:spcBef>
                <a:spcPts val="0"/>
              </a:spcBef>
            </a:pPr>
            <a:endParaRPr lang="en-US" sz="1000" dirty="0">
              <a:latin typeface="Arial" panose="020B0604020202020204" pitchFamily="34" charset="0"/>
              <a:cs typeface="Arial" panose="020B0604020202020204" pitchFamily="34" charset="0"/>
            </a:endParaRPr>
          </a:p>
        </p:txBody>
      </p:sp>
      <p:sp>
        <p:nvSpPr>
          <p:cNvPr id="37" name="Rectangle 6">
            <a:hlinkClick r:id="" action="ppaction://noaction"/>
            <a:extLst>
              <a:ext uri="{FF2B5EF4-FFF2-40B4-BE49-F238E27FC236}">
                <a16:creationId xmlns:a16="http://schemas.microsoft.com/office/drawing/2014/main" id="{0D4F60CF-FDA6-4B4E-A718-30B76B4884E1}"/>
              </a:ext>
            </a:extLst>
          </p:cNvPr>
          <p:cNvSpPr>
            <a:spLocks/>
          </p:cNvSpPr>
          <p:nvPr/>
        </p:nvSpPr>
        <p:spPr bwMode="auto">
          <a:xfrm>
            <a:off x="5325009" y="6056115"/>
            <a:ext cx="3503575" cy="403410"/>
          </a:xfrm>
          <a:prstGeom prst="rect">
            <a:avLst/>
          </a:prstGeom>
          <a:noFill/>
          <a:ln>
            <a:noFill/>
          </a:ln>
        </p:spPr>
        <p:txBody>
          <a:bodyPr lIns="0" tIns="0" rIns="0" bIns="0"/>
          <a:lstStyle>
            <a:lvl1pPr eaLnBrk="0" hangingPunct="0">
              <a:defRPr sz="5000">
                <a:solidFill>
                  <a:schemeClr val="tx1"/>
                </a:solidFill>
                <a:latin typeface="Helvetica Light" charset="0"/>
                <a:ea typeface="ヒラギノ角ゴ ProN W3" charset="-128"/>
                <a:sym typeface="Helvetica Light" charset="0"/>
              </a:defRPr>
            </a:lvl1pPr>
            <a:lvl2pPr marL="742950" indent="-285750" eaLnBrk="0" hangingPunct="0">
              <a:defRPr sz="5000">
                <a:solidFill>
                  <a:schemeClr val="tx1"/>
                </a:solidFill>
                <a:latin typeface="Helvetica Light" charset="0"/>
                <a:ea typeface="ヒラギノ角ゴ ProN W3" charset="-128"/>
                <a:sym typeface="Helvetica Light" charset="0"/>
              </a:defRPr>
            </a:lvl2pPr>
            <a:lvl3pPr marL="1143000" indent="-228600" eaLnBrk="0" hangingPunct="0">
              <a:defRPr sz="5000">
                <a:solidFill>
                  <a:schemeClr val="tx1"/>
                </a:solidFill>
                <a:latin typeface="Helvetica Light" charset="0"/>
                <a:ea typeface="ヒラギノ角ゴ ProN W3" charset="-128"/>
                <a:sym typeface="Helvetica Light" charset="0"/>
              </a:defRPr>
            </a:lvl3pPr>
            <a:lvl4pPr marL="1600200" indent="-228600" eaLnBrk="0" hangingPunct="0">
              <a:defRPr sz="5000">
                <a:solidFill>
                  <a:schemeClr val="tx1"/>
                </a:solidFill>
                <a:latin typeface="Helvetica Light" charset="0"/>
                <a:ea typeface="ヒラギノ角ゴ ProN W3" charset="-128"/>
                <a:sym typeface="Helvetica Light" charset="0"/>
              </a:defRPr>
            </a:lvl4pPr>
            <a:lvl5pPr marL="2057400" indent="-228600" eaLnBrk="0" hangingPunct="0">
              <a:defRPr sz="50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5000">
                <a:solidFill>
                  <a:schemeClr val="tx1"/>
                </a:solidFill>
                <a:latin typeface="Helvetica Light" charset="0"/>
                <a:ea typeface="ヒラギノ角ゴ ProN W3" charset="-128"/>
                <a:sym typeface="Helvetica Light" charset="0"/>
              </a:defRPr>
            </a:lvl9pPr>
          </a:lstStyle>
          <a:p>
            <a:pPr eaLnBrk="1" hangingPunct="1">
              <a:spcBef>
                <a:spcPts val="0"/>
              </a:spcBef>
            </a:pPr>
            <a:r>
              <a:rPr lang="en-US" sz="1000" i="1">
                <a:latin typeface="Arial" panose="020B0604020202020204" pitchFamily="34" charset="0"/>
                <a:cs typeface="Arial" panose="020B0604020202020204" pitchFamily="34" charset="0"/>
              </a:rPr>
              <a:t>Note: These threshold amounts are not indexed for inflation.</a:t>
            </a:r>
          </a:p>
        </p:txBody>
      </p:sp>
      <p:sp>
        <p:nvSpPr>
          <p:cNvPr id="38" name="Freeform 5">
            <a:extLst>
              <a:ext uri="{FF2B5EF4-FFF2-40B4-BE49-F238E27FC236}">
                <a16:creationId xmlns:a16="http://schemas.microsoft.com/office/drawing/2014/main" id="{9A0757AF-5DFA-6355-45C2-9C1EE80DE0D4}"/>
              </a:ext>
            </a:extLst>
          </p:cNvPr>
          <p:cNvSpPr/>
          <p:nvPr/>
        </p:nvSpPr>
        <p:spPr>
          <a:xfrm>
            <a:off x="2291481" y="2104489"/>
            <a:ext cx="1289852" cy="637428"/>
          </a:xfrm>
          <a:custGeom>
            <a:avLst/>
            <a:gdLst>
              <a:gd name="connsiteX0" fmla="*/ 0 w 1274857"/>
              <a:gd name="connsiteY0" fmla="*/ 63743 h 637428"/>
              <a:gd name="connsiteX1" fmla="*/ 63743 w 1274857"/>
              <a:gd name="connsiteY1" fmla="*/ 0 h 637428"/>
              <a:gd name="connsiteX2" fmla="*/ 1211114 w 1274857"/>
              <a:gd name="connsiteY2" fmla="*/ 0 h 637428"/>
              <a:gd name="connsiteX3" fmla="*/ 1274857 w 1274857"/>
              <a:gd name="connsiteY3" fmla="*/ 63743 h 637428"/>
              <a:gd name="connsiteX4" fmla="*/ 1274857 w 1274857"/>
              <a:gd name="connsiteY4" fmla="*/ 573685 h 637428"/>
              <a:gd name="connsiteX5" fmla="*/ 1211114 w 1274857"/>
              <a:gd name="connsiteY5" fmla="*/ 637428 h 637428"/>
              <a:gd name="connsiteX6" fmla="*/ 63743 w 1274857"/>
              <a:gd name="connsiteY6" fmla="*/ 637428 h 637428"/>
              <a:gd name="connsiteX7" fmla="*/ 0 w 1274857"/>
              <a:gd name="connsiteY7" fmla="*/ 573685 h 637428"/>
              <a:gd name="connsiteX8" fmla="*/ 0 w 1274857"/>
              <a:gd name="connsiteY8" fmla="*/ 63743 h 63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857" h="637428">
                <a:moveTo>
                  <a:pt x="0" y="63743"/>
                </a:moveTo>
                <a:cubicBezTo>
                  <a:pt x="0" y="28539"/>
                  <a:pt x="28539" y="0"/>
                  <a:pt x="63743" y="0"/>
                </a:cubicBezTo>
                <a:lnTo>
                  <a:pt x="1211114" y="0"/>
                </a:lnTo>
                <a:cubicBezTo>
                  <a:pt x="1246318" y="0"/>
                  <a:pt x="1274857" y="28539"/>
                  <a:pt x="1274857" y="63743"/>
                </a:cubicBezTo>
                <a:lnTo>
                  <a:pt x="1274857" y="573685"/>
                </a:lnTo>
                <a:cubicBezTo>
                  <a:pt x="1274857" y="608889"/>
                  <a:pt x="1246318" y="637428"/>
                  <a:pt x="1211114" y="637428"/>
                </a:cubicBezTo>
                <a:lnTo>
                  <a:pt x="63743" y="637428"/>
                </a:lnTo>
                <a:cubicBezTo>
                  <a:pt x="28539" y="637428"/>
                  <a:pt x="0" y="608889"/>
                  <a:pt x="0" y="573685"/>
                </a:cubicBezTo>
                <a:lnTo>
                  <a:pt x="0" y="63743"/>
                </a:ln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720" tIns="31370" rIns="37720" bIns="31370" numCol="1" spcCol="1270" anchor="ctr" anchorCtr="0">
            <a:noAutofit/>
          </a:bodyPr>
          <a:lstStyle/>
          <a:p>
            <a:pPr lvl="0" algn="ctr" defTabSz="444500">
              <a:lnSpc>
                <a:spcPct val="90000"/>
              </a:lnSpc>
              <a:spcBef>
                <a:spcPct val="0"/>
              </a:spcBef>
              <a:spcAft>
                <a:spcPct val="35000"/>
              </a:spcAft>
            </a:pPr>
            <a:r>
              <a:rPr lang="en-US" sz="1000" b="1" kern="1200">
                <a:latin typeface="Arial" panose="020B0604020202020204" pitchFamily="34" charset="0"/>
                <a:cs typeface="Arial" panose="020B0604020202020204" pitchFamily="34" charset="0"/>
              </a:rPr>
              <a:t>Itemized Deductions</a:t>
            </a:r>
            <a:endParaRPr lang="en-US" sz="1000" kern="1200" baseline="30000">
              <a:latin typeface="Arial" panose="020B0604020202020204" pitchFamily="34" charset="0"/>
              <a:cs typeface="Arial" panose="020B0604020202020204" pitchFamily="34" charset="0"/>
            </a:endParaRPr>
          </a:p>
        </p:txBody>
      </p:sp>
      <p:sp>
        <p:nvSpPr>
          <p:cNvPr id="39" name="Freeform 55">
            <a:extLst>
              <a:ext uri="{FF2B5EF4-FFF2-40B4-BE49-F238E27FC236}">
                <a16:creationId xmlns:a16="http://schemas.microsoft.com/office/drawing/2014/main" id="{829DD9BC-BB12-BEE1-5F84-3E8A535C5E43}"/>
              </a:ext>
            </a:extLst>
          </p:cNvPr>
          <p:cNvSpPr/>
          <p:nvPr/>
        </p:nvSpPr>
        <p:spPr>
          <a:xfrm>
            <a:off x="717661" y="2103665"/>
            <a:ext cx="1274857" cy="637428"/>
          </a:xfrm>
          <a:custGeom>
            <a:avLst/>
            <a:gdLst>
              <a:gd name="connsiteX0" fmla="*/ 0 w 1274857"/>
              <a:gd name="connsiteY0" fmla="*/ 63743 h 637428"/>
              <a:gd name="connsiteX1" fmla="*/ 63743 w 1274857"/>
              <a:gd name="connsiteY1" fmla="*/ 0 h 637428"/>
              <a:gd name="connsiteX2" fmla="*/ 1211114 w 1274857"/>
              <a:gd name="connsiteY2" fmla="*/ 0 h 637428"/>
              <a:gd name="connsiteX3" fmla="*/ 1274857 w 1274857"/>
              <a:gd name="connsiteY3" fmla="*/ 63743 h 637428"/>
              <a:gd name="connsiteX4" fmla="*/ 1274857 w 1274857"/>
              <a:gd name="connsiteY4" fmla="*/ 573685 h 637428"/>
              <a:gd name="connsiteX5" fmla="*/ 1211114 w 1274857"/>
              <a:gd name="connsiteY5" fmla="*/ 637428 h 637428"/>
              <a:gd name="connsiteX6" fmla="*/ 63743 w 1274857"/>
              <a:gd name="connsiteY6" fmla="*/ 637428 h 637428"/>
              <a:gd name="connsiteX7" fmla="*/ 0 w 1274857"/>
              <a:gd name="connsiteY7" fmla="*/ 573685 h 637428"/>
              <a:gd name="connsiteX8" fmla="*/ 0 w 1274857"/>
              <a:gd name="connsiteY8" fmla="*/ 63743 h 63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857" h="637428">
                <a:moveTo>
                  <a:pt x="0" y="63743"/>
                </a:moveTo>
                <a:cubicBezTo>
                  <a:pt x="0" y="28539"/>
                  <a:pt x="28539" y="0"/>
                  <a:pt x="63743" y="0"/>
                </a:cubicBezTo>
                <a:lnTo>
                  <a:pt x="1211114" y="0"/>
                </a:lnTo>
                <a:cubicBezTo>
                  <a:pt x="1246318" y="0"/>
                  <a:pt x="1274857" y="28539"/>
                  <a:pt x="1274857" y="63743"/>
                </a:cubicBezTo>
                <a:lnTo>
                  <a:pt x="1274857" y="573685"/>
                </a:lnTo>
                <a:cubicBezTo>
                  <a:pt x="1274857" y="608889"/>
                  <a:pt x="1246318" y="637428"/>
                  <a:pt x="1211114" y="637428"/>
                </a:cubicBezTo>
                <a:lnTo>
                  <a:pt x="63743" y="637428"/>
                </a:lnTo>
                <a:cubicBezTo>
                  <a:pt x="28539" y="637428"/>
                  <a:pt x="0" y="608889"/>
                  <a:pt x="0" y="573685"/>
                </a:cubicBezTo>
                <a:lnTo>
                  <a:pt x="0" y="63743"/>
                </a:ln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720" tIns="31370" rIns="37720" bIns="31370" numCol="1" spcCol="1270" anchor="ctr" anchorCtr="0">
            <a:noAutofit/>
          </a:bodyPr>
          <a:lstStyle/>
          <a:p>
            <a:pPr lvl="0" algn="ctr" defTabSz="444500">
              <a:lnSpc>
                <a:spcPct val="90000"/>
              </a:lnSpc>
              <a:spcBef>
                <a:spcPct val="0"/>
              </a:spcBef>
              <a:spcAft>
                <a:spcPct val="35000"/>
              </a:spcAft>
            </a:pPr>
            <a:r>
              <a:rPr lang="en-US" sz="1000" b="1">
                <a:latin typeface="Arial" panose="020B0604020202020204" pitchFamily="34" charset="0"/>
                <a:cs typeface="Arial" panose="020B0604020202020204" pitchFamily="34" charset="0"/>
              </a:rPr>
              <a:t>Standard Deduction</a:t>
            </a:r>
            <a:endParaRPr lang="en-US" sz="1000" kern="1200">
              <a:latin typeface="Arial" panose="020B0604020202020204" pitchFamily="34" charset="0"/>
              <a:cs typeface="Arial" panose="020B0604020202020204" pitchFamily="34" charset="0"/>
            </a:endParaRPr>
          </a:p>
        </p:txBody>
      </p:sp>
      <p:sp>
        <p:nvSpPr>
          <p:cNvPr id="40" name="Oval 12">
            <a:extLst>
              <a:ext uri="{FF2B5EF4-FFF2-40B4-BE49-F238E27FC236}">
                <a16:creationId xmlns:a16="http://schemas.microsoft.com/office/drawing/2014/main" id="{9AD663DE-09D9-7F16-4970-0F7C8C9E8378}"/>
              </a:ext>
            </a:extLst>
          </p:cNvPr>
          <p:cNvSpPr>
            <a:spLocks/>
          </p:cNvSpPr>
          <p:nvPr/>
        </p:nvSpPr>
        <p:spPr bwMode="auto">
          <a:xfrm>
            <a:off x="5404071" y="2309360"/>
            <a:ext cx="548640" cy="548640"/>
          </a:xfrm>
          <a:prstGeom prst="ellipse">
            <a:avLst/>
          </a:prstGeom>
          <a:solidFill>
            <a:schemeClr val="accent1"/>
          </a:solidFill>
          <a:ln w="25400" cap="flat">
            <a:noFill/>
            <a:prstDash val="solid"/>
            <a:miter lim="800000"/>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a:r>
              <a:rPr lang="es-ES" sz="1000" b="1">
                <a:solidFill>
                  <a:schemeClr val="bg1"/>
                </a:solidFill>
                <a:latin typeface="Arial" panose="020B0604020202020204" pitchFamily="34" charset="0"/>
                <a:cs typeface="Arial" panose="020B0604020202020204" pitchFamily="34" charset="0"/>
              </a:rPr>
              <a:t>3.8%</a:t>
            </a:r>
          </a:p>
        </p:txBody>
      </p:sp>
      <p:sp>
        <p:nvSpPr>
          <p:cNvPr id="41" name="Oval 12">
            <a:extLst>
              <a:ext uri="{FF2B5EF4-FFF2-40B4-BE49-F238E27FC236}">
                <a16:creationId xmlns:a16="http://schemas.microsoft.com/office/drawing/2014/main" id="{C2638582-705F-DC8B-0E6E-A7A328DA9705}"/>
              </a:ext>
            </a:extLst>
          </p:cNvPr>
          <p:cNvSpPr>
            <a:spLocks/>
          </p:cNvSpPr>
          <p:nvPr/>
        </p:nvSpPr>
        <p:spPr bwMode="auto">
          <a:xfrm>
            <a:off x="5404071" y="5331843"/>
            <a:ext cx="548640" cy="548640"/>
          </a:xfrm>
          <a:prstGeom prst="ellipse">
            <a:avLst/>
          </a:prstGeom>
          <a:solidFill>
            <a:schemeClr val="accent1"/>
          </a:solidFill>
          <a:ln w="25400" cap="flat">
            <a:noFill/>
            <a:prstDash val="solid"/>
            <a:miter lim="800000"/>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a:r>
              <a:rPr lang="es-ES" sz="1000" b="1">
                <a:solidFill>
                  <a:schemeClr val="bg1"/>
                </a:solidFill>
                <a:latin typeface="Arial" panose="020B0604020202020204" pitchFamily="34" charset="0"/>
                <a:cs typeface="Arial" panose="020B0604020202020204" pitchFamily="34" charset="0"/>
              </a:rPr>
              <a:t>0.9%</a:t>
            </a:r>
          </a:p>
        </p:txBody>
      </p:sp>
      <p:sp>
        <p:nvSpPr>
          <p:cNvPr id="9" name="TextBox 8">
            <a:extLst>
              <a:ext uri="{FF2B5EF4-FFF2-40B4-BE49-F238E27FC236}">
                <a16:creationId xmlns:a16="http://schemas.microsoft.com/office/drawing/2014/main" id="{CB0B6CFD-49C6-166A-98FB-42722DEC7265}"/>
              </a:ext>
            </a:extLst>
          </p:cNvPr>
          <p:cNvSpPr txBox="1"/>
          <p:nvPr/>
        </p:nvSpPr>
        <p:spPr>
          <a:xfrm>
            <a:off x="163950" y="6137913"/>
            <a:ext cx="4227297" cy="461665"/>
          </a:xfrm>
          <a:prstGeom prst="rect">
            <a:avLst/>
          </a:prstGeom>
          <a:noFill/>
        </p:spPr>
        <p:txBody>
          <a:bodyPr wrap="square" rtlCol="0">
            <a:spAutoFit/>
          </a:bodyPr>
          <a:lstStyle/>
          <a:p>
            <a:r>
              <a:rPr lang="en-US" sz="800" i="1" baseline="30000" dirty="0">
                <a:solidFill>
                  <a:schemeClr val="bg1">
                    <a:lumMod val="50000"/>
                  </a:schemeClr>
                </a:solidFill>
                <a:latin typeface="Arial" panose="020B0604020202020204" pitchFamily="34" charset="0"/>
                <a:cs typeface="Arial" panose="020B0604020202020204" pitchFamily="34" charset="0"/>
              </a:rPr>
              <a:t>1 </a:t>
            </a:r>
            <a:r>
              <a:rPr lang="en-US" sz="800" i="1" dirty="0">
                <a:solidFill>
                  <a:schemeClr val="bg1">
                    <a:lumMod val="50000"/>
                  </a:schemeClr>
                </a:solidFill>
                <a:latin typeface="Arial" panose="020B0604020202020204" pitchFamily="34" charset="0"/>
                <a:cs typeface="Arial" panose="020B0604020202020204" pitchFamily="34" charset="0"/>
              </a:rPr>
              <a:t>Source: Forbes – “IRS Announces 2026 Tax Brackets, Standard Deductions and Other </a:t>
            </a:r>
          </a:p>
          <a:p>
            <a:r>
              <a:rPr lang="en-US" sz="800" i="1" dirty="0">
                <a:solidFill>
                  <a:schemeClr val="bg1">
                    <a:lumMod val="50000"/>
                  </a:schemeClr>
                </a:solidFill>
                <a:latin typeface="Arial" panose="020B0604020202020204" pitchFamily="34" charset="0"/>
                <a:cs typeface="Arial" panose="020B0604020202020204" pitchFamily="34" charset="0"/>
              </a:rPr>
              <a:t>   Inflation Adjustments” (October 20, 2025)</a:t>
            </a:r>
          </a:p>
          <a:p>
            <a:r>
              <a:rPr lang="en-US" sz="800" i="1" baseline="30000" dirty="0">
                <a:solidFill>
                  <a:schemeClr val="bg1">
                    <a:lumMod val="50000"/>
                  </a:schemeClr>
                </a:solidFill>
                <a:latin typeface="Arial" panose="020B0604020202020204" pitchFamily="34" charset="0"/>
                <a:cs typeface="Arial" panose="020B0604020202020204" pitchFamily="34" charset="0"/>
              </a:rPr>
              <a:t>2</a:t>
            </a:r>
            <a:r>
              <a:rPr lang="en-US" sz="800" i="1" dirty="0">
                <a:solidFill>
                  <a:schemeClr val="bg1">
                    <a:lumMod val="50000"/>
                  </a:schemeClr>
                </a:solidFill>
                <a:latin typeface="Arial" panose="020B0604020202020204" pitchFamily="34" charset="0"/>
                <a:cs typeface="Arial" panose="020B0604020202020204" pitchFamily="34" charset="0"/>
              </a:rPr>
              <a:t> Source: IRS – “Find Out if Net Investment Income Tax Applies to You”</a:t>
            </a:r>
          </a:p>
        </p:txBody>
      </p:sp>
    </p:spTree>
    <p:extLst>
      <p:ext uri="{BB962C8B-B14F-4D97-AF65-F5344CB8AC3E}">
        <p14:creationId xmlns:p14="http://schemas.microsoft.com/office/powerpoint/2010/main" val="2023265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7156-4574-40C2-BEAC-E189BD202AC2}"/>
              </a:ext>
            </a:extLst>
          </p:cNvPr>
          <p:cNvSpPr>
            <a:spLocks noGrp="1"/>
          </p:cNvSpPr>
          <p:nvPr>
            <p:ph type="title"/>
          </p:nvPr>
        </p:nvSpPr>
        <p:spPr>
          <a:xfrm>
            <a:off x="311413" y="365126"/>
            <a:ext cx="7886700" cy="613929"/>
          </a:xfrm>
        </p:spPr>
        <p:txBody>
          <a:bodyPr>
            <a:normAutofit/>
          </a:bodyPr>
          <a:lstStyle/>
          <a:p>
            <a:r>
              <a:rPr lang="en-US"/>
              <a:t>Monitor and Manage Your Taxable Income</a:t>
            </a:r>
          </a:p>
        </p:txBody>
      </p:sp>
      <p:sp>
        <p:nvSpPr>
          <p:cNvPr id="4" name="Footer Placeholder 3">
            <a:extLst>
              <a:ext uri="{FF2B5EF4-FFF2-40B4-BE49-F238E27FC236}">
                <a16:creationId xmlns:a16="http://schemas.microsoft.com/office/drawing/2014/main" id="{60EBF794-8D7F-42BB-BFB9-950889F07214}"/>
              </a:ext>
            </a:extLst>
          </p:cNvPr>
          <p:cNvSpPr>
            <a:spLocks noGrp="1"/>
          </p:cNvSpPr>
          <p:nvPr>
            <p:ph type="ftr" sz="quarter" idx="3"/>
          </p:nvPr>
        </p:nvSpPr>
        <p:spPr/>
        <p:txBody>
          <a:bodyPr/>
          <a:lstStyle/>
          <a:p>
            <a:r>
              <a:rPr lang="en-US"/>
              <a:t>www.FiducientAdvisors.com</a:t>
            </a:r>
          </a:p>
        </p:txBody>
      </p:sp>
      <p:sp>
        <p:nvSpPr>
          <p:cNvPr id="5" name="Slide Number Placeholder 4">
            <a:extLst>
              <a:ext uri="{FF2B5EF4-FFF2-40B4-BE49-F238E27FC236}">
                <a16:creationId xmlns:a16="http://schemas.microsoft.com/office/drawing/2014/main" id="{D1E9C8F2-ACDF-4F50-AAD7-653F0CA97B9A}"/>
              </a:ext>
            </a:extLst>
          </p:cNvPr>
          <p:cNvSpPr>
            <a:spLocks noGrp="1"/>
          </p:cNvSpPr>
          <p:nvPr>
            <p:ph type="sldNum" sz="quarter" idx="4"/>
          </p:nvPr>
        </p:nvSpPr>
        <p:spPr/>
        <p:txBody>
          <a:bodyPr/>
          <a:lstStyle/>
          <a:p>
            <a:fld id="{E57A0B7C-FA6A-BC42-8139-60285044CFD9}" type="slidenum">
              <a:rPr lang="en-US" smtClean="0"/>
              <a:pPr/>
              <a:t>12</a:t>
            </a:fld>
            <a:endParaRPr lang="en-US"/>
          </a:p>
        </p:txBody>
      </p:sp>
      <p:sp>
        <p:nvSpPr>
          <p:cNvPr id="16" name="TextBox 15">
            <a:extLst>
              <a:ext uri="{FF2B5EF4-FFF2-40B4-BE49-F238E27FC236}">
                <a16:creationId xmlns:a16="http://schemas.microsoft.com/office/drawing/2014/main" id="{EE037F2D-61DF-46EF-88AF-83863C2DF508}"/>
              </a:ext>
            </a:extLst>
          </p:cNvPr>
          <p:cNvSpPr txBox="1"/>
          <p:nvPr/>
        </p:nvSpPr>
        <p:spPr>
          <a:xfrm>
            <a:off x="745003" y="1127230"/>
            <a:ext cx="7902254" cy="707886"/>
          </a:xfrm>
          <a:prstGeom prst="rect">
            <a:avLst/>
          </a:prstGeom>
          <a:noFill/>
        </p:spPr>
        <p:txBody>
          <a:bodyPr wrap="square" rtlCol="0">
            <a:spAutoFit/>
          </a:bodyPr>
          <a:lstStyle/>
          <a:p>
            <a:pPr algn="l"/>
            <a:r>
              <a:rPr lang="en-US" sz="1400" b="1" dirty="0">
                <a:latin typeface="Arial" panose="020B0604020202020204" pitchFamily="34" charset="0"/>
                <a:cs typeface="Arial" panose="020B0604020202020204" pitchFamily="34" charset="0"/>
              </a:rPr>
              <a:t>Planning Tip</a:t>
            </a:r>
          </a:p>
          <a:p>
            <a:r>
              <a:rPr lang="en-US" sz="1300" dirty="0">
                <a:latin typeface="Arial" panose="020B0604020202020204" pitchFamily="34" charset="0"/>
                <a:cs typeface="Arial" panose="020B0604020202020204" pitchFamily="34" charset="0"/>
              </a:rPr>
              <a:t>Consider how your current tax picture compares to prior years, as year-over-year variability may provide valuable planning opportunities. </a:t>
            </a:r>
          </a:p>
        </p:txBody>
      </p:sp>
      <p:pic>
        <p:nvPicPr>
          <p:cNvPr id="17" name="Graphic 16" descr="Lightbulb with solid fill">
            <a:extLst>
              <a:ext uri="{FF2B5EF4-FFF2-40B4-BE49-F238E27FC236}">
                <a16:creationId xmlns:a16="http://schemas.microsoft.com/office/drawing/2014/main" id="{731ABE41-AA01-4CEC-853B-C7F6420428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6182" y="1150246"/>
            <a:ext cx="457200" cy="457200"/>
          </a:xfrm>
          <a:prstGeom prst="rect">
            <a:avLst/>
          </a:prstGeom>
        </p:spPr>
      </p:pic>
      <p:sp>
        <p:nvSpPr>
          <p:cNvPr id="7" name="Flowchart: Alternate Process 6">
            <a:extLst>
              <a:ext uri="{FF2B5EF4-FFF2-40B4-BE49-F238E27FC236}">
                <a16:creationId xmlns:a16="http://schemas.microsoft.com/office/drawing/2014/main" id="{3FDD03BF-9730-8024-298A-442B317CD7BA}"/>
              </a:ext>
            </a:extLst>
          </p:cNvPr>
          <p:cNvSpPr/>
          <p:nvPr/>
        </p:nvSpPr>
        <p:spPr>
          <a:xfrm>
            <a:off x="946371" y="2165945"/>
            <a:ext cx="3555998" cy="2852928"/>
          </a:xfrm>
          <a:prstGeom prst="flowChartAlternateProcess">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panose="020B0604020202020204" pitchFamily="34" charset="0"/>
              <a:buChar char="•"/>
            </a:pPr>
            <a:endParaRPr lang="en-US" sz="130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30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Accelerate itemized deductions </a:t>
            </a:r>
            <a:br>
              <a:rPr lang="en-US" sz="1300">
                <a:solidFill>
                  <a:schemeClr val="tx1"/>
                </a:solidFill>
                <a:latin typeface="Arial" panose="020B0604020202020204" pitchFamily="34" charset="0"/>
                <a:cs typeface="Arial" panose="020B0604020202020204" pitchFamily="34" charset="0"/>
              </a:rPr>
            </a:br>
            <a:r>
              <a:rPr lang="en-US" sz="1300">
                <a:solidFill>
                  <a:schemeClr val="tx1"/>
                </a:solidFill>
                <a:latin typeface="Arial" panose="020B0604020202020204" pitchFamily="34" charset="0"/>
                <a:cs typeface="Arial" panose="020B0604020202020204" pitchFamily="34" charset="0"/>
              </a:rPr>
              <a:t>(in particular, charitable deductions)</a:t>
            </a:r>
          </a:p>
          <a:p>
            <a:pPr marL="171450" indent="-1714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Defer certain income items (e.g., bonus payout, sale of a business, stock option exercises)</a:t>
            </a:r>
          </a:p>
          <a:p>
            <a:pPr marL="171450" indent="-1714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Manage realized capital gains; harvest tax losses, where available</a:t>
            </a:r>
          </a:p>
          <a:p>
            <a:pPr marL="171450" indent="-171450">
              <a:buFont typeface="Arial" panose="020B0604020202020204" pitchFamily="34" charset="0"/>
              <a:buChar char="•"/>
            </a:pPr>
            <a:r>
              <a:rPr lang="en-US" sz="1300">
                <a:solidFill>
                  <a:schemeClr val="tx1"/>
                </a:solidFill>
                <a:latin typeface="Arial"/>
                <a:cs typeface="Arial"/>
              </a:rPr>
              <a:t>Maximize contributions to retirement accounts</a:t>
            </a:r>
          </a:p>
        </p:txBody>
      </p:sp>
      <p:sp>
        <p:nvSpPr>
          <p:cNvPr id="3" name="Freeform 55">
            <a:extLst>
              <a:ext uri="{FF2B5EF4-FFF2-40B4-BE49-F238E27FC236}">
                <a16:creationId xmlns:a16="http://schemas.microsoft.com/office/drawing/2014/main" id="{B3FCED0D-3D71-DEDE-FFC9-BC4799FA66C0}"/>
              </a:ext>
            </a:extLst>
          </p:cNvPr>
          <p:cNvSpPr/>
          <p:nvPr/>
        </p:nvSpPr>
        <p:spPr>
          <a:xfrm>
            <a:off x="946371" y="2040741"/>
            <a:ext cx="3575304" cy="658368"/>
          </a:xfrm>
          <a:custGeom>
            <a:avLst/>
            <a:gdLst>
              <a:gd name="connsiteX0" fmla="*/ 0 w 1274857"/>
              <a:gd name="connsiteY0" fmla="*/ 63743 h 637428"/>
              <a:gd name="connsiteX1" fmla="*/ 63743 w 1274857"/>
              <a:gd name="connsiteY1" fmla="*/ 0 h 637428"/>
              <a:gd name="connsiteX2" fmla="*/ 1211114 w 1274857"/>
              <a:gd name="connsiteY2" fmla="*/ 0 h 637428"/>
              <a:gd name="connsiteX3" fmla="*/ 1274857 w 1274857"/>
              <a:gd name="connsiteY3" fmla="*/ 63743 h 637428"/>
              <a:gd name="connsiteX4" fmla="*/ 1274857 w 1274857"/>
              <a:gd name="connsiteY4" fmla="*/ 573685 h 637428"/>
              <a:gd name="connsiteX5" fmla="*/ 1211114 w 1274857"/>
              <a:gd name="connsiteY5" fmla="*/ 637428 h 637428"/>
              <a:gd name="connsiteX6" fmla="*/ 63743 w 1274857"/>
              <a:gd name="connsiteY6" fmla="*/ 637428 h 637428"/>
              <a:gd name="connsiteX7" fmla="*/ 0 w 1274857"/>
              <a:gd name="connsiteY7" fmla="*/ 573685 h 637428"/>
              <a:gd name="connsiteX8" fmla="*/ 0 w 1274857"/>
              <a:gd name="connsiteY8" fmla="*/ 63743 h 63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857" h="637428">
                <a:moveTo>
                  <a:pt x="0" y="63743"/>
                </a:moveTo>
                <a:cubicBezTo>
                  <a:pt x="0" y="28539"/>
                  <a:pt x="28539" y="0"/>
                  <a:pt x="63743" y="0"/>
                </a:cubicBezTo>
                <a:lnTo>
                  <a:pt x="1211114" y="0"/>
                </a:lnTo>
                <a:cubicBezTo>
                  <a:pt x="1246318" y="0"/>
                  <a:pt x="1274857" y="28539"/>
                  <a:pt x="1274857" y="63743"/>
                </a:cubicBezTo>
                <a:lnTo>
                  <a:pt x="1274857" y="573685"/>
                </a:lnTo>
                <a:cubicBezTo>
                  <a:pt x="1274857" y="608889"/>
                  <a:pt x="1246318" y="637428"/>
                  <a:pt x="1211114" y="637428"/>
                </a:cubicBezTo>
                <a:lnTo>
                  <a:pt x="63743" y="637428"/>
                </a:lnTo>
                <a:cubicBezTo>
                  <a:pt x="28539" y="637428"/>
                  <a:pt x="0" y="608889"/>
                  <a:pt x="0" y="573685"/>
                </a:cubicBezTo>
                <a:lnTo>
                  <a:pt x="0" y="63743"/>
                </a:ln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720" tIns="31370" rIns="37720" bIns="31370" numCol="1" spcCol="1270" anchor="ctr" anchorCtr="0">
            <a:noAutofit/>
          </a:bodyPr>
          <a:lstStyle/>
          <a:p>
            <a:pPr lvl="0" algn="ctr" defTabSz="444500">
              <a:lnSpc>
                <a:spcPct val="90000"/>
              </a:lnSpc>
              <a:spcBef>
                <a:spcPct val="0"/>
              </a:spcBef>
            </a:pPr>
            <a:r>
              <a:rPr lang="en-US" sz="1400" b="1">
                <a:latin typeface="Arial" panose="020B0604020202020204" pitchFamily="34" charset="0"/>
                <a:cs typeface="Arial" panose="020B0604020202020204" pitchFamily="34" charset="0"/>
              </a:rPr>
              <a:t>Higher-than-Normal</a:t>
            </a:r>
          </a:p>
          <a:p>
            <a:pPr lvl="0" algn="ctr" defTabSz="444500">
              <a:lnSpc>
                <a:spcPct val="90000"/>
              </a:lnSpc>
              <a:spcBef>
                <a:spcPct val="0"/>
              </a:spcBef>
            </a:pPr>
            <a:r>
              <a:rPr lang="en-US" sz="1400" b="1">
                <a:latin typeface="Arial" panose="020B0604020202020204" pitchFamily="34" charset="0"/>
                <a:cs typeface="Arial" panose="020B0604020202020204" pitchFamily="34" charset="0"/>
              </a:rPr>
              <a:t>Taxable Income</a:t>
            </a:r>
            <a:endParaRPr lang="en-US" sz="1400" kern="120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332ABAA3-4915-CC57-7227-84668D5847AA}"/>
              </a:ext>
            </a:extLst>
          </p:cNvPr>
          <p:cNvSpPr/>
          <p:nvPr/>
        </p:nvSpPr>
        <p:spPr>
          <a:xfrm>
            <a:off x="4723954" y="2161657"/>
            <a:ext cx="3557016" cy="2869614"/>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panose="020B0604020202020204" pitchFamily="34" charset="0"/>
              <a:buChar char="•"/>
            </a:pPr>
            <a:endParaRPr lang="en-US" sz="130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Defer itemized deductions (in particular, charitable deductions)</a:t>
            </a:r>
          </a:p>
          <a:p>
            <a:pPr marL="171450" indent="-1714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Accelerate certain income items (e.g., bonus payout, sale of a business, stock option exercises, etc.)</a:t>
            </a:r>
          </a:p>
          <a:p>
            <a:pPr marL="171450" indent="-171450">
              <a:buFont typeface="Arial" panose="020B0604020202020204" pitchFamily="34" charset="0"/>
              <a:buChar char="•"/>
            </a:pPr>
            <a:r>
              <a:rPr lang="en-US" sz="1300">
                <a:solidFill>
                  <a:schemeClr val="tx1"/>
                </a:solidFill>
                <a:latin typeface="Arial" panose="020B0604020202020204" pitchFamily="34" charset="0"/>
                <a:cs typeface="Arial" panose="020B0604020202020204" pitchFamily="34" charset="0"/>
              </a:rPr>
              <a:t>Realize capital gains, up to a certain threshold</a:t>
            </a:r>
          </a:p>
          <a:p>
            <a:pPr marL="171450" indent="-171450">
              <a:buFont typeface="Arial" panose="020B0604020202020204" pitchFamily="34" charset="0"/>
              <a:buChar char="•"/>
            </a:pPr>
            <a:r>
              <a:rPr lang="en-US" sz="1300">
                <a:solidFill>
                  <a:schemeClr val="tx1"/>
                </a:solidFill>
                <a:latin typeface="Arial"/>
                <a:cs typeface="Arial"/>
              </a:rPr>
              <a:t>Consider a Roth conversion</a:t>
            </a:r>
          </a:p>
        </p:txBody>
      </p:sp>
      <p:sp>
        <p:nvSpPr>
          <p:cNvPr id="9" name="Freeform 55">
            <a:extLst>
              <a:ext uri="{FF2B5EF4-FFF2-40B4-BE49-F238E27FC236}">
                <a16:creationId xmlns:a16="http://schemas.microsoft.com/office/drawing/2014/main" id="{E6167B3E-4D63-422F-8C73-FED32B630FC2}"/>
              </a:ext>
            </a:extLst>
          </p:cNvPr>
          <p:cNvSpPr/>
          <p:nvPr/>
        </p:nvSpPr>
        <p:spPr>
          <a:xfrm>
            <a:off x="4723954" y="2047214"/>
            <a:ext cx="3575304" cy="662454"/>
          </a:xfrm>
          <a:custGeom>
            <a:avLst/>
            <a:gdLst>
              <a:gd name="connsiteX0" fmla="*/ 0 w 1274857"/>
              <a:gd name="connsiteY0" fmla="*/ 63743 h 637428"/>
              <a:gd name="connsiteX1" fmla="*/ 63743 w 1274857"/>
              <a:gd name="connsiteY1" fmla="*/ 0 h 637428"/>
              <a:gd name="connsiteX2" fmla="*/ 1211114 w 1274857"/>
              <a:gd name="connsiteY2" fmla="*/ 0 h 637428"/>
              <a:gd name="connsiteX3" fmla="*/ 1274857 w 1274857"/>
              <a:gd name="connsiteY3" fmla="*/ 63743 h 637428"/>
              <a:gd name="connsiteX4" fmla="*/ 1274857 w 1274857"/>
              <a:gd name="connsiteY4" fmla="*/ 573685 h 637428"/>
              <a:gd name="connsiteX5" fmla="*/ 1211114 w 1274857"/>
              <a:gd name="connsiteY5" fmla="*/ 637428 h 637428"/>
              <a:gd name="connsiteX6" fmla="*/ 63743 w 1274857"/>
              <a:gd name="connsiteY6" fmla="*/ 637428 h 637428"/>
              <a:gd name="connsiteX7" fmla="*/ 0 w 1274857"/>
              <a:gd name="connsiteY7" fmla="*/ 573685 h 637428"/>
              <a:gd name="connsiteX8" fmla="*/ 0 w 1274857"/>
              <a:gd name="connsiteY8" fmla="*/ 63743 h 63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857" h="637428">
                <a:moveTo>
                  <a:pt x="0" y="63743"/>
                </a:moveTo>
                <a:cubicBezTo>
                  <a:pt x="0" y="28539"/>
                  <a:pt x="28539" y="0"/>
                  <a:pt x="63743" y="0"/>
                </a:cubicBezTo>
                <a:lnTo>
                  <a:pt x="1211114" y="0"/>
                </a:lnTo>
                <a:cubicBezTo>
                  <a:pt x="1246318" y="0"/>
                  <a:pt x="1274857" y="28539"/>
                  <a:pt x="1274857" y="63743"/>
                </a:cubicBezTo>
                <a:lnTo>
                  <a:pt x="1274857" y="573685"/>
                </a:lnTo>
                <a:cubicBezTo>
                  <a:pt x="1274857" y="608889"/>
                  <a:pt x="1246318" y="637428"/>
                  <a:pt x="1211114" y="637428"/>
                </a:cubicBezTo>
                <a:lnTo>
                  <a:pt x="63743" y="637428"/>
                </a:lnTo>
                <a:cubicBezTo>
                  <a:pt x="28539" y="637428"/>
                  <a:pt x="0" y="608889"/>
                  <a:pt x="0" y="573685"/>
                </a:cubicBezTo>
                <a:lnTo>
                  <a:pt x="0" y="63743"/>
                </a:ln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720" tIns="31370" rIns="37720" bIns="31370" numCol="1" spcCol="1270" anchor="ctr" anchorCtr="0">
            <a:noAutofit/>
          </a:bodyPr>
          <a:lstStyle/>
          <a:p>
            <a:pPr lvl="0" algn="ctr" defTabSz="444500">
              <a:spcBef>
                <a:spcPct val="0"/>
              </a:spcBef>
            </a:pPr>
            <a:r>
              <a:rPr lang="en-US" sz="1400" b="1">
                <a:latin typeface="Arial" panose="020B0604020202020204" pitchFamily="34" charset="0"/>
                <a:cs typeface="Arial" panose="020B0604020202020204" pitchFamily="34" charset="0"/>
              </a:rPr>
              <a:t>Lower-than-Normal</a:t>
            </a:r>
          </a:p>
          <a:p>
            <a:pPr lvl="0" algn="ctr" defTabSz="444500">
              <a:spcBef>
                <a:spcPct val="0"/>
              </a:spcBef>
            </a:pPr>
            <a:r>
              <a:rPr lang="en-US" sz="1400" b="1">
                <a:latin typeface="Arial" panose="020B0604020202020204" pitchFamily="34" charset="0"/>
                <a:cs typeface="Arial" panose="020B0604020202020204" pitchFamily="34" charset="0"/>
              </a:rPr>
              <a:t>Taxable Income</a:t>
            </a:r>
            <a:endParaRPr lang="en-US" sz="1400" kern="1200">
              <a:latin typeface="Arial" panose="020B0604020202020204" pitchFamily="34" charset="0"/>
              <a:cs typeface="Arial" panose="020B0604020202020204" pitchFamily="34" charset="0"/>
            </a:endParaRPr>
          </a:p>
        </p:txBody>
      </p:sp>
      <p:pic>
        <p:nvPicPr>
          <p:cNvPr id="6" name="Graphic 5" descr="Lightbulb with solid fill">
            <a:extLst>
              <a:ext uri="{FF2B5EF4-FFF2-40B4-BE49-F238E27FC236}">
                <a16:creationId xmlns:a16="http://schemas.microsoft.com/office/drawing/2014/main" id="{0A1A5745-C170-F594-6685-440E774E9C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6182" y="5476539"/>
            <a:ext cx="457200" cy="457200"/>
          </a:xfrm>
          <a:prstGeom prst="rect">
            <a:avLst/>
          </a:prstGeom>
        </p:spPr>
      </p:pic>
      <p:sp>
        <p:nvSpPr>
          <p:cNvPr id="10" name="TextBox 9">
            <a:extLst>
              <a:ext uri="{FF2B5EF4-FFF2-40B4-BE49-F238E27FC236}">
                <a16:creationId xmlns:a16="http://schemas.microsoft.com/office/drawing/2014/main" id="{4D75EBA2-61CC-B67C-D2A0-BBC4BFE6B055}"/>
              </a:ext>
            </a:extLst>
          </p:cNvPr>
          <p:cNvSpPr txBox="1"/>
          <p:nvPr/>
        </p:nvSpPr>
        <p:spPr>
          <a:xfrm>
            <a:off x="745003" y="5392476"/>
            <a:ext cx="7902254" cy="1107996"/>
          </a:xfrm>
          <a:prstGeom prst="rect">
            <a:avLst/>
          </a:prstGeom>
          <a:noFill/>
        </p:spPr>
        <p:txBody>
          <a:bodyPr wrap="square" rtlCol="0">
            <a:spAutoFit/>
          </a:bodyPr>
          <a:lstStyle/>
          <a:p>
            <a:pPr>
              <a:spcAft>
                <a:spcPts val="0"/>
              </a:spcAft>
            </a:pPr>
            <a:r>
              <a:rPr lang="en-US" sz="1400" b="1" dirty="0">
                <a:latin typeface="Arial" panose="020B0604020202020204" pitchFamily="34" charset="0"/>
                <a:cs typeface="Arial" panose="020B0604020202020204" pitchFamily="34" charset="0"/>
              </a:rPr>
              <a:t>“Charitable Bunching”</a:t>
            </a:r>
          </a:p>
          <a:p>
            <a:pPr>
              <a:spcAft>
                <a:spcPts val="0"/>
              </a:spcAft>
            </a:pPr>
            <a:r>
              <a:rPr lang="en-US" sz="1300" dirty="0">
                <a:latin typeface="Arial" panose="020B0604020202020204" pitchFamily="34" charset="0"/>
                <a:cs typeface="Arial" panose="020B0604020202020204" pitchFamily="34" charset="0"/>
              </a:rPr>
              <a:t>Taxpayers who are charitably inclined and who have higher-than-normal income in a given year might consider bunching multiple years’ worth of charitable gifts into a single tax year to produce a higher itemized deduction total. Pairing this planning strategy with a donor-advised fund or a private foundation can be particularly effective.</a:t>
            </a:r>
          </a:p>
        </p:txBody>
      </p:sp>
    </p:spTree>
    <p:extLst>
      <p:ext uri="{BB962C8B-B14F-4D97-AF65-F5344CB8AC3E}">
        <p14:creationId xmlns:p14="http://schemas.microsoft.com/office/powerpoint/2010/main" val="2079938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7156-4574-40C2-BEAC-E189BD202AC2}"/>
              </a:ext>
            </a:extLst>
          </p:cNvPr>
          <p:cNvSpPr>
            <a:spLocks noGrp="1"/>
          </p:cNvSpPr>
          <p:nvPr>
            <p:ph type="title"/>
          </p:nvPr>
        </p:nvSpPr>
        <p:spPr>
          <a:xfrm>
            <a:off x="311413" y="365126"/>
            <a:ext cx="7886700" cy="613929"/>
          </a:xfrm>
        </p:spPr>
        <p:txBody>
          <a:bodyPr>
            <a:normAutofit/>
          </a:bodyPr>
          <a:lstStyle/>
          <a:p>
            <a:r>
              <a:rPr lang="en-US"/>
              <a:t>Optimize Your Portfolio for Tax-Efficiency</a:t>
            </a:r>
          </a:p>
        </p:txBody>
      </p:sp>
      <p:sp>
        <p:nvSpPr>
          <p:cNvPr id="4" name="Footer Placeholder 3">
            <a:extLst>
              <a:ext uri="{FF2B5EF4-FFF2-40B4-BE49-F238E27FC236}">
                <a16:creationId xmlns:a16="http://schemas.microsoft.com/office/drawing/2014/main" id="{60EBF794-8D7F-42BB-BFB9-950889F07214}"/>
              </a:ext>
            </a:extLst>
          </p:cNvPr>
          <p:cNvSpPr>
            <a:spLocks noGrp="1"/>
          </p:cNvSpPr>
          <p:nvPr>
            <p:ph type="ftr" sz="quarter" idx="3"/>
          </p:nvPr>
        </p:nvSpPr>
        <p:spPr/>
        <p:txBody>
          <a:bodyPr/>
          <a:lstStyle/>
          <a:p>
            <a:r>
              <a:rPr lang="en-US"/>
              <a:t>www.FiducientAdvisors.com</a:t>
            </a:r>
          </a:p>
        </p:txBody>
      </p:sp>
      <p:sp>
        <p:nvSpPr>
          <p:cNvPr id="5" name="Slide Number Placeholder 4">
            <a:extLst>
              <a:ext uri="{FF2B5EF4-FFF2-40B4-BE49-F238E27FC236}">
                <a16:creationId xmlns:a16="http://schemas.microsoft.com/office/drawing/2014/main" id="{D1E9C8F2-ACDF-4F50-AAD7-653F0CA97B9A}"/>
              </a:ext>
            </a:extLst>
          </p:cNvPr>
          <p:cNvSpPr>
            <a:spLocks noGrp="1"/>
          </p:cNvSpPr>
          <p:nvPr>
            <p:ph type="sldNum" sz="quarter" idx="4"/>
          </p:nvPr>
        </p:nvSpPr>
        <p:spPr/>
        <p:txBody>
          <a:bodyPr/>
          <a:lstStyle/>
          <a:p>
            <a:fld id="{E57A0B7C-FA6A-BC42-8139-60285044CFD9}" type="slidenum">
              <a:rPr lang="en-US" smtClean="0"/>
              <a:pPr/>
              <a:t>13</a:t>
            </a:fld>
            <a:endParaRPr lang="en-US"/>
          </a:p>
        </p:txBody>
      </p:sp>
      <p:sp>
        <p:nvSpPr>
          <p:cNvPr id="14" name="TextBox 13">
            <a:extLst>
              <a:ext uri="{FF2B5EF4-FFF2-40B4-BE49-F238E27FC236}">
                <a16:creationId xmlns:a16="http://schemas.microsoft.com/office/drawing/2014/main" id="{972B8C88-15A2-428C-8164-42534466CB5C}"/>
              </a:ext>
            </a:extLst>
          </p:cNvPr>
          <p:cNvSpPr txBox="1"/>
          <p:nvPr/>
        </p:nvSpPr>
        <p:spPr>
          <a:xfrm>
            <a:off x="745003" y="1355912"/>
            <a:ext cx="7902254" cy="1092607"/>
          </a:xfrm>
          <a:prstGeom prst="rect">
            <a:avLst/>
          </a:prstGeom>
          <a:noFill/>
        </p:spPr>
        <p:txBody>
          <a:bodyPr wrap="square" rtlCol="0">
            <a:spAutoFit/>
          </a:bodyPr>
          <a:lstStyle/>
          <a:p>
            <a:pPr marL="176213" indent="-176213">
              <a:spcAft>
                <a:spcPts val="0"/>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taxation of portfolio income varies by asset class. Taxable bond and REIT income is taxed unfavorably at ordinary income rates, while equity dividends are typically taxed favorably at lower qualified dividend rates. </a:t>
            </a:r>
          </a:p>
          <a:p>
            <a:pPr marL="176213" indent="-176213">
              <a:spcAft>
                <a:spcPts val="0"/>
              </a:spcAft>
              <a:buFont typeface="Arial" panose="020B0604020202020204" pitchFamily="34" charset="0"/>
              <a:buChar char="•"/>
            </a:pPr>
            <a:r>
              <a:rPr lang="en-US" sz="1300" dirty="0">
                <a:latin typeface="Arial" panose="020B0604020202020204" pitchFamily="34" charset="0"/>
                <a:cs typeface="Arial" panose="020B0604020202020204" pitchFamily="34" charset="0"/>
              </a:rPr>
              <a:t>An investor who has a combination of taxable and tax-deferred investment accounts can optimize a portfolio’s allocation to help minimize tax drag, thereby enhancing long-term after-tax returns.</a:t>
            </a:r>
          </a:p>
        </p:txBody>
      </p:sp>
      <p:sp>
        <p:nvSpPr>
          <p:cNvPr id="16" name="TextBox 15">
            <a:extLst>
              <a:ext uri="{FF2B5EF4-FFF2-40B4-BE49-F238E27FC236}">
                <a16:creationId xmlns:a16="http://schemas.microsoft.com/office/drawing/2014/main" id="{EE037F2D-61DF-46EF-88AF-83863C2DF508}"/>
              </a:ext>
            </a:extLst>
          </p:cNvPr>
          <p:cNvSpPr txBox="1"/>
          <p:nvPr/>
        </p:nvSpPr>
        <p:spPr>
          <a:xfrm>
            <a:off x="745003" y="1127230"/>
            <a:ext cx="5425168" cy="307777"/>
          </a:xfrm>
          <a:prstGeom prst="rect">
            <a:avLst/>
          </a:prstGeom>
          <a:noFill/>
        </p:spPr>
        <p:txBody>
          <a:bodyPr wrap="square" rtlCol="0">
            <a:spAutoFit/>
          </a:bodyPr>
          <a:lstStyle/>
          <a:p>
            <a:pPr algn="l"/>
            <a:r>
              <a:rPr lang="en-US" sz="1400" b="1">
                <a:latin typeface="Arial" panose="020B0604020202020204" pitchFamily="34" charset="0"/>
                <a:cs typeface="Arial" panose="020B0604020202020204" pitchFamily="34" charset="0"/>
              </a:rPr>
              <a:t>Planning Tip</a:t>
            </a:r>
          </a:p>
        </p:txBody>
      </p:sp>
      <p:pic>
        <p:nvPicPr>
          <p:cNvPr id="17" name="Graphic 16" descr="Lightbulb with solid fill">
            <a:extLst>
              <a:ext uri="{FF2B5EF4-FFF2-40B4-BE49-F238E27FC236}">
                <a16:creationId xmlns:a16="http://schemas.microsoft.com/office/drawing/2014/main" id="{731ABE41-AA01-4CEC-853B-C7F6420428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6182" y="1150246"/>
            <a:ext cx="457200" cy="457200"/>
          </a:xfrm>
          <a:prstGeom prst="rect">
            <a:avLst/>
          </a:prstGeom>
        </p:spPr>
      </p:pic>
      <p:grpSp>
        <p:nvGrpSpPr>
          <p:cNvPr id="11" name="Group 10">
            <a:extLst>
              <a:ext uri="{FF2B5EF4-FFF2-40B4-BE49-F238E27FC236}">
                <a16:creationId xmlns:a16="http://schemas.microsoft.com/office/drawing/2014/main" id="{0BDBBC16-E619-6CD4-EBC5-95031D45E379}"/>
              </a:ext>
            </a:extLst>
          </p:cNvPr>
          <p:cNvGrpSpPr/>
          <p:nvPr/>
        </p:nvGrpSpPr>
        <p:grpSpPr>
          <a:xfrm>
            <a:off x="2251357" y="2605729"/>
            <a:ext cx="6528621" cy="411480"/>
            <a:chOff x="2247814" y="2519883"/>
            <a:chExt cx="6528621" cy="411480"/>
          </a:xfrm>
          <a:effectLst>
            <a:outerShdw blurRad="50800" dist="38100" dir="8100000" algn="tr" rotWithShape="0">
              <a:prstClr val="black">
                <a:alpha val="40000"/>
              </a:prstClr>
            </a:outerShdw>
          </a:effectLst>
        </p:grpSpPr>
        <p:sp>
          <p:nvSpPr>
            <p:cNvPr id="19" name="Rectangle: Rounded Corners 18">
              <a:extLst>
                <a:ext uri="{FF2B5EF4-FFF2-40B4-BE49-F238E27FC236}">
                  <a16:creationId xmlns:a16="http://schemas.microsoft.com/office/drawing/2014/main" id="{9BBAB719-AAF7-48FF-B3E9-D09E957F5AC8}"/>
                </a:ext>
              </a:extLst>
            </p:cNvPr>
            <p:cNvSpPr/>
            <p:nvPr/>
          </p:nvSpPr>
          <p:spPr bwMode="auto">
            <a:xfrm>
              <a:off x="4182895" y="2519883"/>
              <a:ext cx="4593540" cy="411480"/>
            </a:xfrm>
            <a:prstGeom prst="roundRect">
              <a:avLst/>
            </a:prstGeom>
            <a:solidFill>
              <a:schemeClr val="bg1">
                <a:lumMod val="95000"/>
              </a:schemeClr>
            </a:solidFill>
            <a:ln>
              <a:solidFill>
                <a:schemeClr val="tx1"/>
              </a:solidFill>
            </a:ln>
          </p:spPr>
          <p:txBody>
            <a:bodyPr lIns="91440" tIns="45720" rIns="45720" bIns="45720" rtlCol="0" anchor="ctr"/>
            <a:lstStyle/>
            <a:p>
              <a:pPr indent="339725" algn="l"/>
              <a:r>
                <a:rPr lang="en-US" sz="1100">
                  <a:latin typeface="Arial" panose="020B0604020202020204" pitchFamily="34" charset="0"/>
                  <a:ea typeface="ＭＳ Ｐゴシック" charset="0"/>
                  <a:cs typeface="Arial" panose="020B0604020202020204" pitchFamily="34" charset="0"/>
                  <a:sym typeface="Lato Black" charset="0"/>
                </a:rPr>
                <a:t>Income is federally tax-exempt and may be state tax-exempt</a:t>
              </a:r>
            </a:p>
          </p:txBody>
        </p:sp>
        <p:sp>
          <p:nvSpPr>
            <p:cNvPr id="18" name="Rectangle: Rounded Corners 17">
              <a:extLst>
                <a:ext uri="{FF2B5EF4-FFF2-40B4-BE49-F238E27FC236}">
                  <a16:creationId xmlns:a16="http://schemas.microsoft.com/office/drawing/2014/main" id="{395A6B02-E3AF-44EE-8783-C5EE07C01D48}"/>
                </a:ext>
              </a:extLst>
            </p:cNvPr>
            <p:cNvSpPr/>
            <p:nvPr/>
          </p:nvSpPr>
          <p:spPr bwMode="auto">
            <a:xfrm>
              <a:off x="2247814" y="2519883"/>
              <a:ext cx="2236636" cy="411480"/>
            </a:xfrm>
            <a:prstGeom prst="roundRect">
              <a:avLst/>
            </a:prstGeom>
            <a:solidFill>
              <a:schemeClr val="accent2">
                <a:lumMod val="50000"/>
              </a:schemeClr>
            </a:solidFill>
            <a:ln>
              <a:solidFill>
                <a:schemeClr val="tx1"/>
              </a:solidFill>
            </a:ln>
          </p:spPr>
          <p:txBody>
            <a:bodyPr lIns="109728" tIns="45720" rIns="45720" bIns="45720" rtlCol="0" anchor="ctr"/>
            <a:lstStyle/>
            <a:p>
              <a:pPr algn="l"/>
              <a:r>
                <a:rPr lang="en-US" sz="1100" b="1">
                  <a:solidFill>
                    <a:schemeClr val="bg1"/>
                  </a:solidFill>
                  <a:latin typeface="Arial" panose="020B0604020202020204" pitchFamily="34" charset="0"/>
                  <a:ea typeface="ＭＳ Ｐゴシック" charset="0"/>
                  <a:cs typeface="Arial" panose="020B0604020202020204" pitchFamily="34" charset="0"/>
                  <a:sym typeface="Lato Black" charset="0"/>
                </a:rPr>
                <a:t>Municipal Bonds</a:t>
              </a:r>
            </a:p>
          </p:txBody>
        </p:sp>
      </p:grpSp>
      <p:grpSp>
        <p:nvGrpSpPr>
          <p:cNvPr id="20" name="Group 19">
            <a:extLst>
              <a:ext uri="{FF2B5EF4-FFF2-40B4-BE49-F238E27FC236}">
                <a16:creationId xmlns:a16="http://schemas.microsoft.com/office/drawing/2014/main" id="{69540F7D-74A6-3957-E1F7-6A63DF261D63}"/>
              </a:ext>
            </a:extLst>
          </p:cNvPr>
          <p:cNvGrpSpPr/>
          <p:nvPr/>
        </p:nvGrpSpPr>
        <p:grpSpPr>
          <a:xfrm>
            <a:off x="2251357" y="4843701"/>
            <a:ext cx="6528620" cy="411480"/>
            <a:chOff x="2247814" y="4758035"/>
            <a:chExt cx="6528620" cy="411480"/>
          </a:xfrm>
          <a:effectLst>
            <a:outerShdw blurRad="50800" dist="38100" dir="8100000" algn="tr" rotWithShape="0">
              <a:prstClr val="black">
                <a:alpha val="40000"/>
              </a:prstClr>
            </a:outerShdw>
          </a:effectLst>
        </p:grpSpPr>
        <p:sp>
          <p:nvSpPr>
            <p:cNvPr id="29" name="Rectangle: Rounded Corners 28">
              <a:extLst>
                <a:ext uri="{FF2B5EF4-FFF2-40B4-BE49-F238E27FC236}">
                  <a16:creationId xmlns:a16="http://schemas.microsoft.com/office/drawing/2014/main" id="{3E3B13E9-147F-4ECB-B75F-A131B578E24E}"/>
                </a:ext>
              </a:extLst>
            </p:cNvPr>
            <p:cNvSpPr/>
            <p:nvPr/>
          </p:nvSpPr>
          <p:spPr bwMode="auto">
            <a:xfrm>
              <a:off x="4182893" y="4758035"/>
              <a:ext cx="4593541" cy="411480"/>
            </a:xfrm>
            <a:prstGeom prst="roundRect">
              <a:avLst/>
            </a:prstGeom>
            <a:solidFill>
              <a:schemeClr val="bg1">
                <a:lumMod val="95000"/>
              </a:schemeClr>
            </a:solidFill>
            <a:ln>
              <a:solidFill>
                <a:schemeClr val="tx1"/>
              </a:solidFill>
            </a:ln>
          </p:spPr>
          <p:txBody>
            <a:bodyPr lIns="91440" tIns="45720" rIns="45720" bIns="45720" rtlCol="0" anchor="ctr"/>
            <a:lstStyle/>
            <a:p>
              <a:pPr indent="339725" algn="l"/>
              <a:r>
                <a:rPr lang="en-US" sz="1100">
                  <a:latin typeface="Arial" panose="020B0604020202020204" pitchFamily="34" charset="0"/>
                  <a:ea typeface="ＭＳ Ｐゴシック" charset="0"/>
                  <a:cs typeface="Arial" panose="020B0604020202020204" pitchFamily="34" charset="0"/>
                  <a:sym typeface="Lato Black" charset="0"/>
                </a:rPr>
                <a:t>Lower yields but taxed as ordinary income</a:t>
              </a:r>
            </a:p>
          </p:txBody>
        </p:sp>
        <p:sp>
          <p:nvSpPr>
            <p:cNvPr id="28" name="Rectangle: Rounded Corners 27">
              <a:extLst>
                <a:ext uri="{FF2B5EF4-FFF2-40B4-BE49-F238E27FC236}">
                  <a16:creationId xmlns:a16="http://schemas.microsoft.com/office/drawing/2014/main" id="{A18E0596-6CF1-48EF-BA8C-7F0F0C1F57C3}"/>
                </a:ext>
              </a:extLst>
            </p:cNvPr>
            <p:cNvSpPr/>
            <p:nvPr/>
          </p:nvSpPr>
          <p:spPr bwMode="auto">
            <a:xfrm>
              <a:off x="2247814" y="4758035"/>
              <a:ext cx="2236637" cy="411480"/>
            </a:xfrm>
            <a:prstGeom prst="roundRect">
              <a:avLst/>
            </a:prstGeom>
            <a:solidFill>
              <a:schemeClr val="accent2">
                <a:lumMod val="40000"/>
                <a:lumOff val="60000"/>
              </a:schemeClr>
            </a:solidFill>
            <a:ln>
              <a:solidFill>
                <a:schemeClr val="tx1"/>
              </a:solidFill>
            </a:ln>
          </p:spPr>
          <p:txBody>
            <a:bodyPr lIns="109728" tIns="45720" rIns="45720" bIns="45720" rtlCol="0" anchor="ctr"/>
            <a:lstStyle/>
            <a:p>
              <a:pPr algn="l"/>
              <a:r>
                <a:rPr lang="en-US" sz="1100" b="1">
                  <a:solidFill>
                    <a:sysClr val="windowText" lastClr="000000"/>
                  </a:solidFill>
                  <a:latin typeface="Arial" panose="020B0604020202020204" pitchFamily="34" charset="0"/>
                  <a:ea typeface="ＭＳ Ｐゴシック" charset="0"/>
                  <a:cs typeface="Arial" panose="020B0604020202020204" pitchFamily="34" charset="0"/>
                  <a:sym typeface="Lato Black" charset="0"/>
                </a:rPr>
                <a:t>Taxable Bonds, Low Yields</a:t>
              </a:r>
            </a:p>
            <a:p>
              <a:pPr algn="l"/>
              <a:r>
                <a:rPr lang="en-US" sz="900" i="1">
                  <a:solidFill>
                    <a:sysClr val="windowText" lastClr="000000"/>
                  </a:solidFill>
                  <a:latin typeface="Arial" panose="020B0604020202020204" pitchFamily="34" charset="0"/>
                  <a:ea typeface="ＭＳ Ｐゴシック" charset="0"/>
                  <a:cs typeface="Arial" panose="020B0604020202020204" pitchFamily="34" charset="0"/>
                  <a:sym typeface="Lato Black" charset="0"/>
                </a:rPr>
                <a:t>(TIPS, Global Bonds, Core US Bonds)</a:t>
              </a:r>
            </a:p>
          </p:txBody>
        </p:sp>
      </p:grpSp>
      <p:grpSp>
        <p:nvGrpSpPr>
          <p:cNvPr id="21" name="Group 20">
            <a:extLst>
              <a:ext uri="{FF2B5EF4-FFF2-40B4-BE49-F238E27FC236}">
                <a16:creationId xmlns:a16="http://schemas.microsoft.com/office/drawing/2014/main" id="{521276AE-30D4-3609-1909-12E550745C22}"/>
              </a:ext>
            </a:extLst>
          </p:cNvPr>
          <p:cNvGrpSpPr/>
          <p:nvPr/>
        </p:nvGrpSpPr>
        <p:grpSpPr>
          <a:xfrm>
            <a:off x="2251357" y="5403194"/>
            <a:ext cx="6528620" cy="411480"/>
            <a:chOff x="2247814" y="5317348"/>
            <a:chExt cx="6528620" cy="411480"/>
          </a:xfrm>
          <a:effectLst>
            <a:outerShdw blurRad="50800" dist="38100" dir="8100000" algn="tr" rotWithShape="0">
              <a:prstClr val="black">
                <a:alpha val="40000"/>
              </a:prstClr>
            </a:outerShdw>
          </a:effectLst>
        </p:grpSpPr>
        <p:sp>
          <p:nvSpPr>
            <p:cNvPr id="31" name="Rectangle: Rounded Corners 30">
              <a:extLst>
                <a:ext uri="{FF2B5EF4-FFF2-40B4-BE49-F238E27FC236}">
                  <a16:creationId xmlns:a16="http://schemas.microsoft.com/office/drawing/2014/main" id="{425C5037-4D5E-4E1E-9556-9D86213D1579}"/>
                </a:ext>
              </a:extLst>
            </p:cNvPr>
            <p:cNvSpPr/>
            <p:nvPr/>
          </p:nvSpPr>
          <p:spPr bwMode="auto">
            <a:xfrm>
              <a:off x="4182893" y="5317348"/>
              <a:ext cx="4593541" cy="411480"/>
            </a:xfrm>
            <a:prstGeom prst="roundRect">
              <a:avLst/>
            </a:prstGeom>
            <a:solidFill>
              <a:schemeClr val="bg1">
                <a:lumMod val="95000"/>
              </a:schemeClr>
            </a:solidFill>
            <a:ln>
              <a:solidFill>
                <a:schemeClr val="tx1"/>
              </a:solidFill>
            </a:ln>
          </p:spPr>
          <p:txBody>
            <a:bodyPr lIns="91440" tIns="45720" rIns="45720" bIns="45720" rtlCol="0" anchor="ctr"/>
            <a:lstStyle/>
            <a:p>
              <a:pPr indent="339725" algn="l"/>
              <a:r>
                <a:rPr lang="en-US" sz="1100">
                  <a:latin typeface="Arial" panose="020B0604020202020204" pitchFamily="34" charset="0"/>
                  <a:ea typeface="ＭＳ Ｐゴシック" charset="0"/>
                  <a:cs typeface="Arial" panose="020B0604020202020204" pitchFamily="34" charset="0"/>
                  <a:sym typeface="Lato Black" charset="0"/>
                </a:rPr>
                <a:t>Higher yields and taxed as ordinary income</a:t>
              </a:r>
            </a:p>
          </p:txBody>
        </p:sp>
        <p:sp>
          <p:nvSpPr>
            <p:cNvPr id="30" name="Rectangle: Rounded Corners 29">
              <a:extLst>
                <a:ext uri="{FF2B5EF4-FFF2-40B4-BE49-F238E27FC236}">
                  <a16:creationId xmlns:a16="http://schemas.microsoft.com/office/drawing/2014/main" id="{DFDF9C97-2E31-4E0B-9A35-C1F73964E0B2}"/>
                </a:ext>
              </a:extLst>
            </p:cNvPr>
            <p:cNvSpPr/>
            <p:nvPr/>
          </p:nvSpPr>
          <p:spPr bwMode="auto">
            <a:xfrm>
              <a:off x="2247814" y="5317348"/>
              <a:ext cx="2236637" cy="411480"/>
            </a:xfrm>
            <a:prstGeom prst="roundRect">
              <a:avLst/>
            </a:prstGeom>
            <a:solidFill>
              <a:schemeClr val="accent2">
                <a:lumMod val="20000"/>
                <a:lumOff val="80000"/>
              </a:schemeClr>
            </a:solidFill>
            <a:ln>
              <a:solidFill>
                <a:schemeClr val="tx1"/>
              </a:solidFill>
            </a:ln>
          </p:spPr>
          <p:txBody>
            <a:bodyPr lIns="109728" tIns="45720" rIns="45720" bIns="45720" rtlCol="0" anchor="ctr"/>
            <a:lstStyle/>
            <a:p>
              <a:pPr algn="l"/>
              <a:r>
                <a:rPr lang="en-US" sz="1100" b="1">
                  <a:solidFill>
                    <a:sysClr val="windowText" lastClr="000000"/>
                  </a:solidFill>
                  <a:latin typeface="Arial" panose="020B0604020202020204" pitchFamily="34" charset="0"/>
                  <a:ea typeface="ＭＳ Ｐゴシック" charset="0"/>
                  <a:cs typeface="Arial" panose="020B0604020202020204" pitchFamily="34" charset="0"/>
                  <a:sym typeface="Lato Black" charset="0"/>
                </a:rPr>
                <a:t>Taxable Bonds, High Yields</a:t>
              </a:r>
            </a:p>
            <a:p>
              <a:pPr algn="l"/>
              <a:r>
                <a:rPr lang="en-US" sz="900" i="1">
                  <a:solidFill>
                    <a:sysClr val="windowText" lastClr="000000"/>
                  </a:solidFill>
                  <a:latin typeface="Arial" panose="020B0604020202020204" pitchFamily="34" charset="0"/>
                  <a:ea typeface="ＭＳ Ｐゴシック" charset="0"/>
                  <a:cs typeface="Arial" panose="020B0604020202020204" pitchFamily="34" charset="0"/>
                  <a:sym typeface="Lato Black" charset="0"/>
                </a:rPr>
                <a:t>(High Yield &amp; Dynamic Bonds)</a:t>
              </a:r>
            </a:p>
          </p:txBody>
        </p:sp>
      </p:grpSp>
      <p:sp>
        <p:nvSpPr>
          <p:cNvPr id="32" name="Rectangle 31">
            <a:extLst>
              <a:ext uri="{FF2B5EF4-FFF2-40B4-BE49-F238E27FC236}">
                <a16:creationId xmlns:a16="http://schemas.microsoft.com/office/drawing/2014/main" id="{941CA90D-0838-45CC-9631-002267E80D70}"/>
              </a:ext>
            </a:extLst>
          </p:cNvPr>
          <p:cNvSpPr/>
          <p:nvPr/>
        </p:nvSpPr>
        <p:spPr bwMode="auto">
          <a:xfrm>
            <a:off x="455261" y="2633161"/>
            <a:ext cx="1440208" cy="356616"/>
          </a:xfrm>
          <a:prstGeom prst="rect">
            <a:avLst/>
          </a:prstGeom>
          <a:noFill/>
          <a:ln>
            <a:noFill/>
          </a:ln>
        </p:spPr>
        <p:txBody>
          <a:bodyPr lIns="109728" tIns="45720" rIns="45720" bIns="45720" rtlCol="0" anchor="ctr"/>
          <a:lstStyle/>
          <a:p>
            <a:pPr algn="l"/>
            <a:r>
              <a:rPr lang="en-US" sz="1100" b="1">
                <a:latin typeface="Arial" panose="020B0604020202020204" pitchFamily="34" charset="0"/>
                <a:ea typeface="ＭＳ Ｐゴシック" charset="0"/>
                <a:cs typeface="Arial" panose="020B0604020202020204" pitchFamily="34" charset="0"/>
                <a:sym typeface="Lato Black" charset="0"/>
              </a:rPr>
              <a:t>More Tax-Efficient</a:t>
            </a:r>
          </a:p>
        </p:txBody>
      </p:sp>
      <p:sp>
        <p:nvSpPr>
          <p:cNvPr id="33" name="Rectangle 32">
            <a:extLst>
              <a:ext uri="{FF2B5EF4-FFF2-40B4-BE49-F238E27FC236}">
                <a16:creationId xmlns:a16="http://schemas.microsoft.com/office/drawing/2014/main" id="{4CF21E1E-F861-4B8D-BBA7-C76D6CF99888}"/>
              </a:ext>
            </a:extLst>
          </p:cNvPr>
          <p:cNvSpPr/>
          <p:nvPr/>
        </p:nvSpPr>
        <p:spPr bwMode="auto">
          <a:xfrm>
            <a:off x="455261" y="5430626"/>
            <a:ext cx="1440208" cy="356616"/>
          </a:xfrm>
          <a:prstGeom prst="rect">
            <a:avLst/>
          </a:prstGeom>
          <a:noFill/>
          <a:ln>
            <a:noFill/>
          </a:ln>
        </p:spPr>
        <p:txBody>
          <a:bodyPr lIns="109728" tIns="45720" rIns="45720" bIns="45720" rtlCol="0" anchor="ctr"/>
          <a:lstStyle/>
          <a:p>
            <a:pPr algn="l"/>
            <a:r>
              <a:rPr lang="en-US" sz="1100" b="1">
                <a:latin typeface="Arial" panose="020B0604020202020204" pitchFamily="34" charset="0"/>
                <a:ea typeface="ＭＳ Ｐゴシック" charset="0"/>
                <a:cs typeface="Arial" panose="020B0604020202020204" pitchFamily="34" charset="0"/>
                <a:sym typeface="Lato Black" charset="0"/>
              </a:rPr>
              <a:t>Less Tax-Efficient</a:t>
            </a:r>
          </a:p>
        </p:txBody>
      </p:sp>
      <p:sp>
        <p:nvSpPr>
          <p:cNvPr id="34" name="Arrow: Up-Down 33">
            <a:extLst>
              <a:ext uri="{FF2B5EF4-FFF2-40B4-BE49-F238E27FC236}">
                <a16:creationId xmlns:a16="http://schemas.microsoft.com/office/drawing/2014/main" id="{E7278ABA-F8E8-4773-9C58-655F0133E443}"/>
              </a:ext>
            </a:extLst>
          </p:cNvPr>
          <p:cNvSpPr/>
          <p:nvPr/>
        </p:nvSpPr>
        <p:spPr bwMode="auto">
          <a:xfrm>
            <a:off x="1002507" y="3145545"/>
            <a:ext cx="281309" cy="2230878"/>
          </a:xfrm>
          <a:prstGeom prst="upDownArrow">
            <a:avLst/>
          </a:prstGeom>
          <a:solidFill>
            <a:schemeClr val="accent2">
              <a:lumMod val="60000"/>
              <a:lumOff val="40000"/>
            </a:schemeClr>
          </a:solidFill>
          <a:ln>
            <a:noFill/>
          </a:ln>
          <a:effectLst>
            <a:outerShdw blurRad="63500" sx="102000" sy="102000" algn="ctr" rotWithShape="0">
              <a:prstClr val="black">
                <a:alpha val="40000"/>
              </a:prstClr>
            </a:outerShdw>
          </a:effectLst>
        </p:spPr>
        <p:txBody>
          <a:bodyPr lIns="0" tIns="0" rIns="0" bIns="0" rtlCol="0" anchor="ctr"/>
          <a:lstStyle/>
          <a:p>
            <a:pPr algn="l"/>
            <a:endParaRPr lang="en-US" sz="1100" b="1">
              <a:latin typeface="Arial" panose="020B0604020202020204" pitchFamily="34" charset="0"/>
              <a:ea typeface="ＭＳ Ｐゴシック" charset="0"/>
              <a:cs typeface="Arial" panose="020B0604020202020204" pitchFamily="34" charset="0"/>
              <a:sym typeface="Lato Black" charset="0"/>
            </a:endParaRPr>
          </a:p>
        </p:txBody>
      </p:sp>
      <p:grpSp>
        <p:nvGrpSpPr>
          <p:cNvPr id="22" name="Group 21">
            <a:extLst>
              <a:ext uri="{FF2B5EF4-FFF2-40B4-BE49-F238E27FC236}">
                <a16:creationId xmlns:a16="http://schemas.microsoft.com/office/drawing/2014/main" id="{6E4B6E40-3F23-D92F-9C4A-86641FAF0C23}"/>
              </a:ext>
            </a:extLst>
          </p:cNvPr>
          <p:cNvGrpSpPr/>
          <p:nvPr/>
        </p:nvGrpSpPr>
        <p:grpSpPr>
          <a:xfrm>
            <a:off x="295826" y="6027787"/>
            <a:ext cx="8552349" cy="358811"/>
            <a:chOff x="409640" y="6027787"/>
            <a:chExt cx="8552349" cy="358811"/>
          </a:xfrm>
        </p:grpSpPr>
        <p:pic>
          <p:nvPicPr>
            <p:cNvPr id="35" name="Picture 2" descr="Free Caution Triangle Symbol, Download Free Caution Triangle Symbol png  images, Free ClipArts on Clipart Library">
              <a:extLst>
                <a:ext uri="{FF2B5EF4-FFF2-40B4-BE49-F238E27FC236}">
                  <a16:creationId xmlns:a16="http://schemas.microsoft.com/office/drawing/2014/main" id="{9222918E-F442-4F3C-BF37-73795D5F63BE}"/>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9640" y="6027787"/>
              <a:ext cx="406388" cy="358811"/>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443A28DE-AAC8-4E68-8A3A-037F25E6006E}"/>
                </a:ext>
              </a:extLst>
            </p:cNvPr>
            <p:cNvSpPr/>
            <p:nvPr/>
          </p:nvSpPr>
          <p:spPr>
            <a:xfrm>
              <a:off x="907207" y="6068692"/>
              <a:ext cx="8054782" cy="276999"/>
            </a:xfrm>
            <a:prstGeom prst="rect">
              <a:avLst/>
            </a:prstGeom>
          </p:spPr>
          <p:txBody>
            <a:bodyPr wrap="square">
              <a:spAutoFit/>
            </a:bodyPr>
            <a:lstStyle/>
            <a:p>
              <a:pPr marR="0">
                <a:spcBef>
                  <a:spcPts val="0"/>
                </a:spcBef>
                <a:spcAft>
                  <a:spcPts val="0"/>
                </a:spcAft>
              </a:pPr>
              <a:r>
                <a:rPr lang="en-US" sz="1200" dirty="0">
                  <a:latin typeface="Arial" panose="020B0604020202020204" pitchFamily="34" charset="0"/>
                  <a:ea typeface="Calibri" panose="020F0502020204030204" pitchFamily="34" charset="0"/>
                  <a:cs typeface="Times New Roman" panose="02020603050405020304" pitchFamily="18" charset="0"/>
                </a:rPr>
                <a:t>Asset classes/investments such as broad real assets, hedge funds, etc. may be harder to quantify for tax efficiency.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19C43C9D-800E-800A-D180-E5FA8DB95213}"/>
              </a:ext>
            </a:extLst>
          </p:cNvPr>
          <p:cNvGrpSpPr/>
          <p:nvPr/>
        </p:nvGrpSpPr>
        <p:grpSpPr>
          <a:xfrm>
            <a:off x="2254901" y="4284208"/>
            <a:ext cx="6528620" cy="411480"/>
            <a:chOff x="2251358" y="4198722"/>
            <a:chExt cx="6528620" cy="411480"/>
          </a:xfrm>
          <a:effectLst>
            <a:outerShdw blurRad="50800" dist="38100" dir="8100000" algn="tr" rotWithShape="0">
              <a:prstClr val="black">
                <a:alpha val="40000"/>
              </a:prstClr>
            </a:outerShdw>
          </a:effectLst>
        </p:grpSpPr>
        <p:sp>
          <p:nvSpPr>
            <p:cNvPr id="3" name="Rectangle: Rounded Corners 2">
              <a:extLst>
                <a:ext uri="{FF2B5EF4-FFF2-40B4-BE49-F238E27FC236}">
                  <a16:creationId xmlns:a16="http://schemas.microsoft.com/office/drawing/2014/main" id="{476DECA4-DE0A-B297-93B1-2DC4EF0EC50F}"/>
                </a:ext>
              </a:extLst>
            </p:cNvPr>
            <p:cNvSpPr/>
            <p:nvPr/>
          </p:nvSpPr>
          <p:spPr bwMode="auto">
            <a:xfrm>
              <a:off x="4186437" y="4198722"/>
              <a:ext cx="4593541" cy="411480"/>
            </a:xfrm>
            <a:prstGeom prst="roundRect">
              <a:avLst/>
            </a:prstGeom>
            <a:solidFill>
              <a:schemeClr val="bg1">
                <a:lumMod val="95000"/>
              </a:schemeClr>
            </a:solidFill>
            <a:ln>
              <a:solidFill>
                <a:schemeClr val="tx1"/>
              </a:solidFill>
            </a:ln>
          </p:spPr>
          <p:txBody>
            <a:bodyPr lIns="91440" tIns="45720" rIns="45720" bIns="45720" rtlCol="0" anchor="ctr"/>
            <a:lstStyle/>
            <a:p>
              <a:pPr indent="339725" algn="l"/>
              <a:r>
                <a:rPr lang="en-US" sz="1100">
                  <a:latin typeface="Arial" panose="020B0604020202020204" pitchFamily="34" charset="0"/>
                  <a:ea typeface="ＭＳ Ｐゴシック" charset="0"/>
                  <a:cs typeface="Arial" panose="020B0604020202020204" pitchFamily="34" charset="0"/>
                  <a:sym typeface="Lato Black" charset="0"/>
                </a:rPr>
                <a:t>Non-qualified dividends with capital gains</a:t>
              </a:r>
            </a:p>
          </p:txBody>
        </p:sp>
        <p:sp>
          <p:nvSpPr>
            <p:cNvPr id="6" name="Rectangle: Rounded Corners 5">
              <a:extLst>
                <a:ext uri="{FF2B5EF4-FFF2-40B4-BE49-F238E27FC236}">
                  <a16:creationId xmlns:a16="http://schemas.microsoft.com/office/drawing/2014/main" id="{BF6C7CC3-3410-95B8-4F20-C5E28577B8C4}"/>
                </a:ext>
              </a:extLst>
            </p:cNvPr>
            <p:cNvSpPr/>
            <p:nvPr/>
          </p:nvSpPr>
          <p:spPr bwMode="auto">
            <a:xfrm>
              <a:off x="2251358" y="4198722"/>
              <a:ext cx="2236637" cy="411480"/>
            </a:xfrm>
            <a:prstGeom prst="roundRect">
              <a:avLst/>
            </a:prstGeom>
            <a:solidFill>
              <a:schemeClr val="accent2">
                <a:lumMod val="60000"/>
                <a:lumOff val="40000"/>
              </a:schemeClr>
            </a:solidFill>
            <a:ln>
              <a:solidFill>
                <a:schemeClr val="tx1"/>
              </a:solidFill>
            </a:ln>
          </p:spPr>
          <p:txBody>
            <a:bodyPr lIns="109728" tIns="45720" rIns="45720" bIns="45720" rtlCol="0" anchor="ctr"/>
            <a:lstStyle/>
            <a:p>
              <a:pPr algn="l"/>
              <a:r>
                <a:rPr lang="en-US" sz="1100" b="1">
                  <a:solidFill>
                    <a:sysClr val="windowText" lastClr="000000"/>
                  </a:solidFill>
                  <a:latin typeface="Arial" panose="020B0604020202020204" pitchFamily="34" charset="0"/>
                  <a:ea typeface="ＭＳ Ｐゴシック" charset="0"/>
                  <a:cs typeface="Arial" panose="020B0604020202020204" pitchFamily="34" charset="0"/>
                  <a:sym typeface="Lato Black" charset="0"/>
                </a:rPr>
                <a:t>REITs</a:t>
              </a:r>
              <a:endParaRPr lang="en-US" sz="900" i="1">
                <a:solidFill>
                  <a:sysClr val="windowText" lastClr="000000"/>
                </a:solidFill>
                <a:latin typeface="Arial" panose="020B0604020202020204" pitchFamily="34" charset="0"/>
                <a:ea typeface="ＭＳ Ｐゴシック" charset="0"/>
                <a:cs typeface="Arial" panose="020B0604020202020204" pitchFamily="34" charset="0"/>
                <a:sym typeface="Lato Black" charset="0"/>
              </a:endParaRPr>
            </a:p>
          </p:txBody>
        </p:sp>
      </p:grpSp>
      <p:grpSp>
        <p:nvGrpSpPr>
          <p:cNvPr id="13" name="Group 12">
            <a:extLst>
              <a:ext uri="{FF2B5EF4-FFF2-40B4-BE49-F238E27FC236}">
                <a16:creationId xmlns:a16="http://schemas.microsoft.com/office/drawing/2014/main" id="{9F835B75-D8CC-A516-5A1F-67420ADBBC56}"/>
              </a:ext>
            </a:extLst>
          </p:cNvPr>
          <p:cNvGrpSpPr/>
          <p:nvPr/>
        </p:nvGrpSpPr>
        <p:grpSpPr>
          <a:xfrm>
            <a:off x="2251358" y="3724715"/>
            <a:ext cx="6528620" cy="411480"/>
            <a:chOff x="2247815" y="3639828"/>
            <a:chExt cx="6528620" cy="411480"/>
          </a:xfrm>
          <a:effectLst>
            <a:outerShdw blurRad="50800" dist="38100" dir="8100000" algn="tr" rotWithShape="0">
              <a:prstClr val="black">
                <a:alpha val="40000"/>
              </a:prstClr>
            </a:outerShdw>
          </a:effectLst>
        </p:grpSpPr>
        <p:sp>
          <p:nvSpPr>
            <p:cNvPr id="7" name="Rectangle: Rounded Corners 6">
              <a:extLst>
                <a:ext uri="{FF2B5EF4-FFF2-40B4-BE49-F238E27FC236}">
                  <a16:creationId xmlns:a16="http://schemas.microsoft.com/office/drawing/2014/main" id="{296528C4-C9CA-C718-34E2-5A632274BD61}"/>
                </a:ext>
              </a:extLst>
            </p:cNvPr>
            <p:cNvSpPr/>
            <p:nvPr/>
          </p:nvSpPr>
          <p:spPr bwMode="auto">
            <a:xfrm>
              <a:off x="4182894" y="3639828"/>
              <a:ext cx="4593541" cy="411480"/>
            </a:xfrm>
            <a:prstGeom prst="roundRect">
              <a:avLst/>
            </a:prstGeom>
            <a:solidFill>
              <a:schemeClr val="bg1">
                <a:lumMod val="95000"/>
              </a:schemeClr>
            </a:solidFill>
            <a:ln>
              <a:solidFill>
                <a:schemeClr val="tx1"/>
              </a:solidFill>
            </a:ln>
          </p:spPr>
          <p:txBody>
            <a:bodyPr lIns="91440" tIns="45720" rIns="45720" bIns="45720" rtlCol="0" anchor="ctr"/>
            <a:lstStyle/>
            <a:p>
              <a:pPr indent="339725" algn="l"/>
              <a:r>
                <a:rPr lang="en-US" sz="1100">
                  <a:latin typeface="Arial" panose="020B0604020202020204" pitchFamily="34" charset="0"/>
                  <a:ea typeface="ＭＳ Ｐゴシック" charset="0"/>
                  <a:cs typeface="Arial" panose="020B0604020202020204" pitchFamily="34" charset="0"/>
                  <a:sym typeface="Lato Black" charset="0"/>
                </a:rPr>
                <a:t>Qualified dividends but may produce higher capital gains</a:t>
              </a:r>
            </a:p>
          </p:txBody>
        </p:sp>
        <p:sp>
          <p:nvSpPr>
            <p:cNvPr id="8" name="Rectangle: Rounded Corners 7">
              <a:extLst>
                <a:ext uri="{FF2B5EF4-FFF2-40B4-BE49-F238E27FC236}">
                  <a16:creationId xmlns:a16="http://schemas.microsoft.com/office/drawing/2014/main" id="{009104D8-6B8A-3A17-B0F9-65952082C786}"/>
                </a:ext>
              </a:extLst>
            </p:cNvPr>
            <p:cNvSpPr/>
            <p:nvPr/>
          </p:nvSpPr>
          <p:spPr bwMode="auto">
            <a:xfrm>
              <a:off x="2247815" y="3639828"/>
              <a:ext cx="2236637" cy="411480"/>
            </a:xfrm>
            <a:prstGeom prst="roundRect">
              <a:avLst/>
            </a:prstGeom>
            <a:solidFill>
              <a:schemeClr val="accent2"/>
            </a:solidFill>
            <a:ln>
              <a:solidFill>
                <a:schemeClr val="tx1"/>
              </a:solidFill>
            </a:ln>
          </p:spPr>
          <p:txBody>
            <a:bodyPr lIns="109728" tIns="45720" rIns="45720" bIns="45720" rtlCol="0" anchor="ctr"/>
            <a:lstStyle/>
            <a:p>
              <a:pPr algn="l"/>
              <a:r>
                <a:rPr lang="en-US" sz="1100" b="1">
                  <a:solidFill>
                    <a:schemeClr val="bg1"/>
                  </a:solidFill>
                  <a:latin typeface="Arial" panose="020B0604020202020204" pitchFamily="34" charset="0"/>
                  <a:ea typeface="ＭＳ Ｐゴシック" charset="0"/>
                  <a:cs typeface="Arial" panose="020B0604020202020204" pitchFamily="34" charset="0"/>
                  <a:sym typeface="Lato Black" charset="0"/>
                </a:rPr>
                <a:t>Equities, High-Turnover</a:t>
              </a:r>
            </a:p>
          </p:txBody>
        </p:sp>
      </p:grpSp>
      <p:grpSp>
        <p:nvGrpSpPr>
          <p:cNvPr id="12" name="Group 11">
            <a:extLst>
              <a:ext uri="{FF2B5EF4-FFF2-40B4-BE49-F238E27FC236}">
                <a16:creationId xmlns:a16="http://schemas.microsoft.com/office/drawing/2014/main" id="{0D9BA860-DE81-4D1F-E59E-469BD54450DA}"/>
              </a:ext>
            </a:extLst>
          </p:cNvPr>
          <p:cNvGrpSpPr/>
          <p:nvPr/>
        </p:nvGrpSpPr>
        <p:grpSpPr>
          <a:xfrm>
            <a:off x="2251356" y="3165222"/>
            <a:ext cx="6528620" cy="411480"/>
            <a:chOff x="2247813" y="3083024"/>
            <a:chExt cx="6528620" cy="411480"/>
          </a:xfrm>
          <a:effectLst>
            <a:outerShdw blurRad="50800" dist="38100" dir="8100000" algn="tr" rotWithShape="0">
              <a:prstClr val="black">
                <a:alpha val="40000"/>
              </a:prstClr>
            </a:outerShdw>
          </a:effectLst>
        </p:grpSpPr>
        <p:sp>
          <p:nvSpPr>
            <p:cNvPr id="9" name="Rectangle: Rounded Corners 8">
              <a:extLst>
                <a:ext uri="{FF2B5EF4-FFF2-40B4-BE49-F238E27FC236}">
                  <a16:creationId xmlns:a16="http://schemas.microsoft.com/office/drawing/2014/main" id="{5F9746AB-8F4B-2C8A-5666-20308930B827}"/>
                </a:ext>
              </a:extLst>
            </p:cNvPr>
            <p:cNvSpPr/>
            <p:nvPr/>
          </p:nvSpPr>
          <p:spPr bwMode="auto">
            <a:xfrm>
              <a:off x="4182892" y="3083024"/>
              <a:ext cx="4593541" cy="411480"/>
            </a:xfrm>
            <a:prstGeom prst="roundRect">
              <a:avLst/>
            </a:prstGeom>
            <a:solidFill>
              <a:schemeClr val="bg1">
                <a:lumMod val="95000"/>
              </a:schemeClr>
            </a:solidFill>
            <a:ln>
              <a:solidFill>
                <a:schemeClr val="tx1"/>
              </a:solidFill>
            </a:ln>
          </p:spPr>
          <p:txBody>
            <a:bodyPr lIns="91440" tIns="45720" rIns="45720" bIns="45720" rtlCol="0" anchor="ctr"/>
            <a:lstStyle/>
            <a:p>
              <a:pPr indent="339725" algn="l"/>
              <a:r>
                <a:rPr lang="en-US" sz="1100">
                  <a:latin typeface="Arial" panose="020B0604020202020204" pitchFamily="34" charset="0"/>
                  <a:ea typeface="ＭＳ Ｐゴシック" charset="0"/>
                  <a:cs typeface="Arial" panose="020B0604020202020204" pitchFamily="34" charset="0"/>
                  <a:sym typeface="Lato Black" charset="0"/>
                </a:rPr>
                <a:t>Qualified dividends with limited capital gains</a:t>
              </a:r>
            </a:p>
          </p:txBody>
        </p:sp>
        <p:sp>
          <p:nvSpPr>
            <p:cNvPr id="10" name="Rectangle: Rounded Corners 9">
              <a:extLst>
                <a:ext uri="{FF2B5EF4-FFF2-40B4-BE49-F238E27FC236}">
                  <a16:creationId xmlns:a16="http://schemas.microsoft.com/office/drawing/2014/main" id="{9C9278E9-9315-E1A7-BF30-52EB2D66126C}"/>
                </a:ext>
              </a:extLst>
            </p:cNvPr>
            <p:cNvSpPr/>
            <p:nvPr/>
          </p:nvSpPr>
          <p:spPr bwMode="auto">
            <a:xfrm>
              <a:off x="2247813" y="3083024"/>
              <a:ext cx="2236637" cy="411480"/>
            </a:xfrm>
            <a:prstGeom prst="roundRect">
              <a:avLst/>
            </a:prstGeom>
            <a:solidFill>
              <a:schemeClr val="accent2">
                <a:lumMod val="75000"/>
              </a:schemeClr>
            </a:solidFill>
            <a:ln>
              <a:solidFill>
                <a:schemeClr val="tx1"/>
              </a:solidFill>
            </a:ln>
          </p:spPr>
          <p:txBody>
            <a:bodyPr lIns="109728" tIns="45720" rIns="45720" bIns="45720" rtlCol="0" anchor="ctr"/>
            <a:lstStyle/>
            <a:p>
              <a:pPr algn="l"/>
              <a:r>
                <a:rPr lang="en-US" sz="1100" b="1">
                  <a:solidFill>
                    <a:schemeClr val="bg1"/>
                  </a:solidFill>
                  <a:latin typeface="Arial" panose="020B0604020202020204" pitchFamily="34" charset="0"/>
                  <a:ea typeface="ＭＳ Ｐゴシック" charset="0"/>
                  <a:cs typeface="Arial" panose="020B0604020202020204" pitchFamily="34" charset="0"/>
                  <a:sym typeface="Lato Black" charset="0"/>
                </a:rPr>
                <a:t>Equities, Low-Turnover</a:t>
              </a:r>
            </a:p>
          </p:txBody>
        </p:sp>
      </p:grpSp>
    </p:spTree>
    <p:extLst>
      <p:ext uri="{BB962C8B-B14F-4D97-AF65-F5344CB8AC3E}">
        <p14:creationId xmlns:p14="http://schemas.microsoft.com/office/powerpoint/2010/main" val="828321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B61B08-8BE5-42CA-B1A3-E86B764FD0E2}"/>
              </a:ext>
            </a:extLst>
          </p:cNvPr>
          <p:cNvSpPr>
            <a:spLocks noGrp="1"/>
          </p:cNvSpPr>
          <p:nvPr>
            <p:ph type="title"/>
          </p:nvPr>
        </p:nvSpPr>
        <p:spPr>
          <a:xfrm>
            <a:off x="311413" y="361792"/>
            <a:ext cx="7886700" cy="1325563"/>
          </a:xfrm>
        </p:spPr>
        <p:txBody>
          <a:bodyPr/>
          <a:lstStyle/>
          <a:p>
            <a:r>
              <a:rPr lang="en-US"/>
              <a:t>The Importance of Asset Location</a:t>
            </a:r>
          </a:p>
        </p:txBody>
      </p:sp>
      <p:sp>
        <p:nvSpPr>
          <p:cNvPr id="4" name="Footer Placeholder 3">
            <a:extLst>
              <a:ext uri="{FF2B5EF4-FFF2-40B4-BE49-F238E27FC236}">
                <a16:creationId xmlns:a16="http://schemas.microsoft.com/office/drawing/2014/main" id="{7878B365-947E-8043-8B60-30D17B714CEB}"/>
              </a:ext>
            </a:extLst>
          </p:cNvPr>
          <p:cNvSpPr>
            <a:spLocks noGrp="1"/>
          </p:cNvSpPr>
          <p:nvPr>
            <p:ph type="ftr" sz="quarter" idx="3"/>
          </p:nvPr>
        </p:nvSpPr>
        <p:spPr/>
        <p:txBody>
          <a:bodyPr/>
          <a:lstStyle/>
          <a:p>
            <a:r>
              <a:rPr lang="en-US"/>
              <a:t>www.FiducientAdvisors.com</a:t>
            </a:r>
          </a:p>
        </p:txBody>
      </p:sp>
      <p:sp>
        <p:nvSpPr>
          <p:cNvPr id="5" name="Slide Number Placeholder 4">
            <a:extLst>
              <a:ext uri="{FF2B5EF4-FFF2-40B4-BE49-F238E27FC236}">
                <a16:creationId xmlns:a16="http://schemas.microsoft.com/office/drawing/2014/main" id="{CFF6EF01-8545-E148-96FC-76F15597EAAA}"/>
              </a:ext>
            </a:extLst>
          </p:cNvPr>
          <p:cNvSpPr>
            <a:spLocks noGrp="1"/>
          </p:cNvSpPr>
          <p:nvPr>
            <p:ph type="sldNum" sz="quarter" idx="4"/>
          </p:nvPr>
        </p:nvSpPr>
        <p:spPr/>
        <p:txBody>
          <a:bodyPr/>
          <a:lstStyle/>
          <a:p>
            <a:fld id="{E57A0B7C-FA6A-BC42-8139-60285044CFD9}" type="slidenum">
              <a:rPr lang="en-US" smtClean="0"/>
              <a:pPr/>
              <a:t>14</a:t>
            </a:fld>
            <a:endParaRPr lang="en-US"/>
          </a:p>
        </p:txBody>
      </p:sp>
      <p:sp>
        <p:nvSpPr>
          <p:cNvPr id="2" name="TextBox 1">
            <a:extLst>
              <a:ext uri="{FF2B5EF4-FFF2-40B4-BE49-F238E27FC236}">
                <a16:creationId xmlns:a16="http://schemas.microsoft.com/office/drawing/2014/main" id="{99B01E76-0916-7C9D-8B3D-D50A72C773F9}"/>
              </a:ext>
            </a:extLst>
          </p:cNvPr>
          <p:cNvSpPr txBox="1"/>
          <p:nvPr/>
        </p:nvSpPr>
        <p:spPr>
          <a:xfrm>
            <a:off x="311413" y="1051560"/>
            <a:ext cx="8383702" cy="323165"/>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Thoughtfully allocating your portfolio can help enhance after-tax returns.</a:t>
            </a:r>
          </a:p>
        </p:txBody>
      </p:sp>
      <p:grpSp>
        <p:nvGrpSpPr>
          <p:cNvPr id="19" name="Group 18">
            <a:extLst>
              <a:ext uri="{FF2B5EF4-FFF2-40B4-BE49-F238E27FC236}">
                <a16:creationId xmlns:a16="http://schemas.microsoft.com/office/drawing/2014/main" id="{AFC01EBF-5635-E49B-74D7-C390198CBE01}"/>
              </a:ext>
            </a:extLst>
          </p:cNvPr>
          <p:cNvGrpSpPr/>
          <p:nvPr/>
        </p:nvGrpSpPr>
        <p:grpSpPr>
          <a:xfrm>
            <a:off x="781122" y="1464409"/>
            <a:ext cx="8176066" cy="1708076"/>
            <a:chOff x="641275" y="1410550"/>
            <a:chExt cx="8362877" cy="1708076"/>
          </a:xfrm>
        </p:grpSpPr>
        <p:pic>
          <p:nvPicPr>
            <p:cNvPr id="9" name="Picture 8" descr="A black and white bucket&#10;&#10;Description automatically generated">
              <a:extLst>
                <a:ext uri="{FF2B5EF4-FFF2-40B4-BE49-F238E27FC236}">
                  <a16:creationId xmlns:a16="http://schemas.microsoft.com/office/drawing/2014/main" id="{D5900C2F-A5FF-F537-107F-190C9944AD71}"/>
                </a:ext>
              </a:extLst>
            </p:cNvPr>
            <p:cNvPicPr>
              <a:picLocks noChangeAspect="1"/>
            </p:cNvPicPr>
            <p:nvPr/>
          </p:nvPicPr>
          <p:blipFill>
            <a:blip r:embed="rId2">
              <a:duotone>
                <a:schemeClr val="accent2">
                  <a:shade val="45000"/>
                  <a:satMod val="135000"/>
                </a:schemeClr>
                <a:prstClr val="white"/>
              </a:duotone>
            </a:blip>
            <a:stretch>
              <a:fillRect/>
            </a:stretch>
          </p:blipFill>
          <p:spPr>
            <a:xfrm>
              <a:off x="641275" y="1410550"/>
              <a:ext cx="1708076" cy="1708076"/>
            </a:xfrm>
            <a:prstGeom prst="rect">
              <a:avLst/>
            </a:prstGeom>
          </p:spPr>
        </p:pic>
        <p:sp>
          <p:nvSpPr>
            <p:cNvPr id="10" name="TextBox 9">
              <a:extLst>
                <a:ext uri="{FF2B5EF4-FFF2-40B4-BE49-F238E27FC236}">
                  <a16:creationId xmlns:a16="http://schemas.microsoft.com/office/drawing/2014/main" id="{79FCB42D-CD17-71EF-ADC0-4E5A2E81BD4B}"/>
                </a:ext>
              </a:extLst>
            </p:cNvPr>
            <p:cNvSpPr txBox="1"/>
            <p:nvPr/>
          </p:nvSpPr>
          <p:spPr>
            <a:xfrm>
              <a:off x="1075167" y="2333837"/>
              <a:ext cx="840292" cy="369332"/>
            </a:xfrm>
            <a:prstGeom prst="rect">
              <a:avLst/>
            </a:prstGeom>
            <a:noFill/>
          </p:spPr>
          <p:txBody>
            <a:bodyPr wrap="square" rtlCol="0">
              <a:spAutoFit/>
            </a:bodyPr>
            <a:lstStyle/>
            <a:p>
              <a:pPr algn="ctr"/>
              <a:r>
                <a:rPr lang="en-US" sz="900" b="1">
                  <a:solidFill>
                    <a:schemeClr val="accent1"/>
                  </a:solidFill>
                  <a:latin typeface="Arial" panose="020B0604020202020204" pitchFamily="34" charset="0"/>
                  <a:cs typeface="Arial" panose="020B0604020202020204" pitchFamily="34" charset="0"/>
                </a:rPr>
                <a:t>Roth</a:t>
              </a:r>
            </a:p>
            <a:p>
              <a:pPr algn="ctr"/>
              <a:r>
                <a:rPr lang="en-US" sz="900" b="1">
                  <a:solidFill>
                    <a:schemeClr val="accent1"/>
                  </a:solidFill>
                  <a:latin typeface="Arial" panose="020B0604020202020204" pitchFamily="34" charset="0"/>
                  <a:cs typeface="Arial" panose="020B0604020202020204" pitchFamily="34" charset="0"/>
                </a:rPr>
                <a:t>Account</a:t>
              </a:r>
            </a:p>
          </p:txBody>
        </p:sp>
        <p:sp>
          <p:nvSpPr>
            <p:cNvPr id="13" name="TextBox 12">
              <a:extLst>
                <a:ext uri="{FF2B5EF4-FFF2-40B4-BE49-F238E27FC236}">
                  <a16:creationId xmlns:a16="http://schemas.microsoft.com/office/drawing/2014/main" id="{EDD21B5F-A44D-49C3-A0AE-D36A094A2B08}"/>
                </a:ext>
              </a:extLst>
            </p:cNvPr>
            <p:cNvSpPr txBox="1"/>
            <p:nvPr/>
          </p:nvSpPr>
          <p:spPr>
            <a:xfrm>
              <a:off x="2349352" y="1818312"/>
              <a:ext cx="6654800" cy="892552"/>
            </a:xfrm>
            <a:prstGeom prst="rect">
              <a:avLst/>
            </a:prstGeom>
            <a:noFill/>
          </p:spPr>
          <p:txBody>
            <a:bodyPr wrap="square" rtlCol="0">
              <a:spAutoFit/>
            </a:bodyPr>
            <a:lstStyle/>
            <a:p>
              <a:r>
                <a:rPr lang="en-US" sz="1300" b="1">
                  <a:latin typeface="Arial" panose="020B0604020202020204" pitchFamily="34" charset="0"/>
                  <a:cs typeface="Arial" panose="020B0604020202020204" pitchFamily="34" charset="0"/>
                </a:rPr>
                <a:t>Allocate higher-growth strategies to Roth retirement accounts (if available)</a:t>
              </a:r>
            </a:p>
            <a:p>
              <a:pPr marL="341313" lvl="1" indent="-280988">
                <a:buFont typeface="Arial" panose="020B0604020202020204" pitchFamily="34" charset="0"/>
                <a:buChar char="•"/>
              </a:pPr>
              <a:r>
                <a:rPr lang="en-US" sz="1300">
                  <a:latin typeface="Arial" panose="020B0604020202020204" pitchFamily="34" charset="0"/>
                  <a:cs typeface="Arial" panose="020B0604020202020204" pitchFamily="34" charset="0"/>
                </a:rPr>
                <a:t>Allocate primarily to global equities and other high-growth strategies</a:t>
              </a:r>
            </a:p>
            <a:p>
              <a:pPr marL="341313" lvl="1" indent="-280988">
                <a:buFont typeface="Arial" panose="020B0604020202020204" pitchFamily="34" charset="0"/>
                <a:buChar char="•"/>
              </a:pPr>
              <a:r>
                <a:rPr lang="en-US" sz="1300">
                  <a:latin typeface="Arial" panose="020B0604020202020204" pitchFamily="34" charset="0"/>
                  <a:cs typeface="Arial" panose="020B0604020202020204" pitchFamily="34" charset="0"/>
                </a:rPr>
                <a:t>Additional consideration should be given to actively managed, higher-turnover equity strategies </a:t>
              </a:r>
            </a:p>
          </p:txBody>
        </p:sp>
      </p:grpSp>
      <p:grpSp>
        <p:nvGrpSpPr>
          <p:cNvPr id="18" name="Group 17">
            <a:extLst>
              <a:ext uri="{FF2B5EF4-FFF2-40B4-BE49-F238E27FC236}">
                <a16:creationId xmlns:a16="http://schemas.microsoft.com/office/drawing/2014/main" id="{38D8AEBA-F472-62BF-34F9-6596D760EBF4}"/>
              </a:ext>
            </a:extLst>
          </p:cNvPr>
          <p:cNvGrpSpPr/>
          <p:nvPr/>
        </p:nvGrpSpPr>
        <p:grpSpPr>
          <a:xfrm>
            <a:off x="781122" y="3018637"/>
            <a:ext cx="8176067" cy="1708076"/>
            <a:chOff x="641275" y="2964778"/>
            <a:chExt cx="8362877" cy="1708076"/>
          </a:xfrm>
        </p:grpSpPr>
        <p:pic>
          <p:nvPicPr>
            <p:cNvPr id="7" name="Picture 6" descr="A black and white bucket&#10;&#10;Description automatically generated">
              <a:extLst>
                <a:ext uri="{FF2B5EF4-FFF2-40B4-BE49-F238E27FC236}">
                  <a16:creationId xmlns:a16="http://schemas.microsoft.com/office/drawing/2014/main" id="{4913C821-7D54-15CA-3BD0-C8D8789F9A64}"/>
                </a:ext>
              </a:extLst>
            </p:cNvPr>
            <p:cNvPicPr>
              <a:picLocks noChangeAspect="1"/>
            </p:cNvPicPr>
            <p:nvPr/>
          </p:nvPicPr>
          <p:blipFill>
            <a:blip r:embed="rId2">
              <a:duotone>
                <a:schemeClr val="accent2">
                  <a:shade val="45000"/>
                  <a:satMod val="135000"/>
                </a:schemeClr>
                <a:prstClr val="white"/>
              </a:duotone>
            </a:blip>
            <a:stretch>
              <a:fillRect/>
            </a:stretch>
          </p:blipFill>
          <p:spPr>
            <a:xfrm>
              <a:off x="641275" y="2964778"/>
              <a:ext cx="1708076" cy="1708076"/>
            </a:xfrm>
            <a:prstGeom prst="rect">
              <a:avLst/>
            </a:prstGeom>
          </p:spPr>
        </p:pic>
        <p:sp>
          <p:nvSpPr>
            <p:cNvPr id="8" name="TextBox 7">
              <a:extLst>
                <a:ext uri="{FF2B5EF4-FFF2-40B4-BE49-F238E27FC236}">
                  <a16:creationId xmlns:a16="http://schemas.microsoft.com/office/drawing/2014/main" id="{36F37427-CF3F-B342-C4EB-3AB2BDE7A272}"/>
                </a:ext>
              </a:extLst>
            </p:cNvPr>
            <p:cNvSpPr txBox="1"/>
            <p:nvPr/>
          </p:nvSpPr>
          <p:spPr>
            <a:xfrm>
              <a:off x="1075167" y="3852265"/>
              <a:ext cx="840292" cy="507831"/>
            </a:xfrm>
            <a:prstGeom prst="rect">
              <a:avLst/>
            </a:prstGeom>
            <a:noFill/>
          </p:spPr>
          <p:txBody>
            <a:bodyPr wrap="square" rtlCol="0">
              <a:spAutoFit/>
            </a:bodyPr>
            <a:lstStyle/>
            <a:p>
              <a:pPr algn="ctr"/>
              <a:r>
                <a:rPr lang="en-US" sz="900" b="1">
                  <a:solidFill>
                    <a:schemeClr val="accent1"/>
                  </a:solidFill>
                  <a:latin typeface="Arial" panose="020B0604020202020204" pitchFamily="34" charset="0"/>
                  <a:cs typeface="Arial" panose="020B0604020202020204" pitchFamily="34" charset="0"/>
                </a:rPr>
                <a:t>Traditional</a:t>
              </a:r>
            </a:p>
            <a:p>
              <a:pPr algn="ctr"/>
              <a:r>
                <a:rPr lang="en-US" sz="900" b="1">
                  <a:solidFill>
                    <a:srgbClr val="002855"/>
                  </a:solidFill>
                  <a:latin typeface="Arial" panose="020B0604020202020204" pitchFamily="34" charset="0"/>
                  <a:cs typeface="Arial" panose="020B0604020202020204" pitchFamily="34" charset="0"/>
                </a:rPr>
                <a:t>Retirement</a:t>
              </a:r>
            </a:p>
            <a:p>
              <a:pPr algn="ctr"/>
              <a:r>
                <a:rPr lang="en-US" sz="900" b="1">
                  <a:solidFill>
                    <a:schemeClr val="accent1"/>
                  </a:solidFill>
                  <a:latin typeface="Arial" panose="020B0604020202020204" pitchFamily="34" charset="0"/>
                  <a:cs typeface="Arial" panose="020B0604020202020204" pitchFamily="34" charset="0"/>
                </a:rPr>
                <a:t>Account</a:t>
              </a:r>
            </a:p>
          </p:txBody>
        </p:sp>
        <p:sp>
          <p:nvSpPr>
            <p:cNvPr id="14" name="TextBox 13">
              <a:extLst>
                <a:ext uri="{FF2B5EF4-FFF2-40B4-BE49-F238E27FC236}">
                  <a16:creationId xmlns:a16="http://schemas.microsoft.com/office/drawing/2014/main" id="{AC2CA7ED-DAC9-5F65-D4D0-90A9EDD22055}"/>
                </a:ext>
              </a:extLst>
            </p:cNvPr>
            <p:cNvSpPr txBox="1"/>
            <p:nvPr/>
          </p:nvSpPr>
          <p:spPr>
            <a:xfrm>
              <a:off x="2349350" y="3172485"/>
              <a:ext cx="6654802" cy="1292662"/>
            </a:xfrm>
            <a:prstGeom prst="rect">
              <a:avLst/>
            </a:prstGeom>
            <a:noFill/>
          </p:spPr>
          <p:txBody>
            <a:bodyPr wrap="square" rtlCol="0">
              <a:spAutoFit/>
            </a:bodyPr>
            <a:lstStyle/>
            <a:p>
              <a:r>
                <a:rPr lang="en-US" sz="1300" b="1" dirty="0">
                  <a:latin typeface="Arial" panose="020B0604020202020204" pitchFamily="34" charset="0"/>
                  <a:cs typeface="Arial" panose="020B0604020202020204" pitchFamily="34" charset="0"/>
                </a:rPr>
                <a:t>Allocate tax-inefficient asset classes to Traditional retirement accounts (Traditional IRA / 401(k) / 403(b))</a:t>
              </a:r>
            </a:p>
            <a:p>
              <a:pPr marL="341313" lvl="1" indent="-280988">
                <a:buFont typeface="Arial" panose="020B0604020202020204" pitchFamily="34" charset="0"/>
                <a:buChar char="•"/>
              </a:pPr>
              <a:r>
                <a:rPr lang="en-US" sz="1300" dirty="0">
                  <a:latin typeface="Arial" panose="020B0604020202020204" pitchFamily="34" charset="0"/>
                  <a:cs typeface="Arial" panose="020B0604020202020204" pitchFamily="34" charset="0"/>
                </a:rPr>
                <a:t>Focus on asset classes which produce income taxed as ordinary income</a:t>
              </a:r>
            </a:p>
            <a:p>
              <a:pPr marL="341313" lvl="1" indent="-280988">
                <a:buFont typeface="Arial" panose="020B0604020202020204" pitchFamily="34" charset="0"/>
                <a:buChar char="•"/>
              </a:pPr>
              <a:r>
                <a:rPr lang="en-US" sz="1300" dirty="0">
                  <a:latin typeface="Arial" panose="020B0604020202020204" pitchFamily="34" charset="0"/>
                  <a:cs typeface="Arial" panose="020B0604020202020204" pitchFamily="34" charset="0"/>
                </a:rPr>
                <a:t>Tier 1: High Yield Bonds, Dynamic Bonds</a:t>
              </a:r>
            </a:p>
            <a:p>
              <a:pPr marL="341313" lvl="1" indent="-280988">
                <a:buFont typeface="Arial" panose="020B0604020202020204" pitchFamily="34" charset="0"/>
                <a:buChar char="•"/>
              </a:pPr>
              <a:r>
                <a:rPr lang="en-US" sz="1300" dirty="0">
                  <a:latin typeface="Arial" panose="020B0604020202020204" pitchFamily="34" charset="0"/>
                  <a:cs typeface="Arial" panose="020B0604020202020204" pitchFamily="34" charset="0"/>
                </a:rPr>
                <a:t>Tier 2: U.S. Core (Taxable) Bonds, REITs</a:t>
              </a:r>
            </a:p>
            <a:p>
              <a:pPr marL="341313" lvl="1" indent="-280988">
                <a:buFont typeface="Arial" panose="020B0604020202020204" pitchFamily="34" charset="0"/>
                <a:buChar char="•"/>
              </a:pPr>
              <a:r>
                <a:rPr lang="en-US" sz="1300" dirty="0">
                  <a:latin typeface="Arial" panose="020B0604020202020204" pitchFamily="34" charset="0"/>
                  <a:cs typeface="Arial" panose="020B0604020202020204" pitchFamily="34" charset="0"/>
                </a:rPr>
                <a:t>Tier 3: Global Bonds, TIPS</a:t>
              </a:r>
            </a:p>
          </p:txBody>
        </p:sp>
      </p:grpSp>
      <p:grpSp>
        <p:nvGrpSpPr>
          <p:cNvPr id="17" name="Group 16">
            <a:extLst>
              <a:ext uri="{FF2B5EF4-FFF2-40B4-BE49-F238E27FC236}">
                <a16:creationId xmlns:a16="http://schemas.microsoft.com/office/drawing/2014/main" id="{13012F6E-712C-B7B3-010A-B991B69CEA8F}"/>
              </a:ext>
            </a:extLst>
          </p:cNvPr>
          <p:cNvGrpSpPr/>
          <p:nvPr/>
        </p:nvGrpSpPr>
        <p:grpSpPr>
          <a:xfrm>
            <a:off x="781122" y="4572865"/>
            <a:ext cx="8176068" cy="1708076"/>
            <a:chOff x="641275" y="4519006"/>
            <a:chExt cx="8362879" cy="1708076"/>
          </a:xfrm>
        </p:grpSpPr>
        <p:pic>
          <p:nvPicPr>
            <p:cNvPr id="11" name="Picture 10" descr="A black and white bucket&#10;&#10;Description automatically generated">
              <a:extLst>
                <a:ext uri="{FF2B5EF4-FFF2-40B4-BE49-F238E27FC236}">
                  <a16:creationId xmlns:a16="http://schemas.microsoft.com/office/drawing/2014/main" id="{EC296F35-A6DA-D655-FBDF-7BCE566A386A}"/>
                </a:ext>
              </a:extLst>
            </p:cNvPr>
            <p:cNvPicPr>
              <a:picLocks noChangeAspect="1"/>
            </p:cNvPicPr>
            <p:nvPr/>
          </p:nvPicPr>
          <p:blipFill>
            <a:blip r:embed="rId2">
              <a:duotone>
                <a:schemeClr val="accent2">
                  <a:shade val="45000"/>
                  <a:satMod val="135000"/>
                </a:schemeClr>
                <a:prstClr val="white"/>
              </a:duotone>
            </a:blip>
            <a:stretch>
              <a:fillRect/>
            </a:stretch>
          </p:blipFill>
          <p:spPr>
            <a:xfrm>
              <a:off x="641275" y="4519006"/>
              <a:ext cx="1708076" cy="1708076"/>
            </a:xfrm>
            <a:prstGeom prst="rect">
              <a:avLst/>
            </a:prstGeom>
          </p:spPr>
        </p:pic>
        <p:sp>
          <p:nvSpPr>
            <p:cNvPr id="12" name="TextBox 11">
              <a:extLst>
                <a:ext uri="{FF2B5EF4-FFF2-40B4-BE49-F238E27FC236}">
                  <a16:creationId xmlns:a16="http://schemas.microsoft.com/office/drawing/2014/main" id="{EEF0C0A8-3871-8647-EB9F-8067BF07A35E}"/>
                </a:ext>
              </a:extLst>
            </p:cNvPr>
            <p:cNvSpPr txBox="1"/>
            <p:nvPr/>
          </p:nvSpPr>
          <p:spPr>
            <a:xfrm>
              <a:off x="1075167" y="5442293"/>
              <a:ext cx="840292" cy="369332"/>
            </a:xfrm>
            <a:prstGeom prst="rect">
              <a:avLst/>
            </a:prstGeom>
            <a:noFill/>
          </p:spPr>
          <p:txBody>
            <a:bodyPr wrap="square" rtlCol="0">
              <a:spAutoFit/>
            </a:bodyPr>
            <a:lstStyle/>
            <a:p>
              <a:pPr algn="ctr"/>
              <a:r>
                <a:rPr lang="en-US" sz="900" b="1">
                  <a:solidFill>
                    <a:schemeClr val="accent1"/>
                  </a:solidFill>
                  <a:latin typeface="Arial" panose="020B0604020202020204" pitchFamily="34" charset="0"/>
                  <a:cs typeface="Arial" panose="020B0604020202020204" pitchFamily="34" charset="0"/>
                </a:rPr>
                <a:t>Taxable</a:t>
              </a:r>
            </a:p>
            <a:p>
              <a:pPr algn="ctr"/>
              <a:r>
                <a:rPr lang="en-US" sz="900" b="1">
                  <a:solidFill>
                    <a:schemeClr val="accent1"/>
                  </a:solidFill>
                  <a:latin typeface="Arial" panose="020B0604020202020204" pitchFamily="34" charset="0"/>
                  <a:cs typeface="Arial" panose="020B0604020202020204" pitchFamily="34" charset="0"/>
                </a:rPr>
                <a:t>Account</a:t>
              </a:r>
            </a:p>
          </p:txBody>
        </p:sp>
        <p:sp>
          <p:nvSpPr>
            <p:cNvPr id="15" name="TextBox 14">
              <a:extLst>
                <a:ext uri="{FF2B5EF4-FFF2-40B4-BE49-F238E27FC236}">
                  <a16:creationId xmlns:a16="http://schemas.microsoft.com/office/drawing/2014/main" id="{60AB7CC8-5B0B-5157-743C-2D300AC32D4C}"/>
                </a:ext>
              </a:extLst>
            </p:cNvPr>
            <p:cNvSpPr txBox="1"/>
            <p:nvPr/>
          </p:nvSpPr>
          <p:spPr>
            <a:xfrm>
              <a:off x="2349352" y="4726713"/>
              <a:ext cx="6654802" cy="1292662"/>
            </a:xfrm>
            <a:prstGeom prst="rect">
              <a:avLst/>
            </a:prstGeom>
            <a:noFill/>
          </p:spPr>
          <p:txBody>
            <a:bodyPr wrap="square" rtlCol="0">
              <a:spAutoFit/>
            </a:bodyPr>
            <a:lstStyle/>
            <a:p>
              <a:r>
                <a:rPr lang="en-US" sz="1300" b="1">
                  <a:latin typeface="Arial" panose="020B0604020202020204" pitchFamily="34" charset="0"/>
                  <a:cs typeface="Arial" panose="020B0604020202020204" pitchFamily="34" charset="0"/>
                </a:rPr>
                <a:t>“Round out” the portfolio allocation</a:t>
              </a:r>
            </a:p>
            <a:p>
              <a:pPr marL="341313" lvl="1" indent="-280988">
                <a:buFont typeface="Arial" panose="020B0604020202020204" pitchFamily="34" charset="0"/>
                <a:buChar char="•"/>
              </a:pPr>
              <a:r>
                <a:rPr lang="en-US" sz="1300">
                  <a:latin typeface="Arial" panose="020B0604020202020204" pitchFamily="34" charset="0"/>
                  <a:cs typeface="Arial" panose="020B0604020202020204" pitchFamily="34" charset="0"/>
                </a:rPr>
                <a:t>Determine whether to allocate to tax-exempt (municipal) bonds based on federal tax bracket</a:t>
              </a:r>
            </a:p>
            <a:p>
              <a:pPr marL="341313" lvl="1" indent="-280988">
                <a:buFont typeface="Arial" panose="020B0604020202020204" pitchFamily="34" charset="0"/>
                <a:buChar char="•"/>
              </a:pPr>
              <a:r>
                <a:rPr lang="en-US" sz="1300">
                  <a:latin typeface="Arial" panose="020B0604020202020204" pitchFamily="34" charset="0"/>
                  <a:cs typeface="Arial" panose="020B0604020202020204" pitchFamily="34" charset="0"/>
                </a:rPr>
                <a:t>Allocate to global equities which produce income typically taxed at favorable qualified dividend rates</a:t>
              </a:r>
            </a:p>
            <a:p>
              <a:pPr marL="341313" lvl="1" indent="-280988">
                <a:buFont typeface="Arial" panose="020B0604020202020204" pitchFamily="34" charset="0"/>
                <a:buChar char="•"/>
              </a:pPr>
              <a:r>
                <a:rPr lang="en-US" sz="1300">
                  <a:latin typeface="Arial" panose="020B0604020202020204" pitchFamily="34" charset="0"/>
                  <a:cs typeface="Arial" panose="020B0604020202020204" pitchFamily="34" charset="0"/>
                </a:rPr>
                <a:t>Additional consideration may be given to lower-turnover strategies </a:t>
              </a:r>
            </a:p>
          </p:txBody>
        </p:sp>
      </p:grpSp>
      <p:sp>
        <p:nvSpPr>
          <p:cNvPr id="3" name="Arrow: Down 2">
            <a:extLst>
              <a:ext uri="{FF2B5EF4-FFF2-40B4-BE49-F238E27FC236}">
                <a16:creationId xmlns:a16="http://schemas.microsoft.com/office/drawing/2014/main" id="{41600DF5-380F-B1F0-804C-A92EF8C27ED3}"/>
              </a:ext>
            </a:extLst>
          </p:cNvPr>
          <p:cNvSpPr/>
          <p:nvPr/>
        </p:nvSpPr>
        <p:spPr bwMode="auto">
          <a:xfrm>
            <a:off x="499811" y="1914744"/>
            <a:ext cx="281309" cy="3891696"/>
          </a:xfrm>
          <a:prstGeom prst="downArrow">
            <a:avLst/>
          </a:prstGeom>
          <a:solidFill>
            <a:schemeClr val="accent2">
              <a:lumMod val="60000"/>
              <a:lumOff val="40000"/>
            </a:schemeClr>
          </a:solidFill>
          <a:ln>
            <a:noFill/>
          </a:ln>
          <a:effectLst>
            <a:outerShdw blurRad="63500" sx="102000" sy="102000" algn="ctr" rotWithShape="0">
              <a:prstClr val="black">
                <a:alpha val="40000"/>
              </a:prstClr>
            </a:outerShdw>
          </a:effectLst>
        </p:spPr>
        <p:txBody>
          <a:bodyPr lIns="0" tIns="0" rIns="0" bIns="0" rtlCol="0" anchor="ctr"/>
          <a:lstStyle/>
          <a:p>
            <a:pPr algn="l"/>
            <a:endParaRPr lang="en-US" sz="1100" b="1">
              <a:latin typeface="Arial" panose="020B0604020202020204" pitchFamily="34" charset="0"/>
              <a:ea typeface="ＭＳ Ｐゴシック" charset="0"/>
              <a:cs typeface="Arial" panose="020B0604020202020204" pitchFamily="34" charset="0"/>
              <a:sym typeface="Lato Black" charset="0"/>
            </a:endParaRPr>
          </a:p>
        </p:txBody>
      </p:sp>
    </p:spTree>
    <p:extLst>
      <p:ext uri="{BB962C8B-B14F-4D97-AF65-F5344CB8AC3E}">
        <p14:creationId xmlns:p14="http://schemas.microsoft.com/office/powerpoint/2010/main" val="935595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AF0D9-F8EF-EFA3-78B2-A8585F49C7A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59D9363-AC88-5577-C2EA-C1F709EA4FED}"/>
              </a:ext>
            </a:extLst>
          </p:cNvPr>
          <p:cNvSpPr>
            <a:spLocks noGrp="1"/>
          </p:cNvSpPr>
          <p:nvPr>
            <p:ph type="title"/>
          </p:nvPr>
        </p:nvSpPr>
        <p:spPr>
          <a:xfrm>
            <a:off x="311413" y="361792"/>
            <a:ext cx="7886700" cy="1325563"/>
          </a:xfrm>
        </p:spPr>
        <p:txBody>
          <a:bodyPr/>
          <a:lstStyle/>
          <a:p>
            <a:r>
              <a:rPr lang="en-US"/>
              <a:t>Concentrated Stock / Low-Basis Investments</a:t>
            </a:r>
          </a:p>
        </p:txBody>
      </p:sp>
      <p:sp>
        <p:nvSpPr>
          <p:cNvPr id="4" name="Footer Placeholder 3">
            <a:extLst>
              <a:ext uri="{FF2B5EF4-FFF2-40B4-BE49-F238E27FC236}">
                <a16:creationId xmlns:a16="http://schemas.microsoft.com/office/drawing/2014/main" id="{7CBFE42C-93F6-D64B-33FE-C7D8BED09D6E}"/>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rPr>
              <a:t>www.FiducientAdvisors.com</a:t>
            </a:r>
          </a:p>
        </p:txBody>
      </p:sp>
      <p:sp>
        <p:nvSpPr>
          <p:cNvPr id="5" name="Slide Number Placeholder 4">
            <a:extLst>
              <a:ext uri="{FF2B5EF4-FFF2-40B4-BE49-F238E27FC236}">
                <a16:creationId xmlns:a16="http://schemas.microsoft.com/office/drawing/2014/main" id="{67ACE67B-BEE9-3E8B-13BA-A5C157896715}"/>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E75B5C33-7753-C4DE-CAEF-C46F3681C69C}"/>
              </a:ext>
            </a:extLst>
          </p:cNvPr>
          <p:cNvSpPr txBox="1"/>
          <p:nvPr/>
        </p:nvSpPr>
        <p:spPr>
          <a:xfrm>
            <a:off x="311413" y="1051560"/>
            <a:ext cx="8383702"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Investors with significant wealth tied up in a low-basis investment often have to grapple with what options to diversify might be available, given potential tax considerations.</a:t>
            </a:r>
          </a:p>
        </p:txBody>
      </p:sp>
      <p:grpSp>
        <p:nvGrpSpPr>
          <p:cNvPr id="23" name="object 6">
            <a:extLst>
              <a:ext uri="{FF2B5EF4-FFF2-40B4-BE49-F238E27FC236}">
                <a16:creationId xmlns:a16="http://schemas.microsoft.com/office/drawing/2014/main" id="{3DAC64FE-8F29-FF5F-4821-CEF6D4213D2A}"/>
              </a:ext>
            </a:extLst>
          </p:cNvPr>
          <p:cNvGrpSpPr/>
          <p:nvPr/>
        </p:nvGrpSpPr>
        <p:grpSpPr>
          <a:xfrm>
            <a:off x="396276" y="2682280"/>
            <a:ext cx="8383702" cy="868680"/>
            <a:chOff x="271272" y="1312163"/>
            <a:chExt cx="8659367" cy="976301"/>
          </a:xfrm>
        </p:grpSpPr>
        <p:pic>
          <p:nvPicPr>
            <p:cNvPr id="24" name="object 7">
              <a:extLst>
                <a:ext uri="{FF2B5EF4-FFF2-40B4-BE49-F238E27FC236}">
                  <a16:creationId xmlns:a16="http://schemas.microsoft.com/office/drawing/2014/main" id="{01738147-BE30-D3F9-C6C3-7E6D93FDC498}"/>
                </a:ext>
              </a:extLst>
            </p:cNvPr>
            <p:cNvPicPr/>
            <p:nvPr/>
          </p:nvPicPr>
          <p:blipFill>
            <a:blip r:embed="rId2" cstate="print"/>
            <a:stretch>
              <a:fillRect/>
            </a:stretch>
          </p:blipFill>
          <p:spPr>
            <a:xfrm>
              <a:off x="271272" y="1312163"/>
              <a:ext cx="8659367" cy="976301"/>
            </a:xfrm>
            <a:prstGeom prst="rect">
              <a:avLst/>
            </a:prstGeom>
          </p:spPr>
        </p:pic>
        <p:sp>
          <p:nvSpPr>
            <p:cNvPr id="25" name="object 9">
              <a:extLst>
                <a:ext uri="{FF2B5EF4-FFF2-40B4-BE49-F238E27FC236}">
                  <a16:creationId xmlns:a16="http://schemas.microsoft.com/office/drawing/2014/main" id="{BF6E4754-99BE-1C47-00DD-56443AB86EEC}"/>
                </a:ext>
              </a:extLst>
            </p:cNvPr>
            <p:cNvSpPr/>
            <p:nvPr/>
          </p:nvSpPr>
          <p:spPr>
            <a:xfrm>
              <a:off x="1944447" y="1341830"/>
              <a:ext cx="6959948" cy="860007"/>
            </a:xfrm>
            <a:custGeom>
              <a:avLst/>
              <a:gdLst/>
              <a:ahLst/>
              <a:cxnLst/>
              <a:rect l="l" t="t" r="r" b="b"/>
              <a:pathLst>
                <a:path w="6623050" h="1024255">
                  <a:moveTo>
                    <a:pt x="6451777" y="0"/>
                  </a:moveTo>
                  <a:lnTo>
                    <a:pt x="170688" y="0"/>
                  </a:lnTo>
                  <a:lnTo>
                    <a:pt x="125311" y="6096"/>
                  </a:lnTo>
                  <a:lnTo>
                    <a:pt x="84536" y="23303"/>
                  </a:lnTo>
                  <a:lnTo>
                    <a:pt x="49991" y="49991"/>
                  </a:lnTo>
                  <a:lnTo>
                    <a:pt x="23303" y="84536"/>
                  </a:lnTo>
                  <a:lnTo>
                    <a:pt x="6096" y="125311"/>
                  </a:lnTo>
                  <a:lnTo>
                    <a:pt x="0" y="170687"/>
                  </a:lnTo>
                  <a:lnTo>
                    <a:pt x="0" y="853439"/>
                  </a:lnTo>
                  <a:lnTo>
                    <a:pt x="6096" y="898812"/>
                  </a:lnTo>
                  <a:lnTo>
                    <a:pt x="23303" y="939585"/>
                  </a:lnTo>
                  <a:lnTo>
                    <a:pt x="49991" y="974131"/>
                  </a:lnTo>
                  <a:lnTo>
                    <a:pt x="84536" y="1000822"/>
                  </a:lnTo>
                  <a:lnTo>
                    <a:pt x="125311" y="1018030"/>
                  </a:lnTo>
                  <a:lnTo>
                    <a:pt x="170688" y="1024128"/>
                  </a:lnTo>
                  <a:lnTo>
                    <a:pt x="6451777" y="1024128"/>
                  </a:lnTo>
                  <a:lnTo>
                    <a:pt x="6497155" y="1018030"/>
                  </a:lnTo>
                  <a:lnTo>
                    <a:pt x="6537932" y="1000822"/>
                  </a:lnTo>
                  <a:lnTo>
                    <a:pt x="6572480" y="974131"/>
                  </a:lnTo>
                  <a:lnTo>
                    <a:pt x="6599172" y="939585"/>
                  </a:lnTo>
                  <a:lnTo>
                    <a:pt x="6616380" y="898812"/>
                  </a:lnTo>
                  <a:lnTo>
                    <a:pt x="6622478" y="853439"/>
                  </a:lnTo>
                  <a:lnTo>
                    <a:pt x="6622478" y="170687"/>
                  </a:lnTo>
                  <a:lnTo>
                    <a:pt x="6616380" y="125311"/>
                  </a:lnTo>
                  <a:lnTo>
                    <a:pt x="6599172" y="84536"/>
                  </a:lnTo>
                  <a:lnTo>
                    <a:pt x="6572480" y="49991"/>
                  </a:lnTo>
                  <a:lnTo>
                    <a:pt x="6537932" y="23303"/>
                  </a:lnTo>
                  <a:lnTo>
                    <a:pt x="6497155" y="6096"/>
                  </a:lnTo>
                  <a:lnTo>
                    <a:pt x="6451777" y="0"/>
                  </a:lnTo>
                  <a:close/>
                </a:path>
              </a:pathLst>
            </a:custGeom>
            <a:solidFill>
              <a:srgbClr val="F1F1F1"/>
            </a:solidFill>
          </p:spPr>
          <p:txBody>
            <a:bodyPr wrap="square" lIns="0" tIns="0" rIns="0" bIns="0" rtlCol="0" anchor="ctr"/>
            <a:lstStyle/>
            <a:p>
              <a:pPr marL="682625"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Selling reduces single-stock risk but may result in significant capital gains taxes. The investor may choose to sell portions over time to gradually reduce exposure.</a:t>
              </a:r>
              <a:endParaRPr kumimoji="0"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object 8">
              <a:extLst>
                <a:ext uri="{FF2B5EF4-FFF2-40B4-BE49-F238E27FC236}">
                  <a16:creationId xmlns:a16="http://schemas.microsoft.com/office/drawing/2014/main" id="{C220AA9E-8CB6-2925-5DB5-2C75830AA27A}"/>
                </a:ext>
              </a:extLst>
            </p:cNvPr>
            <p:cNvSpPr/>
            <p:nvPr/>
          </p:nvSpPr>
          <p:spPr>
            <a:xfrm>
              <a:off x="351518" y="1338940"/>
              <a:ext cx="2044064" cy="862897"/>
            </a:xfrm>
            <a:custGeom>
              <a:avLst/>
              <a:gdLst/>
              <a:ahLst/>
              <a:cxnLst/>
              <a:rect l="l" t="t" r="r" b="b"/>
              <a:pathLst>
                <a:path w="2044064" h="1024255">
                  <a:moveTo>
                    <a:pt x="2043861" y="0"/>
                  </a:moveTo>
                  <a:lnTo>
                    <a:pt x="170687" y="0"/>
                  </a:lnTo>
                  <a:lnTo>
                    <a:pt x="125311" y="6096"/>
                  </a:lnTo>
                  <a:lnTo>
                    <a:pt x="84536" y="23303"/>
                  </a:lnTo>
                  <a:lnTo>
                    <a:pt x="49991" y="49991"/>
                  </a:lnTo>
                  <a:lnTo>
                    <a:pt x="23303" y="84536"/>
                  </a:lnTo>
                  <a:lnTo>
                    <a:pt x="6096" y="125311"/>
                  </a:lnTo>
                  <a:lnTo>
                    <a:pt x="0" y="170688"/>
                  </a:lnTo>
                  <a:lnTo>
                    <a:pt x="0" y="1024128"/>
                  </a:lnTo>
                  <a:lnTo>
                    <a:pt x="1873161" y="1024128"/>
                  </a:lnTo>
                  <a:lnTo>
                    <a:pt x="1918538" y="1018031"/>
                  </a:lnTo>
                  <a:lnTo>
                    <a:pt x="1959315" y="1000824"/>
                  </a:lnTo>
                  <a:lnTo>
                    <a:pt x="1993863" y="974136"/>
                  </a:lnTo>
                  <a:lnTo>
                    <a:pt x="2020555" y="939591"/>
                  </a:lnTo>
                  <a:lnTo>
                    <a:pt x="2037763" y="898816"/>
                  </a:lnTo>
                  <a:lnTo>
                    <a:pt x="2043861" y="853440"/>
                  </a:lnTo>
                  <a:lnTo>
                    <a:pt x="2043861" y="0"/>
                  </a:lnTo>
                  <a:close/>
                </a:path>
              </a:pathLst>
            </a:custGeom>
            <a:solidFill>
              <a:srgbClr val="002854"/>
            </a:solidFill>
          </p:spPr>
          <p:txBody>
            <a:bodyPr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Sell</a:t>
              </a:r>
              <a:endParaRPr kumimoji="0"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7" name="object 6">
            <a:extLst>
              <a:ext uri="{FF2B5EF4-FFF2-40B4-BE49-F238E27FC236}">
                <a16:creationId xmlns:a16="http://schemas.microsoft.com/office/drawing/2014/main" id="{1B2F3A32-1397-F5DD-9D9E-72780A43B6BF}"/>
              </a:ext>
            </a:extLst>
          </p:cNvPr>
          <p:cNvGrpSpPr/>
          <p:nvPr/>
        </p:nvGrpSpPr>
        <p:grpSpPr>
          <a:xfrm>
            <a:off x="396276" y="3630104"/>
            <a:ext cx="8383702" cy="868680"/>
            <a:chOff x="271272" y="1312163"/>
            <a:chExt cx="8659367" cy="976301"/>
          </a:xfrm>
        </p:grpSpPr>
        <p:pic>
          <p:nvPicPr>
            <p:cNvPr id="28" name="object 7">
              <a:extLst>
                <a:ext uri="{FF2B5EF4-FFF2-40B4-BE49-F238E27FC236}">
                  <a16:creationId xmlns:a16="http://schemas.microsoft.com/office/drawing/2014/main" id="{211D94E6-D1AF-ED14-3128-4B5E30640339}"/>
                </a:ext>
              </a:extLst>
            </p:cNvPr>
            <p:cNvPicPr/>
            <p:nvPr/>
          </p:nvPicPr>
          <p:blipFill>
            <a:blip r:embed="rId2" cstate="print"/>
            <a:stretch>
              <a:fillRect/>
            </a:stretch>
          </p:blipFill>
          <p:spPr>
            <a:xfrm>
              <a:off x="271272" y="1312163"/>
              <a:ext cx="8659367" cy="976301"/>
            </a:xfrm>
            <a:prstGeom prst="rect">
              <a:avLst/>
            </a:prstGeom>
          </p:spPr>
        </p:pic>
        <p:sp>
          <p:nvSpPr>
            <p:cNvPr id="29" name="object 9">
              <a:extLst>
                <a:ext uri="{FF2B5EF4-FFF2-40B4-BE49-F238E27FC236}">
                  <a16:creationId xmlns:a16="http://schemas.microsoft.com/office/drawing/2014/main" id="{00227D10-5D2D-B71D-219C-2DE93764AE2B}"/>
                </a:ext>
              </a:extLst>
            </p:cNvPr>
            <p:cNvSpPr/>
            <p:nvPr/>
          </p:nvSpPr>
          <p:spPr>
            <a:xfrm>
              <a:off x="1944447" y="1341830"/>
              <a:ext cx="6959948" cy="860007"/>
            </a:xfrm>
            <a:custGeom>
              <a:avLst/>
              <a:gdLst/>
              <a:ahLst/>
              <a:cxnLst/>
              <a:rect l="l" t="t" r="r" b="b"/>
              <a:pathLst>
                <a:path w="6623050" h="1024255">
                  <a:moveTo>
                    <a:pt x="6451777" y="0"/>
                  </a:moveTo>
                  <a:lnTo>
                    <a:pt x="170688" y="0"/>
                  </a:lnTo>
                  <a:lnTo>
                    <a:pt x="125311" y="6096"/>
                  </a:lnTo>
                  <a:lnTo>
                    <a:pt x="84536" y="23303"/>
                  </a:lnTo>
                  <a:lnTo>
                    <a:pt x="49991" y="49991"/>
                  </a:lnTo>
                  <a:lnTo>
                    <a:pt x="23303" y="84536"/>
                  </a:lnTo>
                  <a:lnTo>
                    <a:pt x="6096" y="125311"/>
                  </a:lnTo>
                  <a:lnTo>
                    <a:pt x="0" y="170687"/>
                  </a:lnTo>
                  <a:lnTo>
                    <a:pt x="0" y="853439"/>
                  </a:lnTo>
                  <a:lnTo>
                    <a:pt x="6096" y="898812"/>
                  </a:lnTo>
                  <a:lnTo>
                    <a:pt x="23303" y="939585"/>
                  </a:lnTo>
                  <a:lnTo>
                    <a:pt x="49991" y="974131"/>
                  </a:lnTo>
                  <a:lnTo>
                    <a:pt x="84536" y="1000822"/>
                  </a:lnTo>
                  <a:lnTo>
                    <a:pt x="125311" y="1018030"/>
                  </a:lnTo>
                  <a:lnTo>
                    <a:pt x="170688" y="1024128"/>
                  </a:lnTo>
                  <a:lnTo>
                    <a:pt x="6451777" y="1024128"/>
                  </a:lnTo>
                  <a:lnTo>
                    <a:pt x="6497155" y="1018030"/>
                  </a:lnTo>
                  <a:lnTo>
                    <a:pt x="6537932" y="1000822"/>
                  </a:lnTo>
                  <a:lnTo>
                    <a:pt x="6572480" y="974131"/>
                  </a:lnTo>
                  <a:lnTo>
                    <a:pt x="6599172" y="939585"/>
                  </a:lnTo>
                  <a:lnTo>
                    <a:pt x="6616380" y="898812"/>
                  </a:lnTo>
                  <a:lnTo>
                    <a:pt x="6622478" y="853439"/>
                  </a:lnTo>
                  <a:lnTo>
                    <a:pt x="6622478" y="170687"/>
                  </a:lnTo>
                  <a:lnTo>
                    <a:pt x="6616380" y="125311"/>
                  </a:lnTo>
                  <a:lnTo>
                    <a:pt x="6599172" y="84536"/>
                  </a:lnTo>
                  <a:lnTo>
                    <a:pt x="6572480" y="49991"/>
                  </a:lnTo>
                  <a:lnTo>
                    <a:pt x="6537932" y="23303"/>
                  </a:lnTo>
                  <a:lnTo>
                    <a:pt x="6497155" y="6096"/>
                  </a:lnTo>
                  <a:lnTo>
                    <a:pt x="6451777" y="0"/>
                  </a:lnTo>
                  <a:close/>
                </a:path>
              </a:pathLst>
            </a:custGeom>
            <a:solidFill>
              <a:srgbClr val="F1F1F1"/>
            </a:solidFill>
          </p:spPr>
          <p:txBody>
            <a:bodyPr wrap="square" lIns="0" tIns="0" rIns="0" bIns="0" rtlCol="0" anchor="ctr"/>
            <a:lstStyle/>
            <a:p>
              <a:pPr marL="682625"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Gifting the position to charity reduces single-stock risk, but the investor must ultimately be charitably inclined. Investor may choose between gifting directly to charity, to a donor-advised fund, and/or to a private foundation.</a:t>
              </a:r>
              <a:endParaRPr kumimoji="0"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object 8">
              <a:extLst>
                <a:ext uri="{FF2B5EF4-FFF2-40B4-BE49-F238E27FC236}">
                  <a16:creationId xmlns:a16="http://schemas.microsoft.com/office/drawing/2014/main" id="{7B99AC55-6506-791E-65FA-CC994EB1D330}"/>
                </a:ext>
              </a:extLst>
            </p:cNvPr>
            <p:cNvSpPr/>
            <p:nvPr/>
          </p:nvSpPr>
          <p:spPr>
            <a:xfrm>
              <a:off x="351518" y="1338940"/>
              <a:ext cx="2044064" cy="862897"/>
            </a:xfrm>
            <a:custGeom>
              <a:avLst/>
              <a:gdLst/>
              <a:ahLst/>
              <a:cxnLst/>
              <a:rect l="l" t="t" r="r" b="b"/>
              <a:pathLst>
                <a:path w="2044064" h="1024255">
                  <a:moveTo>
                    <a:pt x="2043861" y="0"/>
                  </a:moveTo>
                  <a:lnTo>
                    <a:pt x="170687" y="0"/>
                  </a:lnTo>
                  <a:lnTo>
                    <a:pt x="125311" y="6096"/>
                  </a:lnTo>
                  <a:lnTo>
                    <a:pt x="84536" y="23303"/>
                  </a:lnTo>
                  <a:lnTo>
                    <a:pt x="49991" y="49991"/>
                  </a:lnTo>
                  <a:lnTo>
                    <a:pt x="23303" y="84536"/>
                  </a:lnTo>
                  <a:lnTo>
                    <a:pt x="6096" y="125311"/>
                  </a:lnTo>
                  <a:lnTo>
                    <a:pt x="0" y="170688"/>
                  </a:lnTo>
                  <a:lnTo>
                    <a:pt x="0" y="1024128"/>
                  </a:lnTo>
                  <a:lnTo>
                    <a:pt x="1873161" y="1024128"/>
                  </a:lnTo>
                  <a:lnTo>
                    <a:pt x="1918538" y="1018031"/>
                  </a:lnTo>
                  <a:lnTo>
                    <a:pt x="1959315" y="1000824"/>
                  </a:lnTo>
                  <a:lnTo>
                    <a:pt x="1993863" y="974136"/>
                  </a:lnTo>
                  <a:lnTo>
                    <a:pt x="2020555" y="939591"/>
                  </a:lnTo>
                  <a:lnTo>
                    <a:pt x="2037763" y="898816"/>
                  </a:lnTo>
                  <a:lnTo>
                    <a:pt x="2043861" y="853440"/>
                  </a:lnTo>
                  <a:lnTo>
                    <a:pt x="2043861" y="0"/>
                  </a:lnTo>
                  <a:close/>
                </a:path>
              </a:pathLst>
            </a:custGeom>
            <a:solidFill>
              <a:srgbClr val="002854"/>
            </a:solidFill>
          </p:spPr>
          <p:txBody>
            <a:bodyPr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Gift</a:t>
              </a:r>
              <a:endParaRPr kumimoji="0"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1" name="object 6">
            <a:extLst>
              <a:ext uri="{FF2B5EF4-FFF2-40B4-BE49-F238E27FC236}">
                <a16:creationId xmlns:a16="http://schemas.microsoft.com/office/drawing/2014/main" id="{0308614E-3194-710D-685F-FC1D97D34A97}"/>
              </a:ext>
            </a:extLst>
          </p:cNvPr>
          <p:cNvGrpSpPr/>
          <p:nvPr/>
        </p:nvGrpSpPr>
        <p:grpSpPr>
          <a:xfrm>
            <a:off x="396276" y="4577928"/>
            <a:ext cx="8383702" cy="868680"/>
            <a:chOff x="271272" y="1312163"/>
            <a:chExt cx="8659367" cy="976301"/>
          </a:xfrm>
        </p:grpSpPr>
        <p:pic>
          <p:nvPicPr>
            <p:cNvPr id="32" name="object 7">
              <a:extLst>
                <a:ext uri="{FF2B5EF4-FFF2-40B4-BE49-F238E27FC236}">
                  <a16:creationId xmlns:a16="http://schemas.microsoft.com/office/drawing/2014/main" id="{03744E63-0A01-9DE5-E0D4-84A9A9581407}"/>
                </a:ext>
              </a:extLst>
            </p:cNvPr>
            <p:cNvPicPr/>
            <p:nvPr/>
          </p:nvPicPr>
          <p:blipFill>
            <a:blip r:embed="rId2" cstate="print"/>
            <a:stretch>
              <a:fillRect/>
            </a:stretch>
          </p:blipFill>
          <p:spPr>
            <a:xfrm>
              <a:off x="271272" y="1312163"/>
              <a:ext cx="8659367" cy="976301"/>
            </a:xfrm>
            <a:prstGeom prst="rect">
              <a:avLst/>
            </a:prstGeom>
          </p:spPr>
        </p:pic>
        <p:sp>
          <p:nvSpPr>
            <p:cNvPr id="33" name="object 9">
              <a:extLst>
                <a:ext uri="{FF2B5EF4-FFF2-40B4-BE49-F238E27FC236}">
                  <a16:creationId xmlns:a16="http://schemas.microsoft.com/office/drawing/2014/main" id="{4DAC5400-EC6F-F95B-5623-199B909CBE67}"/>
                </a:ext>
              </a:extLst>
            </p:cNvPr>
            <p:cNvSpPr/>
            <p:nvPr/>
          </p:nvSpPr>
          <p:spPr>
            <a:xfrm>
              <a:off x="1944447" y="1341830"/>
              <a:ext cx="6959948" cy="860007"/>
            </a:xfrm>
            <a:custGeom>
              <a:avLst/>
              <a:gdLst/>
              <a:ahLst/>
              <a:cxnLst/>
              <a:rect l="l" t="t" r="r" b="b"/>
              <a:pathLst>
                <a:path w="6623050" h="1024255">
                  <a:moveTo>
                    <a:pt x="6451777" y="0"/>
                  </a:moveTo>
                  <a:lnTo>
                    <a:pt x="170688" y="0"/>
                  </a:lnTo>
                  <a:lnTo>
                    <a:pt x="125311" y="6096"/>
                  </a:lnTo>
                  <a:lnTo>
                    <a:pt x="84536" y="23303"/>
                  </a:lnTo>
                  <a:lnTo>
                    <a:pt x="49991" y="49991"/>
                  </a:lnTo>
                  <a:lnTo>
                    <a:pt x="23303" y="84536"/>
                  </a:lnTo>
                  <a:lnTo>
                    <a:pt x="6096" y="125311"/>
                  </a:lnTo>
                  <a:lnTo>
                    <a:pt x="0" y="170687"/>
                  </a:lnTo>
                  <a:lnTo>
                    <a:pt x="0" y="853439"/>
                  </a:lnTo>
                  <a:lnTo>
                    <a:pt x="6096" y="898812"/>
                  </a:lnTo>
                  <a:lnTo>
                    <a:pt x="23303" y="939585"/>
                  </a:lnTo>
                  <a:lnTo>
                    <a:pt x="49991" y="974131"/>
                  </a:lnTo>
                  <a:lnTo>
                    <a:pt x="84536" y="1000822"/>
                  </a:lnTo>
                  <a:lnTo>
                    <a:pt x="125311" y="1018030"/>
                  </a:lnTo>
                  <a:lnTo>
                    <a:pt x="170688" y="1024128"/>
                  </a:lnTo>
                  <a:lnTo>
                    <a:pt x="6451777" y="1024128"/>
                  </a:lnTo>
                  <a:lnTo>
                    <a:pt x="6497155" y="1018030"/>
                  </a:lnTo>
                  <a:lnTo>
                    <a:pt x="6537932" y="1000822"/>
                  </a:lnTo>
                  <a:lnTo>
                    <a:pt x="6572480" y="974131"/>
                  </a:lnTo>
                  <a:lnTo>
                    <a:pt x="6599172" y="939585"/>
                  </a:lnTo>
                  <a:lnTo>
                    <a:pt x="6616380" y="898812"/>
                  </a:lnTo>
                  <a:lnTo>
                    <a:pt x="6622478" y="853439"/>
                  </a:lnTo>
                  <a:lnTo>
                    <a:pt x="6622478" y="170687"/>
                  </a:lnTo>
                  <a:lnTo>
                    <a:pt x="6616380" y="125311"/>
                  </a:lnTo>
                  <a:lnTo>
                    <a:pt x="6599172" y="84536"/>
                  </a:lnTo>
                  <a:lnTo>
                    <a:pt x="6572480" y="49991"/>
                  </a:lnTo>
                  <a:lnTo>
                    <a:pt x="6537932" y="23303"/>
                  </a:lnTo>
                  <a:lnTo>
                    <a:pt x="6497155" y="6096"/>
                  </a:lnTo>
                  <a:lnTo>
                    <a:pt x="6451777" y="0"/>
                  </a:lnTo>
                  <a:close/>
                </a:path>
              </a:pathLst>
            </a:custGeom>
            <a:solidFill>
              <a:srgbClr val="F1F1F1"/>
            </a:solidFill>
          </p:spPr>
          <p:txBody>
            <a:bodyPr wrap="square" lIns="0" tIns="0" rIns="0" bIns="0" rtlCol="0" anchor="ctr"/>
            <a:lstStyle/>
            <a:p>
              <a:pPr marL="682625"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Hedging could entail an option-based overlay around the position (such as a collar strategy) to protect the position’s value; hedging generally entails additional costs for the manager implementing and managing the strategy.</a:t>
              </a:r>
              <a:endParaRPr kumimoji="0"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 name="object 8">
              <a:extLst>
                <a:ext uri="{FF2B5EF4-FFF2-40B4-BE49-F238E27FC236}">
                  <a16:creationId xmlns:a16="http://schemas.microsoft.com/office/drawing/2014/main" id="{015C62D0-2C4B-3A82-113A-A60A377D7735}"/>
                </a:ext>
              </a:extLst>
            </p:cNvPr>
            <p:cNvSpPr/>
            <p:nvPr/>
          </p:nvSpPr>
          <p:spPr>
            <a:xfrm>
              <a:off x="351518" y="1338940"/>
              <a:ext cx="2044064" cy="862897"/>
            </a:xfrm>
            <a:custGeom>
              <a:avLst/>
              <a:gdLst/>
              <a:ahLst/>
              <a:cxnLst/>
              <a:rect l="l" t="t" r="r" b="b"/>
              <a:pathLst>
                <a:path w="2044064" h="1024255">
                  <a:moveTo>
                    <a:pt x="2043861" y="0"/>
                  </a:moveTo>
                  <a:lnTo>
                    <a:pt x="170687" y="0"/>
                  </a:lnTo>
                  <a:lnTo>
                    <a:pt x="125311" y="6096"/>
                  </a:lnTo>
                  <a:lnTo>
                    <a:pt x="84536" y="23303"/>
                  </a:lnTo>
                  <a:lnTo>
                    <a:pt x="49991" y="49991"/>
                  </a:lnTo>
                  <a:lnTo>
                    <a:pt x="23303" y="84536"/>
                  </a:lnTo>
                  <a:lnTo>
                    <a:pt x="6096" y="125311"/>
                  </a:lnTo>
                  <a:lnTo>
                    <a:pt x="0" y="170688"/>
                  </a:lnTo>
                  <a:lnTo>
                    <a:pt x="0" y="1024128"/>
                  </a:lnTo>
                  <a:lnTo>
                    <a:pt x="1873161" y="1024128"/>
                  </a:lnTo>
                  <a:lnTo>
                    <a:pt x="1918538" y="1018031"/>
                  </a:lnTo>
                  <a:lnTo>
                    <a:pt x="1959315" y="1000824"/>
                  </a:lnTo>
                  <a:lnTo>
                    <a:pt x="1993863" y="974136"/>
                  </a:lnTo>
                  <a:lnTo>
                    <a:pt x="2020555" y="939591"/>
                  </a:lnTo>
                  <a:lnTo>
                    <a:pt x="2037763" y="898816"/>
                  </a:lnTo>
                  <a:lnTo>
                    <a:pt x="2043861" y="853440"/>
                  </a:lnTo>
                  <a:lnTo>
                    <a:pt x="2043861" y="0"/>
                  </a:lnTo>
                  <a:close/>
                </a:path>
              </a:pathLst>
            </a:custGeom>
            <a:solidFill>
              <a:srgbClr val="002854"/>
            </a:solidFill>
          </p:spPr>
          <p:txBody>
            <a:bodyPr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Hedge</a:t>
              </a:r>
              <a:endParaRPr kumimoji="0"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5" name="object 6">
            <a:extLst>
              <a:ext uri="{FF2B5EF4-FFF2-40B4-BE49-F238E27FC236}">
                <a16:creationId xmlns:a16="http://schemas.microsoft.com/office/drawing/2014/main" id="{6808CEDB-9502-8287-0C68-2B10A32AF8BA}"/>
              </a:ext>
            </a:extLst>
          </p:cNvPr>
          <p:cNvGrpSpPr/>
          <p:nvPr/>
        </p:nvGrpSpPr>
        <p:grpSpPr>
          <a:xfrm>
            <a:off x="396276" y="5525752"/>
            <a:ext cx="8383702" cy="868680"/>
            <a:chOff x="271272" y="1312163"/>
            <a:chExt cx="8659367" cy="976301"/>
          </a:xfrm>
        </p:grpSpPr>
        <p:pic>
          <p:nvPicPr>
            <p:cNvPr id="36" name="object 7">
              <a:extLst>
                <a:ext uri="{FF2B5EF4-FFF2-40B4-BE49-F238E27FC236}">
                  <a16:creationId xmlns:a16="http://schemas.microsoft.com/office/drawing/2014/main" id="{9E5AFDCA-1177-6C2E-A5CF-E101EA1CC826}"/>
                </a:ext>
              </a:extLst>
            </p:cNvPr>
            <p:cNvPicPr/>
            <p:nvPr/>
          </p:nvPicPr>
          <p:blipFill>
            <a:blip r:embed="rId2" cstate="print"/>
            <a:stretch>
              <a:fillRect/>
            </a:stretch>
          </p:blipFill>
          <p:spPr>
            <a:xfrm>
              <a:off x="271272" y="1312163"/>
              <a:ext cx="8659367" cy="976301"/>
            </a:xfrm>
            <a:prstGeom prst="rect">
              <a:avLst/>
            </a:prstGeom>
          </p:spPr>
        </p:pic>
        <p:sp>
          <p:nvSpPr>
            <p:cNvPr id="37" name="object 9">
              <a:extLst>
                <a:ext uri="{FF2B5EF4-FFF2-40B4-BE49-F238E27FC236}">
                  <a16:creationId xmlns:a16="http://schemas.microsoft.com/office/drawing/2014/main" id="{47CA0458-E8A7-C76A-E110-BE2A3FF3907A}"/>
                </a:ext>
              </a:extLst>
            </p:cNvPr>
            <p:cNvSpPr/>
            <p:nvPr/>
          </p:nvSpPr>
          <p:spPr>
            <a:xfrm>
              <a:off x="1944447" y="1341830"/>
              <a:ext cx="6959948" cy="860007"/>
            </a:xfrm>
            <a:custGeom>
              <a:avLst/>
              <a:gdLst/>
              <a:ahLst/>
              <a:cxnLst/>
              <a:rect l="l" t="t" r="r" b="b"/>
              <a:pathLst>
                <a:path w="6623050" h="1024255">
                  <a:moveTo>
                    <a:pt x="6451777" y="0"/>
                  </a:moveTo>
                  <a:lnTo>
                    <a:pt x="170688" y="0"/>
                  </a:lnTo>
                  <a:lnTo>
                    <a:pt x="125311" y="6096"/>
                  </a:lnTo>
                  <a:lnTo>
                    <a:pt x="84536" y="23303"/>
                  </a:lnTo>
                  <a:lnTo>
                    <a:pt x="49991" y="49991"/>
                  </a:lnTo>
                  <a:lnTo>
                    <a:pt x="23303" y="84536"/>
                  </a:lnTo>
                  <a:lnTo>
                    <a:pt x="6096" y="125311"/>
                  </a:lnTo>
                  <a:lnTo>
                    <a:pt x="0" y="170687"/>
                  </a:lnTo>
                  <a:lnTo>
                    <a:pt x="0" y="853439"/>
                  </a:lnTo>
                  <a:lnTo>
                    <a:pt x="6096" y="898812"/>
                  </a:lnTo>
                  <a:lnTo>
                    <a:pt x="23303" y="939585"/>
                  </a:lnTo>
                  <a:lnTo>
                    <a:pt x="49991" y="974131"/>
                  </a:lnTo>
                  <a:lnTo>
                    <a:pt x="84536" y="1000822"/>
                  </a:lnTo>
                  <a:lnTo>
                    <a:pt x="125311" y="1018030"/>
                  </a:lnTo>
                  <a:lnTo>
                    <a:pt x="170688" y="1024128"/>
                  </a:lnTo>
                  <a:lnTo>
                    <a:pt x="6451777" y="1024128"/>
                  </a:lnTo>
                  <a:lnTo>
                    <a:pt x="6497155" y="1018030"/>
                  </a:lnTo>
                  <a:lnTo>
                    <a:pt x="6537932" y="1000822"/>
                  </a:lnTo>
                  <a:lnTo>
                    <a:pt x="6572480" y="974131"/>
                  </a:lnTo>
                  <a:lnTo>
                    <a:pt x="6599172" y="939585"/>
                  </a:lnTo>
                  <a:lnTo>
                    <a:pt x="6616380" y="898812"/>
                  </a:lnTo>
                  <a:lnTo>
                    <a:pt x="6622478" y="853439"/>
                  </a:lnTo>
                  <a:lnTo>
                    <a:pt x="6622478" y="170687"/>
                  </a:lnTo>
                  <a:lnTo>
                    <a:pt x="6616380" y="125311"/>
                  </a:lnTo>
                  <a:lnTo>
                    <a:pt x="6599172" y="84536"/>
                  </a:lnTo>
                  <a:lnTo>
                    <a:pt x="6572480" y="49991"/>
                  </a:lnTo>
                  <a:lnTo>
                    <a:pt x="6537932" y="23303"/>
                  </a:lnTo>
                  <a:lnTo>
                    <a:pt x="6497155" y="6096"/>
                  </a:lnTo>
                  <a:lnTo>
                    <a:pt x="6451777" y="0"/>
                  </a:lnTo>
                  <a:close/>
                </a:path>
              </a:pathLst>
            </a:custGeom>
            <a:solidFill>
              <a:srgbClr val="F1F1F1"/>
            </a:solidFill>
          </p:spPr>
          <p:txBody>
            <a:bodyPr wrap="square" lIns="0" tIns="0" rIns="0" bIns="0" rtlCol="0" anchor="ctr"/>
            <a:lstStyle/>
            <a:p>
              <a:pPr marL="682625"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Optimizing around the stock may involve a tax-loss harvesting strategy to track broader market exposure while generating tax losses to be applied against future sales (e.g., ‘130/30’ strategy, 351 exchange); also entails additional costs.</a:t>
              </a:r>
              <a:endParaRPr kumimoji="0"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object 8">
              <a:extLst>
                <a:ext uri="{FF2B5EF4-FFF2-40B4-BE49-F238E27FC236}">
                  <a16:creationId xmlns:a16="http://schemas.microsoft.com/office/drawing/2014/main" id="{BF566EE2-98F2-BDCE-6D86-4ED4846F45D6}"/>
                </a:ext>
              </a:extLst>
            </p:cNvPr>
            <p:cNvSpPr/>
            <p:nvPr/>
          </p:nvSpPr>
          <p:spPr>
            <a:xfrm>
              <a:off x="351518" y="1338940"/>
              <a:ext cx="2044064" cy="862897"/>
            </a:xfrm>
            <a:custGeom>
              <a:avLst/>
              <a:gdLst/>
              <a:ahLst/>
              <a:cxnLst/>
              <a:rect l="l" t="t" r="r" b="b"/>
              <a:pathLst>
                <a:path w="2044064" h="1024255">
                  <a:moveTo>
                    <a:pt x="2043861" y="0"/>
                  </a:moveTo>
                  <a:lnTo>
                    <a:pt x="170687" y="0"/>
                  </a:lnTo>
                  <a:lnTo>
                    <a:pt x="125311" y="6096"/>
                  </a:lnTo>
                  <a:lnTo>
                    <a:pt x="84536" y="23303"/>
                  </a:lnTo>
                  <a:lnTo>
                    <a:pt x="49991" y="49991"/>
                  </a:lnTo>
                  <a:lnTo>
                    <a:pt x="23303" y="84536"/>
                  </a:lnTo>
                  <a:lnTo>
                    <a:pt x="6096" y="125311"/>
                  </a:lnTo>
                  <a:lnTo>
                    <a:pt x="0" y="170688"/>
                  </a:lnTo>
                  <a:lnTo>
                    <a:pt x="0" y="1024128"/>
                  </a:lnTo>
                  <a:lnTo>
                    <a:pt x="1873161" y="1024128"/>
                  </a:lnTo>
                  <a:lnTo>
                    <a:pt x="1918538" y="1018031"/>
                  </a:lnTo>
                  <a:lnTo>
                    <a:pt x="1959315" y="1000824"/>
                  </a:lnTo>
                  <a:lnTo>
                    <a:pt x="1993863" y="974136"/>
                  </a:lnTo>
                  <a:lnTo>
                    <a:pt x="2020555" y="939591"/>
                  </a:lnTo>
                  <a:lnTo>
                    <a:pt x="2037763" y="898816"/>
                  </a:lnTo>
                  <a:lnTo>
                    <a:pt x="2043861" y="853440"/>
                  </a:lnTo>
                  <a:lnTo>
                    <a:pt x="2043861" y="0"/>
                  </a:lnTo>
                  <a:close/>
                </a:path>
              </a:pathLst>
            </a:custGeom>
            <a:solidFill>
              <a:srgbClr val="002854"/>
            </a:solidFill>
          </p:spPr>
          <p:txBody>
            <a:bodyPr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Optimize</a:t>
              </a:r>
              <a:endParaRPr kumimoji="0"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 name="object 6">
            <a:extLst>
              <a:ext uri="{FF2B5EF4-FFF2-40B4-BE49-F238E27FC236}">
                <a16:creationId xmlns:a16="http://schemas.microsoft.com/office/drawing/2014/main" id="{7090292F-D640-1B76-9A09-3CFC59CDCB4B}"/>
              </a:ext>
            </a:extLst>
          </p:cNvPr>
          <p:cNvGrpSpPr/>
          <p:nvPr/>
        </p:nvGrpSpPr>
        <p:grpSpPr>
          <a:xfrm>
            <a:off x="396276" y="1740160"/>
            <a:ext cx="8383702" cy="868680"/>
            <a:chOff x="271272" y="1312163"/>
            <a:chExt cx="8659367" cy="976301"/>
          </a:xfrm>
        </p:grpSpPr>
        <p:pic>
          <p:nvPicPr>
            <p:cNvPr id="7" name="object 7">
              <a:extLst>
                <a:ext uri="{FF2B5EF4-FFF2-40B4-BE49-F238E27FC236}">
                  <a16:creationId xmlns:a16="http://schemas.microsoft.com/office/drawing/2014/main" id="{D2864BCB-2045-B214-4DC5-E33A1771C4F2}"/>
                </a:ext>
              </a:extLst>
            </p:cNvPr>
            <p:cNvPicPr/>
            <p:nvPr/>
          </p:nvPicPr>
          <p:blipFill>
            <a:blip r:embed="rId2" cstate="print"/>
            <a:stretch>
              <a:fillRect/>
            </a:stretch>
          </p:blipFill>
          <p:spPr>
            <a:xfrm>
              <a:off x="271272" y="1312163"/>
              <a:ext cx="8659367" cy="976301"/>
            </a:xfrm>
            <a:prstGeom prst="rect">
              <a:avLst/>
            </a:prstGeom>
          </p:spPr>
        </p:pic>
        <p:sp>
          <p:nvSpPr>
            <p:cNvPr id="8" name="object 9">
              <a:extLst>
                <a:ext uri="{FF2B5EF4-FFF2-40B4-BE49-F238E27FC236}">
                  <a16:creationId xmlns:a16="http://schemas.microsoft.com/office/drawing/2014/main" id="{347144A1-8493-85E6-FF52-5C015206B1D7}"/>
                </a:ext>
              </a:extLst>
            </p:cNvPr>
            <p:cNvSpPr/>
            <p:nvPr/>
          </p:nvSpPr>
          <p:spPr>
            <a:xfrm>
              <a:off x="1944447" y="1341830"/>
              <a:ext cx="6959948" cy="860007"/>
            </a:xfrm>
            <a:custGeom>
              <a:avLst/>
              <a:gdLst/>
              <a:ahLst/>
              <a:cxnLst/>
              <a:rect l="l" t="t" r="r" b="b"/>
              <a:pathLst>
                <a:path w="6623050" h="1024255">
                  <a:moveTo>
                    <a:pt x="6451777" y="0"/>
                  </a:moveTo>
                  <a:lnTo>
                    <a:pt x="170688" y="0"/>
                  </a:lnTo>
                  <a:lnTo>
                    <a:pt x="125311" y="6096"/>
                  </a:lnTo>
                  <a:lnTo>
                    <a:pt x="84536" y="23303"/>
                  </a:lnTo>
                  <a:lnTo>
                    <a:pt x="49991" y="49991"/>
                  </a:lnTo>
                  <a:lnTo>
                    <a:pt x="23303" y="84536"/>
                  </a:lnTo>
                  <a:lnTo>
                    <a:pt x="6096" y="125311"/>
                  </a:lnTo>
                  <a:lnTo>
                    <a:pt x="0" y="170687"/>
                  </a:lnTo>
                  <a:lnTo>
                    <a:pt x="0" y="853439"/>
                  </a:lnTo>
                  <a:lnTo>
                    <a:pt x="6096" y="898812"/>
                  </a:lnTo>
                  <a:lnTo>
                    <a:pt x="23303" y="939585"/>
                  </a:lnTo>
                  <a:lnTo>
                    <a:pt x="49991" y="974131"/>
                  </a:lnTo>
                  <a:lnTo>
                    <a:pt x="84536" y="1000822"/>
                  </a:lnTo>
                  <a:lnTo>
                    <a:pt x="125311" y="1018030"/>
                  </a:lnTo>
                  <a:lnTo>
                    <a:pt x="170688" y="1024128"/>
                  </a:lnTo>
                  <a:lnTo>
                    <a:pt x="6451777" y="1024128"/>
                  </a:lnTo>
                  <a:lnTo>
                    <a:pt x="6497155" y="1018030"/>
                  </a:lnTo>
                  <a:lnTo>
                    <a:pt x="6537932" y="1000822"/>
                  </a:lnTo>
                  <a:lnTo>
                    <a:pt x="6572480" y="974131"/>
                  </a:lnTo>
                  <a:lnTo>
                    <a:pt x="6599172" y="939585"/>
                  </a:lnTo>
                  <a:lnTo>
                    <a:pt x="6616380" y="898812"/>
                  </a:lnTo>
                  <a:lnTo>
                    <a:pt x="6622478" y="853439"/>
                  </a:lnTo>
                  <a:lnTo>
                    <a:pt x="6622478" y="170687"/>
                  </a:lnTo>
                  <a:lnTo>
                    <a:pt x="6616380" y="125311"/>
                  </a:lnTo>
                  <a:lnTo>
                    <a:pt x="6599172" y="84536"/>
                  </a:lnTo>
                  <a:lnTo>
                    <a:pt x="6572480" y="49991"/>
                  </a:lnTo>
                  <a:lnTo>
                    <a:pt x="6537932" y="23303"/>
                  </a:lnTo>
                  <a:lnTo>
                    <a:pt x="6497155" y="6096"/>
                  </a:lnTo>
                  <a:lnTo>
                    <a:pt x="6451777" y="0"/>
                  </a:lnTo>
                  <a:close/>
                </a:path>
              </a:pathLst>
            </a:custGeom>
            <a:solidFill>
              <a:srgbClr val="F1F1F1"/>
            </a:solidFill>
          </p:spPr>
          <p:txBody>
            <a:bodyPr wrap="square" lIns="0" tIns="0" rIns="0" bIns="0" rtlCol="0" anchor="ctr"/>
            <a:lstStyle/>
            <a:p>
              <a:pPr marL="682625"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Continuing to hold the position at its current weight will avoid triggering capital gains taxes (if otherwise sold), though it leaves the investor’s portfolio exposed to greater volatility.</a:t>
              </a:r>
            </a:p>
          </p:txBody>
        </p:sp>
        <p:sp>
          <p:nvSpPr>
            <p:cNvPr id="9" name="object 8">
              <a:extLst>
                <a:ext uri="{FF2B5EF4-FFF2-40B4-BE49-F238E27FC236}">
                  <a16:creationId xmlns:a16="http://schemas.microsoft.com/office/drawing/2014/main" id="{1B6D0E59-E5D4-5954-EBFE-7BC4949FFBA9}"/>
                </a:ext>
              </a:extLst>
            </p:cNvPr>
            <p:cNvSpPr/>
            <p:nvPr/>
          </p:nvSpPr>
          <p:spPr>
            <a:xfrm>
              <a:off x="351518" y="1338940"/>
              <a:ext cx="2044064" cy="862897"/>
            </a:xfrm>
            <a:custGeom>
              <a:avLst/>
              <a:gdLst/>
              <a:ahLst/>
              <a:cxnLst/>
              <a:rect l="l" t="t" r="r" b="b"/>
              <a:pathLst>
                <a:path w="2044064" h="1024255">
                  <a:moveTo>
                    <a:pt x="2043861" y="0"/>
                  </a:moveTo>
                  <a:lnTo>
                    <a:pt x="170687" y="0"/>
                  </a:lnTo>
                  <a:lnTo>
                    <a:pt x="125311" y="6096"/>
                  </a:lnTo>
                  <a:lnTo>
                    <a:pt x="84536" y="23303"/>
                  </a:lnTo>
                  <a:lnTo>
                    <a:pt x="49991" y="49991"/>
                  </a:lnTo>
                  <a:lnTo>
                    <a:pt x="23303" y="84536"/>
                  </a:lnTo>
                  <a:lnTo>
                    <a:pt x="6096" y="125311"/>
                  </a:lnTo>
                  <a:lnTo>
                    <a:pt x="0" y="170688"/>
                  </a:lnTo>
                  <a:lnTo>
                    <a:pt x="0" y="1024128"/>
                  </a:lnTo>
                  <a:lnTo>
                    <a:pt x="1873161" y="1024128"/>
                  </a:lnTo>
                  <a:lnTo>
                    <a:pt x="1918538" y="1018031"/>
                  </a:lnTo>
                  <a:lnTo>
                    <a:pt x="1959315" y="1000824"/>
                  </a:lnTo>
                  <a:lnTo>
                    <a:pt x="1993863" y="974136"/>
                  </a:lnTo>
                  <a:lnTo>
                    <a:pt x="2020555" y="939591"/>
                  </a:lnTo>
                  <a:lnTo>
                    <a:pt x="2037763" y="898816"/>
                  </a:lnTo>
                  <a:lnTo>
                    <a:pt x="2043861" y="853440"/>
                  </a:lnTo>
                  <a:lnTo>
                    <a:pt x="2043861" y="0"/>
                  </a:lnTo>
                  <a:close/>
                </a:path>
              </a:pathLst>
            </a:custGeom>
            <a:solidFill>
              <a:srgbClr val="002854"/>
            </a:solidFill>
          </p:spPr>
          <p:txBody>
            <a:bodyPr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Hold</a:t>
              </a:r>
              <a:endParaRPr kumimoji="0"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971480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DA8EF6-F9AA-B0F4-61CC-7B2DCCF46444}"/>
              </a:ext>
            </a:extLst>
          </p:cNvPr>
          <p:cNvSpPr/>
          <p:nvPr/>
        </p:nvSpPr>
        <p:spPr>
          <a:xfrm>
            <a:off x="0" y="1380121"/>
            <a:ext cx="9144000" cy="430545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5F7106-33CE-BF51-883B-C1A50A7C6C13}"/>
              </a:ext>
            </a:extLst>
          </p:cNvPr>
          <p:cNvSpPr>
            <a:spLocks noGrp="1"/>
          </p:cNvSpPr>
          <p:nvPr>
            <p:ph type="title"/>
          </p:nvPr>
        </p:nvSpPr>
        <p:spPr/>
        <p:txBody>
          <a:bodyPr/>
          <a:lstStyle/>
          <a:p>
            <a:r>
              <a:rPr lang="en-US">
                <a:solidFill>
                  <a:schemeClr val="accent1"/>
                </a:solidFill>
              </a:rPr>
              <a:t>Questions to Ask a Fiducient Advisor</a:t>
            </a:r>
          </a:p>
        </p:txBody>
      </p:sp>
      <p:sp>
        <p:nvSpPr>
          <p:cNvPr id="4" name="Footer Placeholder 3">
            <a:extLst>
              <a:ext uri="{FF2B5EF4-FFF2-40B4-BE49-F238E27FC236}">
                <a16:creationId xmlns:a16="http://schemas.microsoft.com/office/drawing/2014/main" id="{C80A10DC-BAEF-7FB7-B085-554E0489DBA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5" name="Slide Number Placeholder 4">
            <a:extLst>
              <a:ext uri="{FF2B5EF4-FFF2-40B4-BE49-F238E27FC236}">
                <a16:creationId xmlns:a16="http://schemas.microsoft.com/office/drawing/2014/main" id="{65354F24-7D2B-B67A-729D-06176D3B6E4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5F501642-114F-CB87-B991-6B1BF67A9A59}"/>
              </a:ext>
            </a:extLst>
          </p:cNvPr>
          <p:cNvSpPr/>
          <p:nvPr/>
        </p:nvSpPr>
        <p:spPr>
          <a:xfrm>
            <a:off x="6174411" y="1507958"/>
            <a:ext cx="2453489" cy="4074695"/>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2855"/>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2855"/>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How might my tax picture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Arial" panose="020B0604020202020204" pitchFamily="34" charset="0"/>
                <a:cs typeface="Arial" panose="020B0604020202020204" pitchFamily="34" charset="0"/>
              </a:rPr>
              <a:t>change after retirement?</a:t>
            </a:r>
            <a:endPar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In the years leading up to retirement, a tax advisor should be consulted for comparison of pre- and post-retirement income, in anticipation of any notable changes.</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000">
              <a:solidFill>
                <a:schemeClr val="tx1"/>
              </a:solidFill>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Individuals who may find themselves in a much lower income tax bracket after retirement might consider accelerating charitable gifts while still actively employed, as doing so would allow the charitable gifts to provide a greater tax savings.</a:t>
            </a:r>
          </a:p>
        </p:txBody>
      </p:sp>
      <p:sp>
        <p:nvSpPr>
          <p:cNvPr id="11" name="Rectangle 10">
            <a:extLst>
              <a:ext uri="{FF2B5EF4-FFF2-40B4-BE49-F238E27FC236}">
                <a16:creationId xmlns:a16="http://schemas.microsoft.com/office/drawing/2014/main" id="{FDBE169B-75B4-D713-5E72-4026B2189904}"/>
              </a:ext>
            </a:extLst>
          </p:cNvPr>
          <p:cNvSpPr/>
          <p:nvPr/>
        </p:nvSpPr>
        <p:spPr>
          <a:xfrm>
            <a:off x="516100" y="1507958"/>
            <a:ext cx="2453489" cy="4074695"/>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2855"/>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2855"/>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Are my itemized deductions providing significant tax savings?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 thorough analysis of a tax return should include an evaluation of itemized deductions (if applicable).</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000">
              <a:solidFill>
                <a:schemeClr val="tx1"/>
              </a:solidFill>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For example, charitably inclined individuals who itemize deductions might benefit from a “bunching” strategy – giving a higher proportion of charitables in a single tax year to produce a sizable itemized deduction, while </a:t>
            </a:r>
            <a:r>
              <a:rPr kumimoji="0" lang="en-US" sz="10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optin</a:t>
            </a:r>
            <a:r>
              <a:rPr lang="en-US" sz="1000">
                <a:solidFill>
                  <a:schemeClr val="tx1"/>
                </a:solidFill>
                <a:latin typeface="Arial" panose="020B0604020202020204" pitchFamily="34" charset="0"/>
                <a:cs typeface="Arial" panose="020B0604020202020204" pitchFamily="34" charset="0"/>
              </a:rPr>
              <a:t>g for the standard deduction in subsequent years. This strategy can be effective when paired with a donor-advised fund or private foundation.</a:t>
            </a: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p>
        </p:txBody>
      </p:sp>
      <p:sp>
        <p:nvSpPr>
          <p:cNvPr id="12" name="Rectangle 11">
            <a:extLst>
              <a:ext uri="{FF2B5EF4-FFF2-40B4-BE49-F238E27FC236}">
                <a16:creationId xmlns:a16="http://schemas.microsoft.com/office/drawing/2014/main" id="{131412B3-36FF-C1A8-E3D0-CB9CFC92E0C9}"/>
              </a:ext>
            </a:extLst>
          </p:cNvPr>
          <p:cNvSpPr/>
          <p:nvPr/>
        </p:nvSpPr>
        <p:spPr>
          <a:xfrm>
            <a:off x="3346747" y="1507958"/>
            <a:ext cx="2453489" cy="4074695"/>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2855"/>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2855"/>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Arial" panose="020B0604020202020204" pitchFamily="34" charset="0"/>
                <a:cs typeface="Arial" panose="020B0604020202020204" pitchFamily="34" charset="0"/>
              </a:rPr>
              <a:t>Is my portfolio allocated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for tax-efficiency?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 individual with assets spread among taxable and tax-deferred investment accounts has the ability to optimize the portfolio allocation to help minimize tax drag.</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Investments may produce qualified dividends, non-qualified dividends, and/or capital gains. Careful consideration should be given as to which investments are held among certain investment accounts. </a:t>
            </a:r>
            <a:endParaRPr kumimoji="0" lang="en-US" sz="10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22" name="Graphic 21" descr="Boardroom outline">
            <a:extLst>
              <a:ext uri="{FF2B5EF4-FFF2-40B4-BE49-F238E27FC236}">
                <a16:creationId xmlns:a16="http://schemas.microsoft.com/office/drawing/2014/main" id="{26F0C4D6-005F-EE5C-9C7D-8A792C3335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07963" y="1601193"/>
            <a:ext cx="786384" cy="786384"/>
          </a:xfrm>
          <a:prstGeom prst="rect">
            <a:avLst/>
          </a:prstGeom>
        </p:spPr>
      </p:pic>
      <p:pic>
        <p:nvPicPr>
          <p:cNvPr id="7" name="Graphic 6" descr="Head with gears outline">
            <a:extLst>
              <a:ext uri="{FF2B5EF4-FFF2-40B4-BE49-F238E27FC236}">
                <a16:creationId xmlns:a16="http://schemas.microsoft.com/office/drawing/2014/main" id="{A9DD755E-E2D4-7839-97CB-461D1357BF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0579" y="1672120"/>
            <a:ext cx="644531" cy="644531"/>
          </a:xfrm>
          <a:prstGeom prst="rect">
            <a:avLst/>
          </a:prstGeom>
        </p:spPr>
      </p:pic>
      <p:pic>
        <p:nvPicPr>
          <p:cNvPr id="13" name="Graphic 12" descr="Playbook outline">
            <a:extLst>
              <a:ext uri="{FF2B5EF4-FFF2-40B4-BE49-F238E27FC236}">
                <a16:creationId xmlns:a16="http://schemas.microsoft.com/office/drawing/2014/main" id="{61D35E2E-0937-798D-CFA1-438ADE6569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80460" y="1601354"/>
            <a:ext cx="786063" cy="786063"/>
          </a:xfrm>
          <a:prstGeom prst="rect">
            <a:avLst/>
          </a:prstGeom>
        </p:spPr>
      </p:pic>
    </p:spTree>
    <p:extLst>
      <p:ext uri="{BB962C8B-B14F-4D97-AF65-F5344CB8AC3E}">
        <p14:creationId xmlns:p14="http://schemas.microsoft.com/office/powerpoint/2010/main" val="2959738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4B920A-2900-6E41-A458-C25FFA69F9CF}"/>
              </a:ext>
            </a:extLst>
          </p:cNvPr>
          <p:cNvSpPr>
            <a:spLocks noGrp="1"/>
          </p:cNvSpPr>
          <p:nvPr>
            <p:ph type="title"/>
          </p:nvPr>
        </p:nvSpPr>
        <p:spPr>
          <a:xfrm>
            <a:off x="203200" y="2325864"/>
            <a:ext cx="3829050" cy="2206271"/>
          </a:xfrm>
        </p:spPr>
        <p:txBody>
          <a:bodyPr/>
          <a:lstStyle/>
          <a:p>
            <a:pPr>
              <a:lnSpc>
                <a:spcPct val="100000"/>
              </a:lnSpc>
              <a:spcAft>
                <a:spcPts val="800"/>
              </a:spcAft>
            </a:pPr>
            <a:br>
              <a:rPr lang="en-US"/>
            </a:br>
            <a:br>
              <a:rPr lang="en-US"/>
            </a:br>
            <a:r>
              <a:rPr lang="en-US"/>
              <a:t>Charitable</a:t>
            </a:r>
            <a:br>
              <a:rPr lang="en-US"/>
            </a:br>
            <a:r>
              <a:rPr lang="en-US"/>
              <a:t>Planning</a:t>
            </a:r>
          </a:p>
        </p:txBody>
      </p:sp>
    </p:spTree>
    <p:extLst>
      <p:ext uri="{BB962C8B-B14F-4D97-AF65-F5344CB8AC3E}">
        <p14:creationId xmlns:p14="http://schemas.microsoft.com/office/powerpoint/2010/main" val="1054253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7FF01-6DFF-4CDE-9A8D-95610ADADAE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ADF8C8E-23AE-B236-3D5E-EB33C04E448C}"/>
              </a:ext>
            </a:extLst>
          </p:cNvPr>
          <p:cNvSpPr/>
          <p:nvPr/>
        </p:nvSpPr>
        <p:spPr>
          <a:xfrm>
            <a:off x="96823" y="6396966"/>
            <a:ext cx="8101290" cy="244747"/>
          </a:xfrm>
          <a:prstGeom prst="rect">
            <a:avLst/>
          </a:prstGeom>
        </p:spPr>
        <p:txBody>
          <a:bodyPr wrap="square" anchor="b">
            <a:noAutofit/>
          </a:bodyPr>
          <a:lstStyle/>
          <a:p>
            <a:pPr defTabSz="921716">
              <a:defRPr/>
            </a:pPr>
            <a:r>
              <a:rPr lang="en-US" sz="800" i="1">
                <a:solidFill>
                  <a:schemeClr val="tx2"/>
                </a:solidFill>
                <a:latin typeface="Arial" panose="020B0604020202020204" pitchFamily="34" charset="0"/>
                <a:cs typeface="Arial" panose="020B0604020202020204" pitchFamily="34" charset="0"/>
              </a:rPr>
              <a:t>Source: The 2025 Bank of America Study of Philanthropy: Charitable Giving by Affluent Households,” Lilly Family School of Philanthropy, data as of September 30, 2025.</a:t>
            </a:r>
          </a:p>
        </p:txBody>
      </p:sp>
      <p:sp>
        <p:nvSpPr>
          <p:cNvPr id="7" name="Content Placeholder 2">
            <a:extLst>
              <a:ext uri="{FF2B5EF4-FFF2-40B4-BE49-F238E27FC236}">
                <a16:creationId xmlns:a16="http://schemas.microsoft.com/office/drawing/2014/main" id="{14976255-D384-C2F1-88C7-4D36F3ED2445}"/>
              </a:ext>
            </a:extLst>
          </p:cNvPr>
          <p:cNvSpPr txBox="1">
            <a:spLocks/>
          </p:cNvSpPr>
          <p:nvPr/>
        </p:nvSpPr>
        <p:spPr>
          <a:xfrm>
            <a:off x="2588581" y="1088190"/>
            <a:ext cx="3966838" cy="248174"/>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kern="1200">
                <a:solidFill>
                  <a:srgbClr val="416A20"/>
                </a:solidFill>
                <a:latin typeface="Arial"/>
                <a:ea typeface="ヒラギノ角ゴ Pro W3" pitchFamily="38" charset="-128"/>
                <a:cs typeface="ヒラギノ角ゴ Pro W3" pitchFamily="-107" charset="-128"/>
              </a:defRPr>
            </a:lvl1pPr>
            <a:lvl2pPr marL="742950" indent="-28575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2pPr>
            <a:lvl3pPr marL="11430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3pPr>
            <a:lvl4pPr marL="16002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4pPr>
            <a:lvl5pPr marL="20574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25000"/>
              </a:spcBef>
              <a:tabLst>
                <a:tab pos="428625" algn="l"/>
                <a:tab pos="600075" algn="l"/>
              </a:tabLst>
              <a:defRPr/>
            </a:pPr>
            <a:r>
              <a:rPr lang="en-US" sz="1200" b="1">
                <a:solidFill>
                  <a:schemeClr val="accent1"/>
                </a:solidFill>
                <a:latin typeface="Arial" panose="020B0604020202020204" pitchFamily="34" charset="0"/>
                <a:cs typeface="Arial" panose="020B0604020202020204" pitchFamily="34" charset="0"/>
              </a:rPr>
              <a:t>Charitable Giving Remains Strong, but Evolving</a:t>
            </a:r>
            <a:endParaRPr lang="en-US" altLang="en-US" sz="1500" b="1">
              <a:solidFill>
                <a:srgbClr val="425259"/>
              </a:solidFill>
              <a:latin typeface="+mn-lt"/>
              <a:ea typeface="ヒラギノ角ゴ Pro W3"/>
              <a:cs typeface="Lato" panose="020F0502020204030203" pitchFamily="34" charset="0"/>
            </a:endParaRPr>
          </a:p>
        </p:txBody>
      </p:sp>
      <p:sp>
        <p:nvSpPr>
          <p:cNvPr id="5" name="TextBox 4">
            <a:extLst>
              <a:ext uri="{FF2B5EF4-FFF2-40B4-BE49-F238E27FC236}">
                <a16:creationId xmlns:a16="http://schemas.microsoft.com/office/drawing/2014/main" id="{54C982BF-995F-9B3D-7437-F8BAED690FFC}"/>
              </a:ext>
            </a:extLst>
          </p:cNvPr>
          <p:cNvSpPr txBox="1"/>
          <p:nvPr/>
        </p:nvSpPr>
        <p:spPr>
          <a:xfrm>
            <a:off x="311413" y="4383761"/>
            <a:ext cx="8563079" cy="1892826"/>
          </a:xfrm>
          <a:prstGeom prst="rect">
            <a:avLst/>
          </a:prstGeom>
          <a:noFill/>
        </p:spPr>
        <p:txBody>
          <a:bodyPr wrap="square">
            <a:spAutoFit/>
          </a:bodyPr>
          <a:lstStyle/>
          <a:p>
            <a:pPr algn="l"/>
            <a:r>
              <a:rPr lang="en-US" sz="1100" b="1" i="0" dirty="0">
                <a:solidFill>
                  <a:schemeClr val="accent2"/>
                </a:solidFill>
                <a:effectLst/>
                <a:latin typeface="Arial" panose="020B0604020202020204" pitchFamily="34" charset="0"/>
                <a:cs typeface="Arial" panose="020B0604020202020204" pitchFamily="34" charset="0"/>
              </a:rPr>
              <a:t>Generous giving continues</a:t>
            </a:r>
            <a:br>
              <a:rPr lang="en-US" sz="1100" b="1" i="0" dirty="0">
                <a:solidFill>
                  <a:schemeClr val="accent2"/>
                </a:solidFill>
                <a:effectLst/>
                <a:latin typeface="Arial" panose="020B0604020202020204" pitchFamily="34" charset="0"/>
                <a:cs typeface="Arial" panose="020B0604020202020204" pitchFamily="34" charset="0"/>
              </a:rPr>
            </a:br>
            <a:r>
              <a:rPr lang="en-US" sz="1100" b="0" i="0" dirty="0">
                <a:effectLst/>
                <a:latin typeface="Arial" panose="020B0604020202020204" pitchFamily="34" charset="0"/>
                <a:cs typeface="Arial" panose="020B0604020202020204" pitchFamily="34" charset="0"/>
              </a:rPr>
              <a:t>In 2024, 81% of affluent households donated to charity, giving an average of $33,219 — over 10 times the general population’s level. </a:t>
            </a:r>
            <a:endParaRPr lang="en-US" sz="700" b="0" i="0" dirty="0">
              <a:effectLst/>
              <a:latin typeface="Arial" panose="020B0604020202020204" pitchFamily="34" charset="0"/>
              <a:cs typeface="Arial" panose="020B0604020202020204" pitchFamily="34" charset="0"/>
            </a:endParaRPr>
          </a:p>
          <a:p>
            <a:pPr algn="l"/>
            <a:endParaRPr lang="en-US" sz="600" b="1" i="0" dirty="0">
              <a:solidFill>
                <a:schemeClr val="accent2"/>
              </a:solidFill>
              <a:effectLst/>
              <a:latin typeface="Arial" panose="020B0604020202020204" pitchFamily="34" charset="0"/>
              <a:cs typeface="Arial" panose="020B0604020202020204" pitchFamily="34" charset="0"/>
            </a:endParaRPr>
          </a:p>
          <a:p>
            <a:pPr algn="l"/>
            <a:r>
              <a:rPr lang="en-US" sz="1100" b="1" i="0" dirty="0">
                <a:solidFill>
                  <a:schemeClr val="accent2"/>
                </a:solidFill>
                <a:effectLst/>
                <a:latin typeface="Arial" panose="020B0604020202020204" pitchFamily="34" charset="0"/>
                <a:cs typeface="Arial" panose="020B0604020202020204" pitchFamily="34" charset="0"/>
              </a:rPr>
              <a:t>Volunteering rebounds</a:t>
            </a:r>
          </a:p>
          <a:p>
            <a:pPr algn="l"/>
            <a:r>
              <a:rPr lang="en-US" sz="1100" b="0" i="0" dirty="0">
                <a:effectLst/>
                <a:latin typeface="Arial" panose="020B0604020202020204" pitchFamily="34" charset="0"/>
                <a:cs typeface="Arial" panose="020B0604020202020204" pitchFamily="34" charset="0"/>
              </a:rPr>
              <a:t>After a pandemic dip, 43% of affluent individuals volunteered in 2024, contributing an average of 120 hours across two organizations.</a:t>
            </a:r>
            <a:endParaRPr lang="en-US" sz="700" b="0" i="0" dirty="0">
              <a:effectLst/>
              <a:latin typeface="Arial" panose="020B0604020202020204" pitchFamily="34" charset="0"/>
              <a:cs typeface="Arial" panose="020B0604020202020204" pitchFamily="34" charset="0"/>
            </a:endParaRPr>
          </a:p>
          <a:p>
            <a:pPr algn="l"/>
            <a:endParaRPr lang="en-US" sz="600" b="1" i="0" dirty="0">
              <a:solidFill>
                <a:schemeClr val="accent2"/>
              </a:solidFill>
              <a:effectLst/>
              <a:latin typeface="Arial" panose="020B0604020202020204" pitchFamily="34" charset="0"/>
              <a:cs typeface="Arial" panose="020B0604020202020204" pitchFamily="34" charset="0"/>
            </a:endParaRPr>
          </a:p>
          <a:p>
            <a:pPr algn="l"/>
            <a:r>
              <a:rPr lang="en-US" sz="1100" b="1" i="0" dirty="0">
                <a:solidFill>
                  <a:schemeClr val="accent2"/>
                </a:solidFill>
                <a:effectLst/>
                <a:latin typeface="Arial" panose="020B0604020202020204" pitchFamily="34" charset="0"/>
                <a:cs typeface="Arial" panose="020B0604020202020204" pitchFamily="34" charset="0"/>
              </a:rPr>
              <a:t>Volunteers give more</a:t>
            </a:r>
          </a:p>
          <a:p>
            <a:pPr algn="l"/>
            <a:r>
              <a:rPr lang="en-US" sz="1100" b="0" i="0" dirty="0">
                <a:effectLst/>
                <a:latin typeface="Arial" panose="020B0604020202020204" pitchFamily="34" charset="0"/>
                <a:cs typeface="Arial" panose="020B0604020202020204" pitchFamily="34" charset="0"/>
              </a:rPr>
              <a:t>Those who volunteer donate two and a half times more than non-volunteers, reinforcing the strong link between giving and service.</a:t>
            </a:r>
            <a:endParaRPr lang="en-US" sz="700" b="0" i="0" dirty="0">
              <a:solidFill>
                <a:schemeClr val="accent2"/>
              </a:solidFill>
              <a:effectLst/>
              <a:latin typeface="Arial" panose="020B0604020202020204" pitchFamily="34" charset="0"/>
              <a:cs typeface="Arial" panose="020B0604020202020204" pitchFamily="34" charset="0"/>
            </a:endParaRPr>
          </a:p>
          <a:p>
            <a:pPr algn="l"/>
            <a:endParaRPr lang="en-US" sz="600" b="1" i="0" dirty="0">
              <a:solidFill>
                <a:schemeClr val="accent2"/>
              </a:solidFill>
              <a:effectLst/>
              <a:latin typeface="Arial" panose="020B0604020202020204" pitchFamily="34" charset="0"/>
              <a:cs typeface="Arial" panose="020B0604020202020204" pitchFamily="34" charset="0"/>
            </a:endParaRPr>
          </a:p>
          <a:p>
            <a:pPr algn="l"/>
            <a:r>
              <a:rPr lang="en-US" sz="1100" b="1" i="0" dirty="0">
                <a:solidFill>
                  <a:schemeClr val="accent2"/>
                </a:solidFill>
                <a:effectLst/>
                <a:latin typeface="Arial" panose="020B0604020202020204" pitchFamily="34" charset="0"/>
                <a:cs typeface="Arial" panose="020B0604020202020204" pitchFamily="34" charset="0"/>
              </a:rPr>
              <a:t>Shifting participation trends</a:t>
            </a:r>
            <a:br>
              <a:rPr lang="en-US" sz="1100" b="1" i="0" dirty="0">
                <a:solidFill>
                  <a:schemeClr val="accent2"/>
                </a:solidFill>
                <a:effectLst/>
                <a:latin typeface="Arial" panose="020B0604020202020204" pitchFamily="34" charset="0"/>
                <a:cs typeface="Arial" panose="020B0604020202020204" pitchFamily="34" charset="0"/>
              </a:rPr>
            </a:br>
            <a:r>
              <a:rPr lang="en-US" sz="1100" b="0" i="0" dirty="0">
                <a:effectLst/>
                <a:latin typeface="Arial" panose="020B0604020202020204" pitchFamily="34" charset="0"/>
                <a:cs typeface="Arial" panose="020B0604020202020204" pitchFamily="34" charset="0"/>
              </a:rPr>
              <a:t>While overall generosity remains high, the share of affluent households giving has declined from 91% in 2015, reflecting broader philanthropic shifts.</a:t>
            </a:r>
            <a:endParaRPr lang="en-US" sz="1100" b="0" i="0" baseline="30000" dirty="0">
              <a:effectLst/>
              <a:latin typeface="Arial" panose="020B0604020202020204" pitchFamily="34" charset="0"/>
              <a:cs typeface="Arial" panose="020B0604020202020204" pitchFamily="34" charset="0"/>
            </a:endParaRPr>
          </a:p>
        </p:txBody>
      </p:sp>
      <p:sp>
        <p:nvSpPr>
          <p:cNvPr id="13" name="Title 12">
            <a:extLst>
              <a:ext uri="{FF2B5EF4-FFF2-40B4-BE49-F238E27FC236}">
                <a16:creationId xmlns:a16="http://schemas.microsoft.com/office/drawing/2014/main" id="{6BEC3ED7-CBC1-57B6-0111-757C828644BE}"/>
              </a:ext>
            </a:extLst>
          </p:cNvPr>
          <p:cNvSpPr>
            <a:spLocks noGrp="1"/>
          </p:cNvSpPr>
          <p:nvPr>
            <p:ph type="title"/>
          </p:nvPr>
        </p:nvSpPr>
        <p:spPr>
          <a:xfrm>
            <a:off x="311413" y="365127"/>
            <a:ext cx="7886700" cy="541226"/>
          </a:xfrm>
        </p:spPr>
        <p:txBody>
          <a:bodyPr/>
          <a:lstStyle/>
          <a:p>
            <a:r>
              <a:rPr lang="en-US"/>
              <a:t>Trends in Philanthropy</a:t>
            </a:r>
          </a:p>
        </p:txBody>
      </p:sp>
      <p:sp>
        <p:nvSpPr>
          <p:cNvPr id="2" name="Footer Placeholder 3">
            <a:extLst>
              <a:ext uri="{FF2B5EF4-FFF2-40B4-BE49-F238E27FC236}">
                <a16:creationId xmlns:a16="http://schemas.microsoft.com/office/drawing/2014/main" id="{E3C10E80-5241-6706-3B66-E1383644EE9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12" name="Slide Number Placeholder 4">
            <a:extLst>
              <a:ext uri="{FF2B5EF4-FFF2-40B4-BE49-F238E27FC236}">
                <a16:creationId xmlns:a16="http://schemas.microsoft.com/office/drawing/2014/main" id="{48D516B6-FEDA-87A5-034C-2DBAFC3E2DF5}"/>
              </a:ext>
            </a:extLst>
          </p:cNvPr>
          <p:cNvSpPr>
            <a:spLocks noGrp="1"/>
          </p:cNvSpPr>
          <p:nvPr>
            <p:ph type="sldNum" sz="quarter" idx="4"/>
          </p:nvPr>
        </p:nvSpPr>
        <p:spPr>
          <a:xfrm>
            <a:off x="8779978" y="6613253"/>
            <a:ext cx="364022" cy="24474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graphicFrame>
        <p:nvGraphicFramePr>
          <p:cNvPr id="8" name="Chart 7">
            <a:extLst>
              <a:ext uri="{FF2B5EF4-FFF2-40B4-BE49-F238E27FC236}">
                <a16:creationId xmlns:a16="http://schemas.microsoft.com/office/drawing/2014/main" id="{8ED07A61-E624-8CA6-1F21-3B26AD6B65AA}"/>
              </a:ext>
            </a:extLst>
          </p:cNvPr>
          <p:cNvGraphicFramePr>
            <a:graphicFrameLocks/>
          </p:cNvGraphicFramePr>
          <p:nvPr>
            <p:extLst>
              <p:ext uri="{D42A27DB-BD31-4B8C-83A1-F6EECF244321}">
                <p14:modId xmlns:p14="http://schemas.microsoft.com/office/powerpoint/2010/main" val="3486148893"/>
              </p:ext>
            </p:extLst>
          </p:nvPr>
        </p:nvGraphicFramePr>
        <p:xfrm>
          <a:off x="1365582" y="1456743"/>
          <a:ext cx="6454740" cy="27107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9837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ACB016-B7B3-8F9B-453D-BDB60863C0A1}"/>
              </a:ext>
            </a:extLst>
          </p:cNvPr>
          <p:cNvSpPr/>
          <p:nvPr/>
        </p:nvSpPr>
        <p:spPr>
          <a:xfrm>
            <a:off x="3661525" y="1361174"/>
            <a:ext cx="1893587" cy="3926352"/>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5F7106-33CE-BF51-883B-C1A50A7C6C13}"/>
              </a:ext>
            </a:extLst>
          </p:cNvPr>
          <p:cNvSpPr>
            <a:spLocks noGrp="1"/>
          </p:cNvSpPr>
          <p:nvPr>
            <p:ph type="title"/>
          </p:nvPr>
        </p:nvSpPr>
        <p:spPr>
          <a:xfrm>
            <a:off x="311413" y="365126"/>
            <a:ext cx="7886700" cy="577185"/>
          </a:xfrm>
          <a:noFill/>
        </p:spPr>
        <p:txBody>
          <a:bodyPr/>
          <a:lstStyle/>
          <a:p>
            <a:r>
              <a:rPr lang="en-US"/>
              <a:t>Charitable Giving Trends</a:t>
            </a:r>
          </a:p>
        </p:txBody>
      </p:sp>
      <p:sp>
        <p:nvSpPr>
          <p:cNvPr id="4" name="Footer Placeholder 3">
            <a:extLst>
              <a:ext uri="{FF2B5EF4-FFF2-40B4-BE49-F238E27FC236}">
                <a16:creationId xmlns:a16="http://schemas.microsoft.com/office/drawing/2014/main" id="{C80A10DC-BAEF-7FB7-B085-554E0489DBA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5" name="Slide Number Placeholder 4">
            <a:extLst>
              <a:ext uri="{FF2B5EF4-FFF2-40B4-BE49-F238E27FC236}">
                <a16:creationId xmlns:a16="http://schemas.microsoft.com/office/drawing/2014/main" id="{65354F24-7D2B-B67A-729D-06176D3B6E4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45" name="Content Placeholder 8">
            <a:extLst>
              <a:ext uri="{FF2B5EF4-FFF2-40B4-BE49-F238E27FC236}">
                <a16:creationId xmlns:a16="http://schemas.microsoft.com/office/drawing/2014/main" id="{BCCEEB82-71DA-2D03-DF93-E4CE5716A8DA}"/>
              </a:ext>
            </a:extLst>
          </p:cNvPr>
          <p:cNvSpPr txBox="1">
            <a:spLocks/>
          </p:cNvSpPr>
          <p:nvPr/>
        </p:nvSpPr>
        <p:spPr>
          <a:xfrm>
            <a:off x="311413" y="1098331"/>
            <a:ext cx="8468565" cy="610994"/>
          </a:xfrm>
          <a:prstGeom prst="rect">
            <a:avLst/>
          </a:prstGeom>
        </p:spPr>
        <p:txBody>
          <a:bodyPr vert="horz" lIns="91440" tIns="45720" rIns="91440" bIns="45720" rtlCol="0">
            <a:normAutofit/>
          </a:bodyPr>
          <a:lstStyle>
            <a:lvl1pPr marL="114300" indent="-114300" algn="l" defTabSz="914400" rtl="0" eaLnBrk="1" latinLnBrk="0" hangingPunct="1">
              <a:lnSpc>
                <a:spcPct val="90000"/>
              </a:lnSpc>
              <a:spcBef>
                <a:spcPts val="1000"/>
              </a:spcBef>
              <a:buClr>
                <a:schemeClr val="accent6"/>
              </a:buClr>
              <a:buFont typeface="Arial" panose="020B0604020202020204" pitchFamily="34" charset="0"/>
              <a:buChar char="•"/>
              <a:tabLst/>
              <a:defRPr sz="2000" kern="1200">
                <a:solidFill>
                  <a:srgbClr val="152B53"/>
                </a:solidFill>
                <a:latin typeface="Arial" panose="020B0604020202020204" pitchFamily="34" charset="0"/>
                <a:ea typeface="+mn-ea"/>
                <a:cs typeface="Arial" panose="020B0604020202020204" pitchFamily="34" charset="0"/>
              </a:defRPr>
            </a:lvl1pPr>
            <a:lvl2pPr marL="685800" indent="-114300" algn="l" defTabSz="914400" rtl="0" eaLnBrk="1" latinLnBrk="0" hangingPunct="1">
              <a:lnSpc>
                <a:spcPct val="90000"/>
              </a:lnSpc>
              <a:spcBef>
                <a:spcPts val="500"/>
              </a:spcBef>
              <a:buClr>
                <a:schemeClr val="accent6"/>
              </a:buClr>
              <a:buFont typeface="Arial" panose="020B0604020202020204" pitchFamily="34" charset="0"/>
              <a:buChar char="•"/>
              <a:tabLst/>
              <a:defRPr sz="1800" kern="1200">
                <a:solidFill>
                  <a:srgbClr val="152B53"/>
                </a:solidFill>
                <a:latin typeface="Arial" panose="020B0604020202020204" pitchFamily="34" charset="0"/>
                <a:ea typeface="+mn-ea"/>
                <a:cs typeface="Arial" panose="020B0604020202020204" pitchFamily="34" charset="0"/>
              </a:defRPr>
            </a:lvl2pPr>
            <a:lvl3pPr marL="1143000" indent="-114300" algn="l" defTabSz="914400" rtl="0" eaLnBrk="1" latinLnBrk="0" hangingPunct="1">
              <a:lnSpc>
                <a:spcPct val="90000"/>
              </a:lnSpc>
              <a:spcBef>
                <a:spcPts val="500"/>
              </a:spcBef>
              <a:buClr>
                <a:schemeClr val="accent6"/>
              </a:buClr>
              <a:buFont typeface="Arial" panose="020B0604020202020204" pitchFamily="34" charset="0"/>
              <a:buChar char="•"/>
              <a:tabLst/>
              <a:defRPr sz="1600" kern="1200">
                <a:solidFill>
                  <a:srgbClr val="152B53"/>
                </a:solidFill>
                <a:latin typeface="Arial" panose="020B0604020202020204" pitchFamily="34" charset="0"/>
                <a:ea typeface="+mn-ea"/>
                <a:cs typeface="Arial" panose="020B0604020202020204" pitchFamily="34" charset="0"/>
              </a:defRPr>
            </a:lvl3pPr>
            <a:lvl4pPr marL="16002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4pPr>
            <a:lvl5pPr marL="20574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600">
              <a:solidFill>
                <a:schemeClr val="tx1"/>
              </a:solidFill>
            </a:endParaRPr>
          </a:p>
        </p:txBody>
      </p:sp>
      <p:sp>
        <p:nvSpPr>
          <p:cNvPr id="9" name="TextBox 8">
            <a:extLst>
              <a:ext uri="{FF2B5EF4-FFF2-40B4-BE49-F238E27FC236}">
                <a16:creationId xmlns:a16="http://schemas.microsoft.com/office/drawing/2014/main" id="{84AFC3D3-9F5E-0D7F-3177-7CC935D57A72}"/>
              </a:ext>
            </a:extLst>
          </p:cNvPr>
          <p:cNvSpPr txBox="1"/>
          <p:nvPr/>
        </p:nvSpPr>
        <p:spPr>
          <a:xfrm>
            <a:off x="118310" y="976457"/>
            <a:ext cx="3450401" cy="5616922"/>
          </a:xfrm>
          <a:prstGeom prst="rect">
            <a:avLst/>
          </a:prstGeom>
          <a:noFill/>
        </p:spPr>
        <p:txBody>
          <a:bodyPr wrap="square">
            <a:spAutoFit/>
          </a:bodyPr>
          <a:lstStyle/>
          <a:p>
            <a:pPr algn="ctr"/>
            <a:r>
              <a:rPr lang="en-US" sz="1600" b="1" dirty="0">
                <a:solidFill>
                  <a:srgbClr val="002060"/>
                </a:solidFill>
                <a:latin typeface="Arial" panose="020B0604020202020204" pitchFamily="34" charset="0"/>
                <a:cs typeface="Arial" panose="020B0604020202020204" pitchFamily="34" charset="0"/>
              </a:rPr>
              <a:t>Mission-Giving Trends</a:t>
            </a:r>
          </a:p>
          <a:p>
            <a:endParaRPr lang="en-US" sz="600" b="1" dirty="0">
              <a:latin typeface="Arial" panose="020B0604020202020204" pitchFamily="34" charset="0"/>
              <a:cs typeface="Arial" panose="020B0604020202020204" pitchFamily="34" charset="0"/>
            </a:endParaRPr>
          </a:p>
          <a:p>
            <a:pPr lvl="0">
              <a:defRPr/>
            </a:pPr>
            <a:r>
              <a:rPr lang="en-US" sz="1100" b="1" dirty="0">
                <a:solidFill>
                  <a:srgbClr val="009CDE"/>
                </a:solidFill>
                <a:latin typeface="Arial" panose="020B0604020202020204" pitchFamily="34" charset="0"/>
                <a:cs typeface="Arial" panose="020B0604020202020204" pitchFamily="34" charset="0"/>
              </a:rPr>
              <a:t>Volunteering Amplifies Giving</a:t>
            </a:r>
          </a:p>
          <a:p>
            <a:pPr marL="171450" indent="-171450">
              <a:buFont typeface="Arial" panose="020B0604020202020204" pitchFamily="34" charset="0"/>
              <a:buChar char="•"/>
              <a:defRPr/>
            </a:pPr>
            <a:r>
              <a:rPr lang="en-US" sz="1100" dirty="0">
                <a:latin typeface="Arial" panose="020B0604020202020204" pitchFamily="34" charset="0"/>
                <a:cs typeface="Arial" panose="020B0604020202020204" pitchFamily="34" charset="0"/>
              </a:rPr>
              <a:t>43% of affluent individuals volunteered in 2024, a notable increase from 6% of households in 2022, with higher rates among Black/African Americans (52%) and women (47%). </a:t>
            </a:r>
          </a:p>
          <a:p>
            <a:pPr>
              <a:defRPr/>
            </a:pPr>
            <a:r>
              <a:rPr lang="en-US" sz="1100" b="1" dirty="0">
                <a:solidFill>
                  <a:schemeClr val="accent2"/>
                </a:solidFill>
                <a:latin typeface="Arial" panose="020B0604020202020204" pitchFamily="34" charset="0"/>
                <a:cs typeface="Arial" panose="020B0604020202020204" pitchFamily="34" charset="0"/>
              </a:rPr>
              <a:t>Focus on Impact Beyond Giving</a:t>
            </a:r>
          </a:p>
          <a:p>
            <a:pPr marL="171450" indent="-171450">
              <a:buFont typeface="Arial" panose="020B0604020202020204" pitchFamily="34" charset="0"/>
              <a:buChar char="•"/>
              <a:defRPr/>
            </a:pPr>
            <a:r>
              <a:rPr lang="en-US" sz="1100" dirty="0">
                <a:latin typeface="Arial" panose="020B0604020202020204" pitchFamily="34" charset="0"/>
                <a:cs typeface="Arial" panose="020B0604020202020204" pitchFamily="34" charset="0"/>
              </a:rPr>
              <a:t>Participation in impact investing dipped to 7% in 2024 from 9% in 2022, with 70% viewing it as additive to charitable giving; meanwhile, 79% practice conscious consumerism, often (28% for investing) targeting climate change. Demographic groups like younger individuals and minorities are more likely to focus these efforts on climate issues.</a:t>
            </a:r>
          </a:p>
          <a:p>
            <a:r>
              <a:rPr lang="en-US" sz="1100" b="1" dirty="0">
                <a:solidFill>
                  <a:schemeClr val="accent2"/>
                </a:solidFill>
                <a:latin typeface="Arial" panose="020B0604020202020204" pitchFamily="34" charset="0"/>
                <a:cs typeface="Arial" panose="020B0604020202020204" pitchFamily="34" charset="0"/>
              </a:rPr>
              <a:t>Mission-Driven Motivations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 majority (58%) of affluent donors are motivated by belief in an organization's mission, while 40% give when they believe their gift can make a difference.</a:t>
            </a:r>
          </a:p>
          <a:p>
            <a:r>
              <a:rPr lang="en-US" sz="1100" b="1" dirty="0">
                <a:solidFill>
                  <a:schemeClr val="accent2"/>
                </a:solidFill>
                <a:latin typeface="Arial" panose="020B0604020202020204" pitchFamily="34" charset="0"/>
                <a:cs typeface="Arial" panose="020B0604020202020204" pitchFamily="34" charset="0"/>
              </a:rPr>
              <a:t>Knowledge Shapes Philanthropy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Half (50%) of affluent donors self-identify as novices in charitable giving, 46% as knowledgeable and 4% as experts, with experts far more likely to monitor impact (62%) and use giving vehicles (63%). On average, novices gave $4,466, knowledgeable donors $12,070 and experts $28,350, excluding ultra-affluent households.</a:t>
            </a:r>
            <a:endParaRPr lang="en-US" sz="7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9CD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A66B71A-2642-F83C-AD1D-B1091CAE20B7}"/>
              </a:ext>
            </a:extLst>
          </p:cNvPr>
          <p:cNvSpPr txBox="1"/>
          <p:nvPr/>
        </p:nvSpPr>
        <p:spPr>
          <a:xfrm>
            <a:off x="5664070" y="976457"/>
            <a:ext cx="3450401" cy="5509200"/>
          </a:xfrm>
          <a:prstGeom prst="rect">
            <a:avLst/>
          </a:prstGeom>
          <a:noFill/>
        </p:spPr>
        <p:txBody>
          <a:bodyPr wrap="square">
            <a:spAutoFit/>
          </a:bodyPr>
          <a:lstStyle/>
          <a:p>
            <a:pPr algn="ctr"/>
            <a:r>
              <a:rPr lang="en-US" sz="1600" b="1" dirty="0">
                <a:solidFill>
                  <a:schemeClr val="accent1"/>
                </a:solidFill>
                <a:latin typeface="Arial" panose="020B0604020202020204" pitchFamily="34" charset="0"/>
                <a:cs typeface="Arial" panose="020B0604020202020204" pitchFamily="34" charset="0"/>
              </a:rPr>
              <a:t>Strategic Trends</a:t>
            </a:r>
          </a:p>
          <a:p>
            <a:endParaRPr lang="en-US" sz="600" b="1" dirty="0">
              <a:solidFill>
                <a:schemeClr val="accent2"/>
              </a:solidFill>
              <a:latin typeface="Arial" panose="020B0604020202020204" pitchFamily="34" charset="0"/>
              <a:cs typeface="Arial" panose="020B0604020202020204" pitchFamily="34" charset="0"/>
            </a:endParaRPr>
          </a:p>
          <a:p>
            <a:r>
              <a:rPr lang="en-US" sz="1100" b="1" dirty="0">
                <a:solidFill>
                  <a:schemeClr val="accent2"/>
                </a:solidFill>
                <a:latin typeface="Arial" panose="020B0604020202020204" pitchFamily="34" charset="0"/>
                <a:cs typeface="Arial" panose="020B0604020202020204" pitchFamily="34" charset="0"/>
              </a:rPr>
              <a:t>Substantial Donation Amounts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Affluent donors contributed an average of $33,219 to charity in 2024, more than 11 times the general population's average of $3,116 from 2020. This underscores their outsized impact on nonprofit funding and the potential for strategic financial planning to maximize contributions.</a:t>
            </a:r>
            <a:endParaRPr lang="en-US" sz="700" dirty="0">
              <a:latin typeface="Arial" panose="020B0604020202020204" pitchFamily="34" charset="0"/>
              <a:cs typeface="Arial" panose="020B0604020202020204" pitchFamily="34" charset="0"/>
            </a:endParaRPr>
          </a:p>
          <a:p>
            <a:r>
              <a:rPr lang="en-US" sz="1100" b="1" dirty="0">
                <a:solidFill>
                  <a:schemeClr val="accent2"/>
                </a:solidFill>
                <a:latin typeface="Arial" panose="020B0604020202020204" pitchFamily="34" charset="0"/>
                <a:cs typeface="Arial" panose="020B0604020202020204" pitchFamily="34" charset="0"/>
              </a:rPr>
              <a:t>Tax Resilience in Giving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77% of affluent households would maintain their giving levels if income tax deductions were eliminated, and 74% if estate taxes were removed. This indicates motivations extend beyond fiscal incentives, though 68% would stay the same if a universal deduction was made permanent.</a:t>
            </a:r>
            <a:r>
              <a:rPr lang="en-US" sz="1100" b="1" dirty="0">
                <a:solidFill>
                  <a:schemeClr val="accent2"/>
                </a:solidFill>
                <a:latin typeface="Arial" panose="020B0604020202020204" pitchFamily="34" charset="0"/>
                <a:cs typeface="Arial" panose="020B0604020202020204" pitchFamily="34" charset="0"/>
              </a:rPr>
              <a:t> </a:t>
            </a:r>
          </a:p>
          <a:p>
            <a:r>
              <a:rPr lang="en-US" sz="1100" b="1" dirty="0">
                <a:solidFill>
                  <a:schemeClr val="accent2"/>
                </a:solidFill>
                <a:latin typeface="Arial" panose="020B0604020202020204" pitchFamily="34" charset="0"/>
                <a:cs typeface="Arial" panose="020B0604020202020204" pitchFamily="34" charset="0"/>
              </a:rPr>
              <a:t>Strategic Use of Vehicles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Only 18% of affluent giving comes from vehicles like donor-advised funds or foundations, but adoption rises with net worth—reaching 48% for households between $5mm and $20mm. This is often driven by tax and legacy considerations,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with 24% overall having or planning at least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one vehicle.</a:t>
            </a:r>
            <a:endParaRPr lang="en-US" sz="700" dirty="0">
              <a:latin typeface="Arial" panose="020B0604020202020204" pitchFamily="34" charset="0"/>
              <a:cs typeface="Arial" panose="020B0604020202020204" pitchFamily="34" charset="0"/>
            </a:endParaRPr>
          </a:p>
          <a:p>
            <a:r>
              <a:rPr lang="en-US" sz="1100" b="1" dirty="0">
                <a:solidFill>
                  <a:schemeClr val="accent2"/>
                </a:solidFill>
                <a:latin typeface="Arial" panose="020B0604020202020204" pitchFamily="34" charset="0"/>
                <a:cs typeface="Arial" panose="020B0604020202020204" pitchFamily="34" charset="0"/>
              </a:rPr>
              <a:t>Evolving Lifespan and Perpetuity Decisions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More foundations are opting to limit their lifespan (9% in 2015 to 13% in 2025) or periodically reevaluate their approach to perpetuity (20% to 26%), though those committed to operating indefinitely remain steady at about 30%.</a:t>
            </a:r>
          </a:p>
          <a:p>
            <a:endParaRPr lang="en-US" sz="1100" dirty="0">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C1A6B645-9173-0548-A8EE-7D7A1667F5FB}"/>
              </a:ext>
            </a:extLst>
          </p:cNvPr>
          <p:cNvGraphicFramePr/>
          <p:nvPr/>
        </p:nvGraphicFramePr>
        <p:xfrm>
          <a:off x="3641347" y="2025872"/>
          <a:ext cx="1950088" cy="2051099"/>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a:extLst>
              <a:ext uri="{FF2B5EF4-FFF2-40B4-BE49-F238E27FC236}">
                <a16:creationId xmlns:a16="http://schemas.microsoft.com/office/drawing/2014/main" id="{729CFE59-DF1F-AA76-B72B-EBB1F1053CB0}"/>
              </a:ext>
            </a:extLst>
          </p:cNvPr>
          <p:cNvSpPr txBox="1">
            <a:spLocks/>
          </p:cNvSpPr>
          <p:nvPr/>
        </p:nvSpPr>
        <p:spPr>
          <a:xfrm>
            <a:off x="3697848" y="1484047"/>
            <a:ext cx="1893587" cy="404059"/>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kern="1200">
                <a:solidFill>
                  <a:srgbClr val="416A20"/>
                </a:solidFill>
                <a:latin typeface="Arial"/>
                <a:ea typeface="ヒラギノ角ゴ Pro W3" pitchFamily="38" charset="-128"/>
                <a:cs typeface="ヒラギノ角ゴ Pro W3" pitchFamily="-107" charset="-128"/>
              </a:defRPr>
            </a:lvl1pPr>
            <a:lvl2pPr marL="742950" indent="-28575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2pPr>
            <a:lvl3pPr marL="11430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3pPr>
            <a:lvl4pPr marL="16002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4pPr>
            <a:lvl5pPr marL="20574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25000"/>
              </a:spcBef>
              <a:tabLst>
                <a:tab pos="428625" algn="l"/>
                <a:tab pos="600075" algn="l"/>
              </a:tabLst>
              <a:defRPr/>
            </a:pPr>
            <a:r>
              <a:rPr lang="en-US" sz="1050" b="1">
                <a:solidFill>
                  <a:schemeClr val="accent1"/>
                </a:solidFill>
                <a:latin typeface="Arial" panose="020B0604020202020204" pitchFamily="34" charset="0"/>
                <a:cs typeface="Arial" panose="020B0604020202020204" pitchFamily="34" charset="0"/>
              </a:rPr>
              <a:t>Survey on Impact of Affluent Giving if Estate Tax Disappears</a:t>
            </a:r>
            <a:endParaRPr lang="en-US" sz="1050" b="1" baseline="30000">
              <a:solidFill>
                <a:schemeClr val="tx2"/>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BCFBDB75-A5B6-D4BD-03E5-9F8329FEEBE1}"/>
              </a:ext>
            </a:extLst>
          </p:cNvPr>
          <p:cNvSpPr txBox="1">
            <a:spLocks/>
          </p:cNvSpPr>
          <p:nvPr/>
        </p:nvSpPr>
        <p:spPr>
          <a:xfrm>
            <a:off x="5098969" y="3669051"/>
            <a:ext cx="528784" cy="350272"/>
          </a:xfrm>
          <a:prstGeom prst="rect">
            <a:avLst/>
          </a:prstGeom>
        </p:spPr>
        <p:txBody>
          <a:bodyPr anchor="ctr"/>
          <a:lstStyle>
            <a:lvl1pPr marL="342900" indent="-342900" algn="l" defTabSz="457200" rtl="0" eaLnBrk="0" fontAlgn="base" hangingPunct="0">
              <a:spcBef>
                <a:spcPct val="20000"/>
              </a:spcBef>
              <a:spcAft>
                <a:spcPct val="0"/>
              </a:spcAft>
              <a:buFont typeface="Arial" pitchFamily="34" charset="0"/>
              <a:defRPr kern="1200">
                <a:solidFill>
                  <a:srgbClr val="416A20"/>
                </a:solidFill>
                <a:latin typeface="Arial"/>
                <a:ea typeface="ヒラギノ角ゴ Pro W3" pitchFamily="38" charset="-128"/>
                <a:cs typeface="ヒラギノ角ゴ Pro W3" pitchFamily="-107" charset="-128"/>
              </a:defRPr>
            </a:lvl1pPr>
            <a:lvl2pPr marL="742950" indent="-28575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2pPr>
            <a:lvl3pPr marL="11430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3pPr>
            <a:lvl4pPr marL="16002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4pPr>
            <a:lvl5pPr marL="20574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25000"/>
              </a:spcBef>
              <a:tabLst>
                <a:tab pos="428625" algn="l"/>
                <a:tab pos="600075" algn="l"/>
              </a:tabLst>
              <a:defRPr/>
            </a:pPr>
            <a:r>
              <a:rPr lang="en-US" sz="1200" b="1">
                <a:solidFill>
                  <a:schemeClr val="accent1"/>
                </a:solidFill>
                <a:latin typeface="Arial" panose="020B0604020202020204" pitchFamily="34" charset="0"/>
                <a:cs typeface="Arial" panose="020B0604020202020204" pitchFamily="34" charset="0"/>
              </a:rPr>
              <a:t>74%</a:t>
            </a:r>
            <a:endParaRPr lang="en-US" sz="1200" b="1" baseline="30000">
              <a:solidFill>
                <a:schemeClr val="accent1"/>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88687A41-553A-BD45-8846-F679DA190C39}"/>
              </a:ext>
            </a:extLst>
          </p:cNvPr>
          <p:cNvSpPr txBox="1">
            <a:spLocks/>
          </p:cNvSpPr>
          <p:nvPr/>
        </p:nvSpPr>
        <p:spPr>
          <a:xfrm>
            <a:off x="4215535" y="3976502"/>
            <a:ext cx="770194" cy="198207"/>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kern="1200">
                <a:solidFill>
                  <a:srgbClr val="416A20"/>
                </a:solidFill>
                <a:latin typeface="Arial"/>
                <a:ea typeface="ヒラギノ角ゴ Pro W3" pitchFamily="38" charset="-128"/>
                <a:cs typeface="ヒラギノ角ゴ Pro W3" pitchFamily="-107" charset="-128"/>
              </a:defRPr>
            </a:lvl1pPr>
            <a:lvl2pPr marL="742950" indent="-28575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2pPr>
            <a:lvl3pPr marL="11430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3pPr>
            <a:lvl4pPr marL="16002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4pPr>
            <a:lvl5pPr marL="20574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720"/>
              </a:spcBef>
              <a:spcAft>
                <a:spcPts val="450"/>
              </a:spcAft>
              <a:tabLst>
                <a:tab pos="428625" algn="l"/>
                <a:tab pos="600075" algn="l"/>
              </a:tabLst>
              <a:defRPr/>
            </a:pPr>
            <a:r>
              <a:rPr lang="en-US" sz="750">
                <a:solidFill>
                  <a:schemeClr val="accent1"/>
                </a:solidFill>
                <a:latin typeface="Arial" panose="020B0604020202020204" pitchFamily="34" charset="0"/>
                <a:cs typeface="Arial" panose="020B0604020202020204" pitchFamily="34" charset="0"/>
              </a:rPr>
              <a:t>Dramatically/Somewhat decrease</a:t>
            </a:r>
          </a:p>
        </p:txBody>
      </p:sp>
      <p:sp>
        <p:nvSpPr>
          <p:cNvPr id="20" name="Rectangle 19">
            <a:extLst>
              <a:ext uri="{FF2B5EF4-FFF2-40B4-BE49-F238E27FC236}">
                <a16:creationId xmlns:a16="http://schemas.microsoft.com/office/drawing/2014/main" id="{6803A5E4-9526-5ECE-0CD3-50D6D647C11F}"/>
              </a:ext>
            </a:extLst>
          </p:cNvPr>
          <p:cNvSpPr/>
          <p:nvPr/>
        </p:nvSpPr>
        <p:spPr bwMode="auto">
          <a:xfrm>
            <a:off x="4069275" y="4017803"/>
            <a:ext cx="125009" cy="128016"/>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109728" tIns="109728" rIns="109728" bIns="109728" numCol="1" rtlCol="0"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Lato" panose="020F0502020204030203" pitchFamily="34" charset="0"/>
            </a:endParaRPr>
          </a:p>
        </p:txBody>
      </p:sp>
      <p:sp>
        <p:nvSpPr>
          <p:cNvPr id="18" name="Rectangle 17">
            <a:extLst>
              <a:ext uri="{FF2B5EF4-FFF2-40B4-BE49-F238E27FC236}">
                <a16:creationId xmlns:a16="http://schemas.microsoft.com/office/drawing/2014/main" id="{5AE2B51D-62EB-FA52-4302-DEC57E22204B}"/>
              </a:ext>
            </a:extLst>
          </p:cNvPr>
          <p:cNvSpPr/>
          <p:nvPr/>
        </p:nvSpPr>
        <p:spPr bwMode="auto">
          <a:xfrm>
            <a:off x="4069275" y="4388097"/>
            <a:ext cx="125009" cy="128016"/>
          </a:xfrm>
          <a:prstGeom prst="rect">
            <a:avLst/>
          </a:prstGeom>
          <a:solidFill>
            <a:srgbClr val="B3BDAC"/>
          </a:solidFill>
          <a:ln w="9525" cap="flat" cmpd="sng" algn="ctr">
            <a:noFill/>
            <a:prstDash val="solid"/>
            <a:round/>
            <a:headEnd type="none" w="med" len="med"/>
            <a:tailEnd type="none" w="med" len="med"/>
          </a:ln>
          <a:effectLst/>
        </p:spPr>
        <p:txBody>
          <a:bodyPr vert="horz" wrap="square" lIns="109728" tIns="109728" rIns="109728" bIns="109728" numCol="1" rtlCol="0"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Lato" panose="020F0502020204030203" pitchFamily="34" charset="0"/>
            </a:endParaRPr>
          </a:p>
        </p:txBody>
      </p:sp>
      <p:sp>
        <p:nvSpPr>
          <p:cNvPr id="22" name="Rectangle 21">
            <a:extLst>
              <a:ext uri="{FF2B5EF4-FFF2-40B4-BE49-F238E27FC236}">
                <a16:creationId xmlns:a16="http://schemas.microsoft.com/office/drawing/2014/main" id="{5BE44CCF-3592-87B7-A101-43EF180644EC}"/>
              </a:ext>
            </a:extLst>
          </p:cNvPr>
          <p:cNvSpPr/>
          <p:nvPr/>
        </p:nvSpPr>
        <p:spPr bwMode="auto">
          <a:xfrm>
            <a:off x="4070898" y="4665493"/>
            <a:ext cx="125009" cy="128016"/>
          </a:xfrm>
          <a:prstGeom prst="rect">
            <a:avLst/>
          </a:prstGeom>
          <a:solidFill>
            <a:srgbClr val="004B9E"/>
          </a:solidFill>
          <a:ln w="9525" cap="flat" cmpd="sng" algn="ctr">
            <a:noFill/>
            <a:prstDash val="solid"/>
            <a:round/>
            <a:headEnd type="none" w="med" len="med"/>
            <a:tailEnd type="none" w="med" len="med"/>
          </a:ln>
          <a:effectLst/>
        </p:spPr>
        <p:txBody>
          <a:bodyPr vert="horz" wrap="square" lIns="109728" tIns="109728" rIns="109728" bIns="109728" numCol="1" rtlCol="0"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Lato" panose="020F0502020204030203" pitchFamily="34" charset="0"/>
            </a:endParaRPr>
          </a:p>
        </p:txBody>
      </p:sp>
      <p:sp>
        <p:nvSpPr>
          <p:cNvPr id="23" name="Rectangle 22">
            <a:extLst>
              <a:ext uri="{FF2B5EF4-FFF2-40B4-BE49-F238E27FC236}">
                <a16:creationId xmlns:a16="http://schemas.microsoft.com/office/drawing/2014/main" id="{C96DC8E5-8BEC-05CF-E2B7-99AC8D83FABA}"/>
              </a:ext>
            </a:extLst>
          </p:cNvPr>
          <p:cNvSpPr/>
          <p:nvPr/>
        </p:nvSpPr>
        <p:spPr bwMode="auto">
          <a:xfrm>
            <a:off x="4064560" y="4907793"/>
            <a:ext cx="125009" cy="128016"/>
          </a:xfrm>
          <a:prstGeom prst="rect">
            <a:avLst/>
          </a:prstGeom>
          <a:solidFill>
            <a:schemeClr val="accent1"/>
          </a:solidFill>
          <a:ln w="9525" cap="flat" cmpd="sng" algn="ctr">
            <a:noFill/>
            <a:prstDash val="solid"/>
            <a:round/>
            <a:headEnd type="none" w="med" len="med"/>
            <a:tailEnd type="none" w="med" len="med"/>
          </a:ln>
          <a:effectLst/>
        </p:spPr>
        <p:txBody>
          <a:bodyPr vert="horz" wrap="square" lIns="109728" tIns="109728" rIns="109728" bIns="10972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u="none" strike="noStrike" cap="none" normalizeH="0" baseline="0">
              <a:ln>
                <a:noFill/>
              </a:ln>
              <a:solidFill>
                <a:schemeClr val="tx1"/>
              </a:solidFill>
              <a:effectLst/>
              <a:latin typeface="Lato" panose="020F0502020204030203" pitchFamily="34" charset="0"/>
            </a:endParaRPr>
          </a:p>
        </p:txBody>
      </p:sp>
      <p:sp>
        <p:nvSpPr>
          <p:cNvPr id="12" name="Content Placeholder 2">
            <a:extLst>
              <a:ext uri="{FF2B5EF4-FFF2-40B4-BE49-F238E27FC236}">
                <a16:creationId xmlns:a16="http://schemas.microsoft.com/office/drawing/2014/main" id="{20F011F4-D87F-BC47-A6E5-710CBAEAE07E}"/>
              </a:ext>
            </a:extLst>
          </p:cNvPr>
          <p:cNvSpPr txBox="1">
            <a:spLocks/>
          </p:cNvSpPr>
          <p:nvPr/>
        </p:nvSpPr>
        <p:spPr>
          <a:xfrm>
            <a:off x="4200910" y="4626036"/>
            <a:ext cx="1098205" cy="242627"/>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kern="1200">
                <a:solidFill>
                  <a:srgbClr val="416A20"/>
                </a:solidFill>
                <a:latin typeface="Arial"/>
                <a:ea typeface="ヒラギノ角ゴ Pro W3" pitchFamily="38" charset="-128"/>
                <a:cs typeface="ヒラギノ角ゴ Pro W3" pitchFamily="-107" charset="-128"/>
              </a:defRPr>
            </a:lvl1pPr>
            <a:lvl2pPr marL="742950" indent="-28575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2pPr>
            <a:lvl3pPr marL="11430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3pPr>
            <a:lvl4pPr marL="16002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4pPr>
            <a:lvl5pPr marL="20574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ct val="25000"/>
              </a:spcBef>
              <a:spcAft>
                <a:spcPts val="450"/>
              </a:spcAft>
              <a:tabLst>
                <a:tab pos="428625" algn="l"/>
                <a:tab pos="600075" algn="l"/>
              </a:tabLst>
              <a:defRPr/>
            </a:pPr>
            <a:r>
              <a:rPr lang="en-US" sz="750">
                <a:solidFill>
                  <a:schemeClr val="accent1"/>
                </a:solidFill>
                <a:latin typeface="Arial" panose="020B0604020202020204" pitchFamily="34" charset="0"/>
                <a:cs typeface="Arial" panose="020B0604020202020204" pitchFamily="34" charset="0"/>
              </a:rPr>
              <a:t>Somewhat increase</a:t>
            </a:r>
          </a:p>
        </p:txBody>
      </p:sp>
      <p:sp>
        <p:nvSpPr>
          <p:cNvPr id="25" name="Content Placeholder 2">
            <a:extLst>
              <a:ext uri="{FF2B5EF4-FFF2-40B4-BE49-F238E27FC236}">
                <a16:creationId xmlns:a16="http://schemas.microsoft.com/office/drawing/2014/main" id="{EA805862-9A1F-E670-EABC-B32D536C55AB}"/>
              </a:ext>
            </a:extLst>
          </p:cNvPr>
          <p:cNvSpPr txBox="1">
            <a:spLocks/>
          </p:cNvSpPr>
          <p:nvPr/>
        </p:nvSpPr>
        <p:spPr>
          <a:xfrm>
            <a:off x="4200910" y="4353002"/>
            <a:ext cx="960862" cy="198207"/>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kern="1200">
                <a:solidFill>
                  <a:srgbClr val="416A20"/>
                </a:solidFill>
                <a:latin typeface="Arial"/>
                <a:ea typeface="ヒラギノ角ゴ Pro W3" pitchFamily="38" charset="-128"/>
                <a:cs typeface="ヒラギノ角ゴ Pro W3" pitchFamily="-107" charset="-128"/>
              </a:defRPr>
            </a:lvl1pPr>
            <a:lvl2pPr marL="742950" indent="-28575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2pPr>
            <a:lvl3pPr marL="11430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3pPr>
            <a:lvl4pPr marL="16002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4pPr>
            <a:lvl5pPr marL="20574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ct val="25000"/>
              </a:spcBef>
              <a:spcAft>
                <a:spcPts val="450"/>
              </a:spcAft>
              <a:tabLst>
                <a:tab pos="428625" algn="l"/>
                <a:tab pos="600075" algn="l"/>
              </a:tabLst>
              <a:defRPr/>
            </a:pPr>
            <a:r>
              <a:rPr lang="en-US" sz="750">
                <a:solidFill>
                  <a:schemeClr val="accent1"/>
                </a:solidFill>
                <a:latin typeface="Arial" panose="020B0604020202020204" pitchFamily="34" charset="0"/>
                <a:cs typeface="Arial" panose="020B0604020202020204" pitchFamily="34" charset="0"/>
              </a:rPr>
              <a:t>Stay the same</a:t>
            </a:r>
          </a:p>
        </p:txBody>
      </p:sp>
      <p:sp>
        <p:nvSpPr>
          <p:cNvPr id="28" name="Content Placeholder 2">
            <a:extLst>
              <a:ext uri="{FF2B5EF4-FFF2-40B4-BE49-F238E27FC236}">
                <a16:creationId xmlns:a16="http://schemas.microsoft.com/office/drawing/2014/main" id="{B64CBCD9-5A73-4A2B-E4EF-0553ECE69490}"/>
              </a:ext>
            </a:extLst>
          </p:cNvPr>
          <p:cNvSpPr txBox="1">
            <a:spLocks/>
          </p:cNvSpPr>
          <p:nvPr/>
        </p:nvSpPr>
        <p:spPr>
          <a:xfrm>
            <a:off x="4213771" y="4861012"/>
            <a:ext cx="1098205" cy="242627"/>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kern="1200">
                <a:solidFill>
                  <a:srgbClr val="416A20"/>
                </a:solidFill>
                <a:latin typeface="Arial"/>
                <a:ea typeface="ヒラギノ角ゴ Pro W3" pitchFamily="38" charset="-128"/>
                <a:cs typeface="ヒラギノ角ゴ Pro W3" pitchFamily="-107" charset="-128"/>
              </a:defRPr>
            </a:lvl1pPr>
            <a:lvl2pPr marL="742950" indent="-28575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2pPr>
            <a:lvl3pPr marL="11430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3pPr>
            <a:lvl4pPr marL="16002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4pPr>
            <a:lvl5pPr marL="20574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ct val="25000"/>
              </a:spcBef>
              <a:spcAft>
                <a:spcPts val="450"/>
              </a:spcAft>
              <a:tabLst>
                <a:tab pos="428625" algn="l"/>
                <a:tab pos="600075" algn="l"/>
              </a:tabLst>
              <a:defRPr/>
            </a:pPr>
            <a:r>
              <a:rPr lang="en-US" sz="750">
                <a:solidFill>
                  <a:schemeClr val="accent1"/>
                </a:solidFill>
                <a:latin typeface="Arial" panose="020B0604020202020204" pitchFamily="34" charset="0"/>
                <a:cs typeface="Arial" panose="020B0604020202020204" pitchFamily="34" charset="0"/>
              </a:rPr>
              <a:t>Dramatically increase</a:t>
            </a:r>
          </a:p>
        </p:txBody>
      </p:sp>
      <p:sp>
        <p:nvSpPr>
          <p:cNvPr id="6" name="Rectangle 5">
            <a:extLst>
              <a:ext uri="{FF2B5EF4-FFF2-40B4-BE49-F238E27FC236}">
                <a16:creationId xmlns:a16="http://schemas.microsoft.com/office/drawing/2014/main" id="{7C25E8B0-A35D-7EE2-6F1D-E8EFDC033D87}"/>
              </a:ext>
            </a:extLst>
          </p:cNvPr>
          <p:cNvSpPr/>
          <p:nvPr/>
        </p:nvSpPr>
        <p:spPr>
          <a:xfrm>
            <a:off x="96823" y="6396966"/>
            <a:ext cx="8101290" cy="244747"/>
          </a:xfrm>
          <a:prstGeom prst="rect">
            <a:avLst/>
          </a:prstGeom>
        </p:spPr>
        <p:txBody>
          <a:bodyPr wrap="square" anchor="b">
            <a:noAutofit/>
          </a:bodyPr>
          <a:lstStyle/>
          <a:p>
            <a:pPr defTabSz="921716">
              <a:defRPr/>
            </a:pPr>
            <a:r>
              <a:rPr lang="en-US" sz="800" i="1">
                <a:solidFill>
                  <a:schemeClr val="tx2"/>
                </a:solidFill>
                <a:latin typeface="Arial" panose="020B0604020202020204" pitchFamily="34" charset="0"/>
                <a:cs typeface="Arial" panose="020B0604020202020204" pitchFamily="34" charset="0"/>
              </a:rPr>
              <a:t>Source: The 2025 Bank of America Study of Philanthropy: Charitable Giving by Affluent Households,” Lilly Family School of Philanthropy, data as of September 30, 2025.</a:t>
            </a:r>
          </a:p>
        </p:txBody>
      </p:sp>
    </p:spTree>
    <p:extLst>
      <p:ext uri="{BB962C8B-B14F-4D97-AF65-F5344CB8AC3E}">
        <p14:creationId xmlns:p14="http://schemas.microsoft.com/office/powerpoint/2010/main" val="158336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B473A77-E6F6-877C-3E9E-AF5D5F7A2F7C}"/>
              </a:ext>
            </a:extLst>
          </p:cNvPr>
          <p:cNvCxnSpPr/>
          <p:nvPr/>
        </p:nvCxnSpPr>
        <p:spPr>
          <a:xfrm>
            <a:off x="3572189" y="2304213"/>
            <a:ext cx="0" cy="1989573"/>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4617487-3F2C-C4C3-4BFE-B2BF7FF3AAA4}"/>
              </a:ext>
            </a:extLst>
          </p:cNvPr>
          <p:cNvSpPr>
            <a:spLocks noGrp="1"/>
          </p:cNvSpPr>
          <p:nvPr>
            <p:ph type="title"/>
          </p:nvPr>
        </p:nvSpPr>
        <p:spPr>
          <a:xfrm>
            <a:off x="1377442" y="3082240"/>
            <a:ext cx="1644285" cy="346760"/>
          </a:xfrm>
          <a:prstGeom prst="rect">
            <a:avLst/>
          </a:prstGeom>
          <a:noFill/>
        </p:spPr>
        <p:txBody>
          <a:bodyPr>
            <a:normAutofit/>
          </a:bodyPr>
          <a:lstStyle/>
          <a:p>
            <a:r>
              <a:rPr lang="en-US" sz="1800" b="1" dirty="0">
                <a:solidFill>
                  <a:srgbClr val="002855"/>
                </a:solidFill>
                <a:cs typeface="Times New Roman" panose="02020603050405020304" pitchFamily="18" charset="0"/>
              </a:rPr>
              <a:t>Disclosure</a:t>
            </a:r>
          </a:p>
        </p:txBody>
      </p:sp>
      <p:sp>
        <p:nvSpPr>
          <p:cNvPr id="8" name="Content Placeholder 2">
            <a:extLst>
              <a:ext uri="{FF2B5EF4-FFF2-40B4-BE49-F238E27FC236}">
                <a16:creationId xmlns:a16="http://schemas.microsoft.com/office/drawing/2014/main" id="{23BDED72-D6FC-6625-65FB-C0AC89EDA7B2}"/>
              </a:ext>
            </a:extLst>
          </p:cNvPr>
          <p:cNvSpPr txBox="1">
            <a:spLocks/>
          </p:cNvSpPr>
          <p:nvPr/>
        </p:nvSpPr>
        <p:spPr>
          <a:xfrm>
            <a:off x="4020813" y="1817324"/>
            <a:ext cx="4759165" cy="3223351"/>
          </a:xfrm>
          <a:prstGeom prst="rect">
            <a:avLst/>
          </a:prstGeom>
        </p:spPr>
        <p:txBody>
          <a:bodyPr vert="horz" lIns="0" tIns="34290" rIns="68580" bIns="34290" rtlCol="0">
            <a:noAutofit/>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000" b="0" i="0" kern="1200">
                <a:solidFill>
                  <a:schemeClr val="accent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1800" b="0" i="0" kern="1200">
                <a:solidFill>
                  <a:schemeClr val="accent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1600" b="0" i="0" kern="1200">
                <a:solidFill>
                  <a:schemeClr val="accent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400" b="0" i="0" kern="1200">
                <a:solidFill>
                  <a:schemeClr val="accent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400" b="0" i="0" kern="1200">
                <a:solidFill>
                  <a:schemeClr val="accent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000"/>
              </a:lnSpc>
              <a:spcBef>
                <a:spcPts val="1600"/>
              </a:spcBef>
              <a:buClr>
                <a:srgbClr val="00B2A9"/>
              </a:buClr>
              <a:buNone/>
              <a:defRPr/>
            </a:pPr>
            <a:r>
              <a:rPr kumimoji="0" lang="en-US" sz="9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This report is intended for the exclusive use of clients or prospective clients (the “recipient”) of </a:t>
            </a:r>
            <a:r>
              <a:rPr kumimoji="0" lang="en-US" sz="9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Fiducient Advisors LLC, A </a:t>
            </a:r>
            <a:r>
              <a:rPr kumimoji="0" lang="en-US" sz="900" b="0"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Wealthspire</a:t>
            </a:r>
            <a:r>
              <a:rPr kumimoji="0" lang="en-US" sz="9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Company </a:t>
            </a:r>
            <a:r>
              <a:rPr kumimoji="0" lang="en-US" sz="9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and the information contained herein is confidential and the dissemination or distribution to any other person without the prior approval of </a:t>
            </a:r>
            <a:r>
              <a:rPr kumimoji="0" lang="en-US" sz="9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Fiducient Advisors </a:t>
            </a:r>
            <a:r>
              <a:rPr lang="en-US" sz="900" i="1" dirty="0">
                <a:solidFill>
                  <a:srgbClr val="FF0000"/>
                </a:solidFill>
                <a:cs typeface="Arial" panose="020B0604020202020204" pitchFamily="34" charset="0"/>
              </a:rPr>
              <a:t>LLC, A </a:t>
            </a:r>
            <a:r>
              <a:rPr lang="en-US" sz="900" i="1" dirty="0" err="1">
                <a:solidFill>
                  <a:srgbClr val="FF0000"/>
                </a:solidFill>
                <a:cs typeface="Arial" panose="020B0604020202020204" pitchFamily="34" charset="0"/>
              </a:rPr>
              <a:t>Wealthspire</a:t>
            </a:r>
            <a:r>
              <a:rPr lang="en-US" sz="900" i="1" dirty="0">
                <a:solidFill>
                  <a:srgbClr val="FF0000"/>
                </a:solidFill>
                <a:cs typeface="Arial" panose="020B0604020202020204" pitchFamily="34" charset="0"/>
              </a:rPr>
              <a:t> Company </a:t>
            </a:r>
            <a:r>
              <a:rPr kumimoji="0" lang="en-US" sz="9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is strictly prohibited. Information has been obtained from sources believed to be reliable, though not independently verified. Any forecasts are hypothetical and represent future expectations and not actual return volatilities and correlations will differ from forecasts. This report does not represent a specific investment recommendation. The opinions and analysis expressed herein are based on </a:t>
            </a:r>
            <a:r>
              <a:rPr kumimoji="0" lang="en-US" sz="9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Fiducient Advisor </a:t>
            </a:r>
            <a:r>
              <a:rPr kumimoji="0" lang="en-US" sz="9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research and professional experience and are expressed as of the date of this report. Please consult with your advisor, attorney and accountant, as appropriate, regarding specific advice. Past performance does not indicate future performance and there is risk of loss.</a:t>
            </a:r>
          </a:p>
          <a:p>
            <a:pPr marL="0" indent="0">
              <a:buNone/>
            </a:pPr>
            <a:endParaRPr lang="en-US" sz="1050" dirty="0"/>
          </a:p>
        </p:txBody>
      </p:sp>
    </p:spTree>
    <p:extLst>
      <p:ext uri="{BB962C8B-B14F-4D97-AF65-F5344CB8AC3E}">
        <p14:creationId xmlns:p14="http://schemas.microsoft.com/office/powerpoint/2010/main" val="2389228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B189B5D-BEC4-74A6-2AD2-BFE8F97D1C72}"/>
              </a:ext>
            </a:extLst>
          </p:cNvPr>
          <p:cNvSpPr>
            <a:spLocks noGrp="1"/>
          </p:cNvSpPr>
          <p:nvPr>
            <p:ph type="title"/>
          </p:nvPr>
        </p:nvSpPr>
        <p:spPr/>
        <p:txBody>
          <a:bodyPr/>
          <a:lstStyle/>
          <a:p>
            <a:r>
              <a:rPr lang="en-US"/>
              <a:t>Charitable Giving Options</a:t>
            </a:r>
          </a:p>
        </p:txBody>
      </p:sp>
      <p:sp>
        <p:nvSpPr>
          <p:cNvPr id="4" name="Footer Placeholder 3">
            <a:extLst>
              <a:ext uri="{FF2B5EF4-FFF2-40B4-BE49-F238E27FC236}">
                <a16:creationId xmlns:a16="http://schemas.microsoft.com/office/drawing/2014/main" id="{25C4DF57-2B03-4628-82E8-4FA033A836B2}"/>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5" name="Slide Number Placeholder 4">
            <a:extLst>
              <a:ext uri="{FF2B5EF4-FFF2-40B4-BE49-F238E27FC236}">
                <a16:creationId xmlns:a16="http://schemas.microsoft.com/office/drawing/2014/main" id="{0F1A9864-7E19-4562-94B3-56478FD920FA}"/>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42" name="object 20">
            <a:extLst>
              <a:ext uri="{FF2B5EF4-FFF2-40B4-BE49-F238E27FC236}">
                <a16:creationId xmlns:a16="http://schemas.microsoft.com/office/drawing/2014/main" id="{9CEB23BD-2C89-CE28-1B29-1F7F111A77A6}"/>
              </a:ext>
            </a:extLst>
          </p:cNvPr>
          <p:cNvSpPr txBox="1"/>
          <p:nvPr/>
        </p:nvSpPr>
        <p:spPr>
          <a:xfrm>
            <a:off x="289873" y="5906994"/>
            <a:ext cx="8555496" cy="714362"/>
          </a:xfrm>
          <a:prstGeom prst="rect">
            <a:avLst/>
          </a:prstGeom>
        </p:spPr>
        <p:txBody>
          <a:bodyPr vert="horz" wrap="square" lIns="0" tIns="64769" rIns="0" bIns="0" rtlCol="0" anchor="t">
            <a:spAutoFit/>
          </a:bodyPr>
          <a:lstStyle/>
          <a:p>
            <a:pPr>
              <a:lnSpc>
                <a:spcPct val="107000"/>
              </a:lnSpc>
            </a:pPr>
            <a:r>
              <a:rPr lang="en-US" sz="800" i="1" kern="100" dirty="0">
                <a:solidFill>
                  <a:schemeClr val="bg2">
                    <a:lumMod val="50000"/>
                  </a:schemeClr>
                </a:solidFill>
                <a:latin typeface="Arial"/>
                <a:ea typeface="Calibri"/>
                <a:cs typeface="Arial"/>
              </a:rPr>
              <a:t>Options are presented for illustrative purposes.</a:t>
            </a:r>
          </a:p>
          <a:p>
            <a:pPr>
              <a:lnSpc>
                <a:spcPct val="107000"/>
              </a:lnSpc>
            </a:pPr>
            <a:r>
              <a:rPr lang="en-US" sz="600" i="1" kern="100" baseline="30000" dirty="0">
                <a:solidFill>
                  <a:schemeClr val="bg2">
                    <a:lumMod val="50000"/>
                  </a:schemeClr>
                </a:solidFill>
                <a:latin typeface="Arial"/>
                <a:ea typeface="Calibri"/>
                <a:cs typeface="Arial"/>
              </a:rPr>
              <a:t> 1 </a:t>
            </a:r>
            <a:r>
              <a:rPr lang="en-US" sz="800" i="1" kern="100" dirty="0">
                <a:solidFill>
                  <a:schemeClr val="bg2">
                    <a:lumMod val="50000"/>
                  </a:schemeClr>
                </a:solidFill>
                <a:latin typeface="Arial"/>
                <a:ea typeface="Calibri"/>
                <a:cs typeface="Arial"/>
              </a:rPr>
              <a:t>Percentage of adjusted gross income (AGI).</a:t>
            </a:r>
            <a:endParaRPr lang="en-US" dirty="0">
              <a:solidFill>
                <a:schemeClr val="bg2">
                  <a:lumMod val="50000"/>
                </a:schemeClr>
              </a:solidFill>
            </a:endParaRPr>
          </a:p>
          <a:p>
            <a:pPr marL="0" marR="0">
              <a:lnSpc>
                <a:spcPct val="107000"/>
              </a:lnSpc>
              <a:spcBef>
                <a:spcPts val="0"/>
              </a:spcBef>
              <a:spcAft>
                <a:spcPts val="0"/>
              </a:spcAft>
            </a:pPr>
            <a:r>
              <a:rPr lang="en-US" sz="800" i="1" kern="100" baseline="30000" dirty="0">
                <a:solidFill>
                  <a:schemeClr val="bg2">
                    <a:lumMod val="50000"/>
                  </a:schemeClr>
                </a:solidFill>
                <a:effectLst/>
                <a:latin typeface="Arial"/>
                <a:ea typeface="Calibri"/>
                <a:cs typeface="Arial"/>
              </a:rPr>
              <a:t>2 </a:t>
            </a:r>
            <a:r>
              <a:rPr lang="en-US" sz="800" i="1" kern="100" dirty="0">
                <a:solidFill>
                  <a:schemeClr val="bg2">
                    <a:lumMod val="50000"/>
                  </a:schemeClr>
                </a:solidFill>
                <a:effectLst/>
                <a:latin typeface="Arial"/>
                <a:ea typeface="Calibri"/>
                <a:cs typeface="Arial"/>
              </a:rPr>
              <a:t>At a 501(c)(3) public charity.</a:t>
            </a:r>
          </a:p>
          <a:p>
            <a:pPr marL="0" marR="0">
              <a:lnSpc>
                <a:spcPct val="107000"/>
              </a:lnSpc>
              <a:spcBef>
                <a:spcPts val="0"/>
              </a:spcBef>
              <a:spcAft>
                <a:spcPts val="0"/>
              </a:spcAft>
            </a:pPr>
            <a:r>
              <a:rPr lang="en-US" sz="800" i="1" kern="100" baseline="300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3 </a:t>
            </a:r>
            <a:r>
              <a:rPr lang="en-US" sz="800" i="1" kern="1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Appreciated assets held over a year are generally deductible at fair market value (this applies to both publicly and non-publicly traded assets).</a:t>
            </a:r>
          </a:p>
          <a:p>
            <a:pPr marL="0" marR="0">
              <a:lnSpc>
                <a:spcPct val="107000"/>
              </a:lnSpc>
              <a:spcBef>
                <a:spcPts val="0"/>
              </a:spcBef>
              <a:spcAft>
                <a:spcPts val="0"/>
              </a:spcAft>
            </a:pPr>
            <a:r>
              <a:rPr lang="en-US" sz="800" i="1" kern="100" baseline="300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4 </a:t>
            </a:r>
            <a:r>
              <a:rPr lang="en-US" sz="800" i="1" kern="1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Appreciated, publicly traded assets held for over a year are generally deductible at fair market value, while non-publicly traded assets are generally deductible only at basis</a:t>
            </a:r>
            <a:endParaRPr sz="800" i="1" dirty="0">
              <a:solidFill>
                <a:schemeClr val="bg2">
                  <a:lumMod val="50000"/>
                </a:schemeClr>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F25ED9EB-700F-5939-5CA4-94B558EBA740}"/>
              </a:ext>
            </a:extLst>
          </p:cNvPr>
          <p:cNvGraphicFramePr>
            <a:graphicFrameLocks noGrp="1"/>
          </p:cNvGraphicFramePr>
          <p:nvPr>
            <p:extLst>
              <p:ext uri="{D42A27DB-BD31-4B8C-83A1-F6EECF244321}">
                <p14:modId xmlns:p14="http://schemas.microsoft.com/office/powerpoint/2010/main" val="988844553"/>
              </p:ext>
            </p:extLst>
          </p:nvPr>
        </p:nvGraphicFramePr>
        <p:xfrm>
          <a:off x="246522" y="1172465"/>
          <a:ext cx="8715467" cy="4665038"/>
        </p:xfrm>
        <a:graphic>
          <a:graphicData uri="http://schemas.openxmlformats.org/drawingml/2006/table">
            <a:tbl>
              <a:tblPr firstRow="1" bandRow="1">
                <a:effectLst>
                  <a:outerShdw blurRad="63500" sx="101000" sy="101000" algn="ctr" rotWithShape="0">
                    <a:prstClr val="black">
                      <a:alpha val="40000"/>
                    </a:prstClr>
                  </a:outerShdw>
                </a:effectLst>
                <a:tableStyleId>{0E3FDE45-AF77-4B5C-9715-49D594BDF05E}</a:tableStyleId>
              </a:tblPr>
              <a:tblGrid>
                <a:gridCol w="1400267">
                  <a:extLst>
                    <a:ext uri="{9D8B030D-6E8A-4147-A177-3AD203B41FA5}">
                      <a16:colId xmlns:a16="http://schemas.microsoft.com/office/drawing/2014/main" val="2273543104"/>
                    </a:ext>
                  </a:extLst>
                </a:gridCol>
                <a:gridCol w="1828800">
                  <a:extLst>
                    <a:ext uri="{9D8B030D-6E8A-4147-A177-3AD203B41FA5}">
                      <a16:colId xmlns:a16="http://schemas.microsoft.com/office/drawing/2014/main" val="478439154"/>
                    </a:ext>
                  </a:extLst>
                </a:gridCol>
                <a:gridCol w="1828800">
                  <a:extLst>
                    <a:ext uri="{9D8B030D-6E8A-4147-A177-3AD203B41FA5}">
                      <a16:colId xmlns:a16="http://schemas.microsoft.com/office/drawing/2014/main" val="767787540"/>
                    </a:ext>
                  </a:extLst>
                </a:gridCol>
                <a:gridCol w="1828800">
                  <a:extLst>
                    <a:ext uri="{9D8B030D-6E8A-4147-A177-3AD203B41FA5}">
                      <a16:colId xmlns:a16="http://schemas.microsoft.com/office/drawing/2014/main" val="3477245190"/>
                    </a:ext>
                  </a:extLst>
                </a:gridCol>
                <a:gridCol w="1828800">
                  <a:extLst>
                    <a:ext uri="{9D8B030D-6E8A-4147-A177-3AD203B41FA5}">
                      <a16:colId xmlns:a16="http://schemas.microsoft.com/office/drawing/2014/main" val="9464842"/>
                    </a:ext>
                  </a:extLst>
                </a:gridCol>
              </a:tblGrid>
              <a:tr h="457200">
                <a:tc>
                  <a:txBody>
                    <a:bodyPr/>
                    <a:lstStyle/>
                    <a:p>
                      <a:endParaRPr lang="en-US" sz="900">
                        <a:solidFill>
                          <a:schemeClr val="tx1"/>
                        </a:solidFill>
                        <a:latin typeface="Arial" panose="020B0604020202020204" pitchFamily="34" charset="0"/>
                        <a:cs typeface="Arial" panose="020B0604020202020204" pitchFamily="34" charset="0"/>
                      </a:endParaRPr>
                    </a:p>
                  </a:txBody>
                  <a:tcPr>
                    <a:lnL>
                      <a:noFill/>
                    </a:lnL>
                    <a:lnR>
                      <a:noFill/>
                    </a:lnR>
                    <a:lnT w="12700" cmpd="sng">
                      <a:noFill/>
                    </a:lnT>
                    <a:lnB w="12700" cap="flat" cmpd="sng" algn="ctr">
                      <a:solidFill>
                        <a:srgbClr val="009CD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a:lnSpc>
                          <a:spcPct val="100000"/>
                        </a:lnSpc>
                        <a:tabLst>
                          <a:tab pos="1603375" algn="l"/>
                        </a:tabLst>
                      </a:pPr>
                      <a:r>
                        <a:rPr sz="1100" b="1" spc="-50">
                          <a:solidFill>
                            <a:schemeClr val="accent1"/>
                          </a:solidFill>
                          <a:latin typeface="Arial" panose="020B0604020202020204" pitchFamily="34" charset="0"/>
                          <a:cs typeface="Arial" panose="020B0604020202020204" pitchFamily="34" charset="0"/>
                        </a:rPr>
                        <a:t>Donor-</a:t>
                      </a:r>
                      <a:r>
                        <a:rPr sz="1100" b="1" spc="-60">
                          <a:solidFill>
                            <a:schemeClr val="accent1"/>
                          </a:solidFill>
                          <a:latin typeface="Arial" panose="020B0604020202020204" pitchFamily="34" charset="0"/>
                          <a:cs typeface="Arial" panose="020B0604020202020204" pitchFamily="34" charset="0"/>
                        </a:rPr>
                        <a:t>Advised</a:t>
                      </a:r>
                      <a:r>
                        <a:rPr sz="1100" b="1" spc="30">
                          <a:solidFill>
                            <a:schemeClr val="accent1"/>
                          </a:solidFill>
                          <a:latin typeface="Arial" panose="020B0604020202020204" pitchFamily="34" charset="0"/>
                          <a:cs typeface="Arial" panose="020B0604020202020204" pitchFamily="34" charset="0"/>
                        </a:rPr>
                        <a:t> </a:t>
                      </a:r>
                      <a:r>
                        <a:rPr sz="1100" b="1" spc="-10">
                          <a:solidFill>
                            <a:schemeClr val="accent1"/>
                          </a:solidFill>
                          <a:latin typeface="Arial" panose="020B0604020202020204" pitchFamily="34" charset="0"/>
                          <a:cs typeface="Arial" panose="020B0604020202020204" pitchFamily="34" charset="0"/>
                        </a:rPr>
                        <a:t>Funds</a:t>
                      </a:r>
                      <a:r>
                        <a:rPr lang="en-US" sz="1100" spc="-15" baseline="33333">
                          <a:solidFill>
                            <a:schemeClr val="accent1"/>
                          </a:solidFill>
                          <a:latin typeface="Arial" panose="020B0604020202020204" pitchFamily="34" charset="0"/>
                          <a:cs typeface="Arial" panose="020B0604020202020204" pitchFamily="34" charset="0"/>
                        </a:rPr>
                        <a:t>2</a:t>
                      </a:r>
                      <a:endParaRPr sz="1100">
                        <a:solidFill>
                          <a:schemeClr val="accent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ap="flat" cmpd="sng" algn="ctr">
                      <a:solidFill>
                        <a:srgbClr val="009CD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0810" algn="ctr">
                        <a:lnSpc>
                          <a:spcPct val="100000"/>
                        </a:lnSpc>
                        <a:tabLst>
                          <a:tab pos="1603375" algn="l"/>
                        </a:tabLst>
                      </a:pPr>
                      <a:r>
                        <a:rPr lang="en-US" sz="1100" b="1" spc="-65">
                          <a:solidFill>
                            <a:schemeClr val="accent1"/>
                          </a:solidFill>
                          <a:latin typeface="Arial" panose="020B0604020202020204" pitchFamily="34" charset="0"/>
                          <a:cs typeface="Arial" panose="020B0604020202020204" pitchFamily="34" charset="0"/>
                        </a:rPr>
                        <a:t>Private</a:t>
                      </a:r>
                      <a:r>
                        <a:rPr lang="en-US" sz="1100" b="1" spc="-10">
                          <a:solidFill>
                            <a:schemeClr val="accent1"/>
                          </a:solidFill>
                          <a:latin typeface="Arial" panose="020B0604020202020204" pitchFamily="34" charset="0"/>
                          <a:cs typeface="Arial" panose="020B0604020202020204" pitchFamily="34" charset="0"/>
                        </a:rPr>
                        <a:t> Foundations</a:t>
                      </a:r>
                      <a:endParaRPr lang="en-US" sz="1100">
                        <a:solidFill>
                          <a:schemeClr val="accent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ap="flat" cmpd="sng" algn="ctr">
                      <a:solidFill>
                        <a:srgbClr val="009CD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10820" marR="203200" indent="96520" algn="ctr">
                        <a:lnSpc>
                          <a:spcPct val="111100"/>
                        </a:lnSpc>
                        <a:spcBef>
                          <a:spcPts val="565"/>
                        </a:spcBef>
                      </a:pPr>
                      <a:r>
                        <a:rPr sz="1100" b="1" spc="-60">
                          <a:solidFill>
                            <a:schemeClr val="accent1"/>
                          </a:solidFill>
                          <a:latin typeface="Arial" panose="020B0604020202020204" pitchFamily="34" charset="0"/>
                          <a:cs typeface="Arial" panose="020B0604020202020204" pitchFamily="34" charset="0"/>
                        </a:rPr>
                        <a:t>Charitable</a:t>
                      </a:r>
                      <a:r>
                        <a:rPr sz="1100" b="1" spc="-5">
                          <a:solidFill>
                            <a:schemeClr val="accent1"/>
                          </a:solidFill>
                          <a:latin typeface="Arial" panose="020B0604020202020204" pitchFamily="34" charset="0"/>
                          <a:cs typeface="Arial" panose="020B0604020202020204" pitchFamily="34" charset="0"/>
                        </a:rPr>
                        <a:t> </a:t>
                      </a:r>
                      <a:r>
                        <a:rPr sz="1100" b="1" spc="-20">
                          <a:solidFill>
                            <a:schemeClr val="accent1"/>
                          </a:solidFill>
                          <a:latin typeface="Arial" panose="020B0604020202020204" pitchFamily="34" charset="0"/>
                          <a:cs typeface="Arial" panose="020B0604020202020204" pitchFamily="34" charset="0"/>
                        </a:rPr>
                        <a:t>Lead </a:t>
                      </a:r>
                      <a:r>
                        <a:rPr sz="1100" b="1" spc="-65">
                          <a:solidFill>
                            <a:schemeClr val="accent1"/>
                          </a:solidFill>
                          <a:latin typeface="Arial" panose="020B0604020202020204" pitchFamily="34" charset="0"/>
                          <a:cs typeface="Arial" panose="020B0604020202020204" pitchFamily="34" charset="0"/>
                        </a:rPr>
                        <a:t>&amp;</a:t>
                      </a:r>
                      <a:r>
                        <a:rPr sz="1100" b="1" spc="-15">
                          <a:solidFill>
                            <a:schemeClr val="accent1"/>
                          </a:solidFill>
                          <a:latin typeface="Arial" panose="020B0604020202020204" pitchFamily="34" charset="0"/>
                          <a:cs typeface="Arial" panose="020B0604020202020204" pitchFamily="34" charset="0"/>
                        </a:rPr>
                        <a:t> </a:t>
                      </a:r>
                      <a:r>
                        <a:rPr sz="1100" b="1" spc="-80">
                          <a:solidFill>
                            <a:schemeClr val="accent1"/>
                          </a:solidFill>
                          <a:latin typeface="Arial" panose="020B0604020202020204" pitchFamily="34" charset="0"/>
                          <a:cs typeface="Arial" panose="020B0604020202020204" pitchFamily="34" charset="0"/>
                        </a:rPr>
                        <a:t>Remainder</a:t>
                      </a:r>
                      <a:r>
                        <a:rPr sz="1100" b="1" spc="-60">
                          <a:solidFill>
                            <a:schemeClr val="accent1"/>
                          </a:solidFill>
                          <a:latin typeface="Arial" panose="020B0604020202020204" pitchFamily="34" charset="0"/>
                          <a:cs typeface="Arial" panose="020B0604020202020204" pitchFamily="34" charset="0"/>
                        </a:rPr>
                        <a:t> </a:t>
                      </a:r>
                      <a:r>
                        <a:rPr sz="1100" b="1" spc="-70">
                          <a:solidFill>
                            <a:schemeClr val="accent1"/>
                          </a:solidFill>
                          <a:latin typeface="Arial" panose="020B0604020202020204" pitchFamily="34" charset="0"/>
                          <a:cs typeface="Arial" panose="020B0604020202020204" pitchFamily="34" charset="0"/>
                        </a:rPr>
                        <a:t>Trusts</a:t>
                      </a:r>
                      <a:endParaRPr sz="1100">
                        <a:solidFill>
                          <a:schemeClr val="accent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ap="flat" cmpd="sng" algn="ctr">
                      <a:solidFill>
                        <a:srgbClr val="009CD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74320" marR="328930" lvl="0" indent="0" algn="ctr">
                        <a:lnSpc>
                          <a:spcPct val="111100"/>
                        </a:lnSpc>
                        <a:spcBef>
                          <a:spcPts val="565"/>
                        </a:spcBef>
                      </a:pPr>
                      <a:r>
                        <a:rPr sz="1100" b="1" spc="-55">
                          <a:solidFill>
                            <a:schemeClr val="accent1"/>
                          </a:solidFill>
                          <a:latin typeface="Arial" panose="020B0604020202020204" pitchFamily="34" charset="0"/>
                          <a:cs typeface="Arial" panose="020B0604020202020204" pitchFamily="34" charset="0"/>
                        </a:rPr>
                        <a:t>Check,</a:t>
                      </a:r>
                      <a:r>
                        <a:rPr sz="1100" b="1" spc="-20">
                          <a:solidFill>
                            <a:schemeClr val="accent1"/>
                          </a:solidFill>
                          <a:latin typeface="Arial" panose="020B0604020202020204" pitchFamily="34" charset="0"/>
                          <a:cs typeface="Arial" panose="020B0604020202020204" pitchFamily="34" charset="0"/>
                        </a:rPr>
                        <a:t> </a:t>
                      </a:r>
                      <a:r>
                        <a:rPr sz="1100" b="1" spc="-70">
                          <a:solidFill>
                            <a:schemeClr val="accent1"/>
                          </a:solidFill>
                          <a:latin typeface="Arial" panose="020B0604020202020204" pitchFamily="34" charset="0"/>
                          <a:cs typeface="Arial" panose="020B0604020202020204" pitchFamily="34" charset="0"/>
                        </a:rPr>
                        <a:t>Cash</a:t>
                      </a:r>
                      <a:r>
                        <a:rPr sz="1100" b="1" spc="-55">
                          <a:solidFill>
                            <a:schemeClr val="accent1"/>
                          </a:solidFill>
                          <a:latin typeface="Arial" panose="020B0604020202020204" pitchFamily="34" charset="0"/>
                          <a:cs typeface="Arial" panose="020B0604020202020204" pitchFamily="34" charset="0"/>
                        </a:rPr>
                        <a:t> or</a:t>
                      </a:r>
                      <a:r>
                        <a:rPr sz="1100" b="1" spc="-50">
                          <a:solidFill>
                            <a:schemeClr val="accent1"/>
                          </a:solidFill>
                          <a:latin typeface="Arial" panose="020B0604020202020204" pitchFamily="34" charset="0"/>
                          <a:cs typeface="Arial" panose="020B0604020202020204" pitchFamily="34" charset="0"/>
                        </a:rPr>
                        <a:t> </a:t>
                      </a:r>
                      <a:r>
                        <a:rPr sz="1100" b="1" spc="-10">
                          <a:solidFill>
                            <a:schemeClr val="accent1"/>
                          </a:solidFill>
                          <a:latin typeface="Arial" panose="020B0604020202020204" pitchFamily="34" charset="0"/>
                          <a:cs typeface="Arial" panose="020B0604020202020204" pitchFamily="34" charset="0"/>
                        </a:rPr>
                        <a:t>Credit</a:t>
                      </a:r>
                      <a:endParaRPr sz="1100">
                        <a:solidFill>
                          <a:schemeClr val="accent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ap="flat" cmpd="sng" algn="ctr">
                      <a:solidFill>
                        <a:srgbClr val="009CDE"/>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1088681"/>
                  </a:ext>
                </a:extLst>
              </a:tr>
              <a:tr h="527486">
                <a:tc>
                  <a:txBody>
                    <a:bodyPr/>
                    <a:lstStyle/>
                    <a:p>
                      <a:pPr algn="ctr"/>
                      <a:r>
                        <a:rPr lang="en-US" sz="1000" b="1">
                          <a:solidFill>
                            <a:schemeClr val="accent1"/>
                          </a:solidFill>
                          <a:latin typeface="Arial" panose="020B0604020202020204" pitchFamily="34" charset="0"/>
                          <a:cs typeface="Arial" panose="020B0604020202020204" pitchFamily="34" charset="0"/>
                        </a:rPr>
                        <a:t>Organizations </a:t>
                      </a:r>
                    </a:p>
                    <a:p>
                      <a:pPr algn="ctr"/>
                      <a:r>
                        <a:rPr lang="en-US" sz="1000" b="1">
                          <a:solidFill>
                            <a:schemeClr val="accent1"/>
                          </a:solidFill>
                          <a:latin typeface="Arial" panose="020B0604020202020204" pitchFamily="34" charset="0"/>
                          <a:cs typeface="Arial" panose="020B0604020202020204" pitchFamily="34" charset="0"/>
                        </a:rPr>
                        <a:t>supported</a:t>
                      </a:r>
                    </a:p>
                  </a:txBody>
                  <a:tcPr anchor="ctr">
                    <a:lnT w="12700" cap="flat" cmpd="sng" algn="ctr">
                      <a:solidFill>
                        <a:srgbClr val="009CDE"/>
                      </a:solidFill>
                      <a:prstDash val="solid"/>
                      <a:round/>
                      <a:headEnd type="none" w="med" len="med"/>
                      <a:tailEnd type="none" w="med" len="med"/>
                    </a:lnT>
                  </a:tcPr>
                </a:tc>
                <a:tc>
                  <a:txBody>
                    <a:bodyPr/>
                    <a:lstStyle/>
                    <a:p>
                      <a:pPr algn="ctr"/>
                      <a:r>
                        <a:rPr lang="en-US" sz="900">
                          <a:solidFill>
                            <a:schemeClr val="accent1"/>
                          </a:solidFill>
                          <a:latin typeface="Arial" panose="020B0604020202020204" pitchFamily="34" charset="0"/>
                          <a:cs typeface="Arial" panose="020B0604020202020204" pitchFamily="34" charset="0"/>
                        </a:rPr>
                        <a:t>IRS-qualified public charities</a:t>
                      </a:r>
                    </a:p>
                  </a:txBody>
                  <a:tcPr anchor="ctr">
                    <a:lnT w="12700" cap="flat" cmpd="sng" algn="ctr">
                      <a:solidFill>
                        <a:srgbClr val="009CDE"/>
                      </a:solidFill>
                      <a:prstDash val="solid"/>
                      <a:round/>
                      <a:headEnd type="none" w="med" len="med"/>
                      <a:tailEnd type="none" w="med" len="med"/>
                    </a:lnT>
                  </a:tcPr>
                </a:tc>
                <a:tc>
                  <a:txBody>
                    <a:bodyPr/>
                    <a:lstStyle/>
                    <a:p>
                      <a:pPr algn="ctr"/>
                      <a:r>
                        <a:rPr lang="en-US" sz="900">
                          <a:solidFill>
                            <a:schemeClr val="accent1"/>
                          </a:solidFill>
                          <a:latin typeface="Arial" panose="020B0604020202020204" pitchFamily="34" charset="0"/>
                          <a:cs typeface="Arial" panose="020B0604020202020204" pitchFamily="34" charset="0"/>
                        </a:rPr>
                        <a:t>Many organizations and individuals, as long as the grant is made for a charitable purpose</a:t>
                      </a:r>
                    </a:p>
                  </a:txBody>
                  <a:tcPr anchor="ctr">
                    <a:lnT w="12700" cap="flat" cmpd="sng" algn="ctr">
                      <a:solidFill>
                        <a:srgbClr val="009CDE"/>
                      </a:solidFill>
                      <a:prstDash val="solid"/>
                      <a:round/>
                      <a:headEnd type="none" w="med" len="med"/>
                      <a:tailEnd type="none" w="med" len="med"/>
                    </a:lnT>
                  </a:tcPr>
                </a:tc>
                <a:tc>
                  <a:txBody>
                    <a:bodyPr/>
                    <a:lstStyle/>
                    <a:p>
                      <a:pPr algn="ctr"/>
                      <a:r>
                        <a:rPr lang="en-US" sz="900">
                          <a:solidFill>
                            <a:schemeClr val="accent1"/>
                          </a:solidFill>
                          <a:latin typeface="Arial" panose="020B0604020202020204" pitchFamily="34" charset="0"/>
                          <a:cs typeface="Arial" panose="020B0604020202020204" pitchFamily="34" charset="0"/>
                        </a:rPr>
                        <a:t>IRS-qualified public charities and generally, private foundations</a:t>
                      </a:r>
                    </a:p>
                  </a:txBody>
                  <a:tcPr anchor="ctr">
                    <a:lnT w="12700" cap="flat" cmpd="sng" algn="ctr">
                      <a:solidFill>
                        <a:srgbClr val="009CDE"/>
                      </a:solidFill>
                      <a:prstDash val="solid"/>
                      <a:round/>
                      <a:headEnd type="none" w="med" len="med"/>
                      <a:tailEnd type="none" w="med" len="med"/>
                    </a:lnT>
                  </a:tcPr>
                </a:tc>
                <a:tc>
                  <a:txBody>
                    <a:bodyPr/>
                    <a:lstStyle/>
                    <a:p>
                      <a:pPr algn="ctr"/>
                      <a:r>
                        <a:rPr lang="en-US" sz="900">
                          <a:solidFill>
                            <a:schemeClr val="accent1"/>
                          </a:solidFill>
                          <a:latin typeface="Arial" panose="020B0604020202020204" pitchFamily="34" charset="0"/>
                          <a:cs typeface="Arial" panose="020B0604020202020204" pitchFamily="34" charset="0"/>
                        </a:rPr>
                        <a:t>Public charities</a:t>
                      </a:r>
                    </a:p>
                  </a:txBody>
                  <a:tcPr anchor="ctr">
                    <a:lnT w="12700" cap="flat" cmpd="sng" algn="ctr">
                      <a:solidFill>
                        <a:srgbClr val="009CDE"/>
                      </a:solidFill>
                      <a:prstDash val="solid"/>
                      <a:round/>
                      <a:headEnd type="none" w="med" len="med"/>
                      <a:tailEnd type="none" w="med" len="med"/>
                    </a:lnT>
                  </a:tcPr>
                </a:tc>
                <a:extLst>
                  <a:ext uri="{0D108BD9-81ED-4DB2-BD59-A6C34878D82A}">
                    <a16:rowId xmlns:a16="http://schemas.microsoft.com/office/drawing/2014/main" val="2095069032"/>
                  </a:ext>
                </a:extLst>
              </a:tr>
              <a:tr h="385242">
                <a:tc>
                  <a:txBody>
                    <a:bodyPr/>
                    <a:lstStyle/>
                    <a:p>
                      <a:pPr algn="ctr"/>
                      <a:r>
                        <a:rPr lang="en-US" sz="1000" b="1">
                          <a:solidFill>
                            <a:schemeClr val="accent1"/>
                          </a:solidFill>
                          <a:latin typeface="Arial" panose="020B0604020202020204" pitchFamily="34" charset="0"/>
                          <a:cs typeface="Arial" panose="020B0604020202020204" pitchFamily="34" charset="0"/>
                        </a:rPr>
                        <a:t>Growth potential</a:t>
                      </a:r>
                    </a:p>
                  </a:txBody>
                  <a:tcPr anchor="ctr"/>
                </a:tc>
                <a:tc>
                  <a:txBody>
                    <a:bodyPr/>
                    <a:lstStyle/>
                    <a:p>
                      <a:pPr algn="ctr"/>
                      <a:endParaRPr lang="en-US" sz="900">
                        <a:solidFill>
                          <a:schemeClr val="accent1"/>
                        </a:solidFill>
                        <a:latin typeface="Arial" panose="020B0604020202020204" pitchFamily="34" charset="0"/>
                        <a:cs typeface="Arial" panose="020B0604020202020204" pitchFamily="34" charset="0"/>
                      </a:endParaRPr>
                    </a:p>
                  </a:txBody>
                  <a:tcPr anchor="ctr"/>
                </a:tc>
                <a:tc>
                  <a:txBody>
                    <a:bodyPr/>
                    <a:lstStyle/>
                    <a:p>
                      <a:pPr algn="ctr"/>
                      <a:endParaRPr lang="en-US" sz="900">
                        <a:solidFill>
                          <a:schemeClr val="accent1"/>
                        </a:solidFill>
                        <a:latin typeface="Arial" panose="020B0604020202020204" pitchFamily="34" charset="0"/>
                        <a:cs typeface="Arial" panose="020B0604020202020204" pitchFamily="34" charset="0"/>
                      </a:endParaRPr>
                    </a:p>
                  </a:txBody>
                  <a:tcPr anchor="ctr"/>
                </a:tc>
                <a:tc>
                  <a:txBody>
                    <a:bodyPr/>
                    <a:lstStyle/>
                    <a:p>
                      <a:pPr algn="ctr"/>
                      <a:endParaRPr lang="en-US" sz="900">
                        <a:solidFill>
                          <a:schemeClr val="accent1"/>
                        </a:solidFill>
                        <a:latin typeface="Arial" panose="020B0604020202020204" pitchFamily="34" charset="0"/>
                        <a:cs typeface="Arial" panose="020B0604020202020204" pitchFamily="34" charset="0"/>
                      </a:endParaRPr>
                    </a:p>
                  </a:txBody>
                  <a:tcPr anchor="ctr"/>
                </a:tc>
                <a:tc>
                  <a:txBody>
                    <a:bodyPr/>
                    <a:lstStyle/>
                    <a:p>
                      <a:pPr algn="ctr"/>
                      <a:endParaRPr lang="en-US" sz="900">
                        <a:solidFill>
                          <a:schemeClr val="accent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00999441"/>
                  </a:ext>
                </a:extLst>
              </a:tr>
              <a:tr h="415595">
                <a:tc>
                  <a:txBody>
                    <a:bodyPr/>
                    <a:lstStyle/>
                    <a:p>
                      <a:pPr algn="ctr"/>
                      <a:r>
                        <a:rPr lang="en-US" sz="1000" b="1">
                          <a:solidFill>
                            <a:schemeClr val="accent1"/>
                          </a:solidFill>
                          <a:latin typeface="Arial" panose="020B0604020202020204" pitchFamily="34" charset="0"/>
                          <a:cs typeface="Arial" panose="020B0604020202020204" pitchFamily="34" charset="0"/>
                        </a:rPr>
                        <a:t>Donations of non-cash items</a:t>
                      </a:r>
                    </a:p>
                  </a:txBody>
                  <a:tcPr anchor="ctr"/>
                </a:tc>
                <a:tc>
                  <a:txBody>
                    <a:bodyPr/>
                    <a:lstStyle/>
                    <a:p>
                      <a:pPr algn="ctr"/>
                      <a:endParaRPr lang="en-US" sz="900">
                        <a:solidFill>
                          <a:schemeClr val="accent1"/>
                        </a:solidFill>
                        <a:latin typeface="Arial" panose="020B0604020202020204" pitchFamily="34" charset="0"/>
                        <a:cs typeface="Arial" panose="020B0604020202020204" pitchFamily="34" charset="0"/>
                      </a:endParaRPr>
                    </a:p>
                  </a:txBody>
                  <a:tcPr anchor="ctr"/>
                </a:tc>
                <a:tc>
                  <a:txBody>
                    <a:bodyPr/>
                    <a:lstStyle/>
                    <a:p>
                      <a:pPr algn="ctr"/>
                      <a:endParaRPr lang="en-US" sz="900">
                        <a:solidFill>
                          <a:schemeClr val="accent1"/>
                        </a:solidFill>
                        <a:latin typeface="Arial" panose="020B0604020202020204" pitchFamily="34" charset="0"/>
                        <a:cs typeface="Arial" panose="020B0604020202020204" pitchFamily="34" charset="0"/>
                      </a:endParaRPr>
                    </a:p>
                  </a:txBody>
                  <a:tcPr anchor="ctr"/>
                </a:tc>
                <a:tc>
                  <a:txBody>
                    <a:bodyPr/>
                    <a:lstStyle/>
                    <a:p>
                      <a:pPr algn="ctr"/>
                      <a:endParaRPr lang="en-US" sz="900">
                        <a:solidFill>
                          <a:schemeClr val="accent1"/>
                        </a:solidFill>
                        <a:latin typeface="Arial" panose="020B0604020202020204" pitchFamily="34" charset="0"/>
                        <a:cs typeface="Arial" panose="020B0604020202020204" pitchFamily="34" charset="0"/>
                      </a:endParaRPr>
                    </a:p>
                  </a:txBody>
                  <a:tcPr anchor="ctr"/>
                </a:tc>
                <a:tc>
                  <a:txBody>
                    <a:bodyPr/>
                    <a:lstStyle/>
                    <a:p>
                      <a:pPr algn="ctr"/>
                      <a:endParaRPr lang="en-US" sz="900">
                        <a:solidFill>
                          <a:schemeClr val="accent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95047322"/>
                  </a:ext>
                </a:extLst>
              </a:tr>
              <a:tr h="558485">
                <a:tc>
                  <a:txBody>
                    <a:bodyPr/>
                    <a:lstStyle/>
                    <a:p>
                      <a:pPr algn="ctr"/>
                      <a:r>
                        <a:rPr lang="en-US" sz="1000" b="1">
                          <a:solidFill>
                            <a:schemeClr val="accent1"/>
                          </a:solidFill>
                          <a:latin typeface="Arial" panose="020B0604020202020204" pitchFamily="34" charset="0"/>
                          <a:cs typeface="Arial" panose="020B0604020202020204" pitchFamily="34" charset="0"/>
                        </a:rPr>
                        <a:t>Income tax deduction¹</a:t>
                      </a:r>
                    </a:p>
                  </a:txBody>
                  <a:tcPr anchor="ctr"/>
                </a:tc>
                <a:tc>
                  <a:txBody>
                    <a:bodyPr/>
                    <a:lstStyle/>
                    <a:p>
                      <a:pPr algn="ctr"/>
                      <a:r>
                        <a:rPr lang="en-US" sz="900">
                          <a:solidFill>
                            <a:schemeClr val="accent1"/>
                          </a:solidFill>
                          <a:latin typeface="Arial" panose="020B0604020202020204" pitchFamily="34" charset="0"/>
                          <a:cs typeface="Arial" panose="020B0604020202020204" pitchFamily="34" charset="0"/>
                        </a:rPr>
                        <a:t>60% for cash</a:t>
                      </a:r>
                    </a:p>
                    <a:p>
                      <a:pPr algn="ctr"/>
                      <a:r>
                        <a:rPr lang="en-US" sz="900">
                          <a:solidFill>
                            <a:schemeClr val="accent1"/>
                          </a:solidFill>
                          <a:latin typeface="Arial" panose="020B0604020202020204" pitchFamily="34" charset="0"/>
                          <a:cs typeface="Arial" panose="020B0604020202020204" pitchFamily="34" charset="0"/>
                        </a:rPr>
                        <a:t>30% for appreciated assets³</a:t>
                      </a:r>
                    </a:p>
                  </a:txBody>
                  <a:tcPr anchor="ctr"/>
                </a:tc>
                <a:tc>
                  <a:txBody>
                    <a:bodyPr/>
                    <a:lstStyle/>
                    <a:p>
                      <a:pPr algn="ctr"/>
                      <a:r>
                        <a:rPr lang="en-US" sz="900">
                          <a:solidFill>
                            <a:schemeClr val="accent1"/>
                          </a:solidFill>
                          <a:latin typeface="Arial" panose="020B0604020202020204" pitchFamily="34" charset="0"/>
                          <a:cs typeface="Arial" panose="020B0604020202020204" pitchFamily="34" charset="0"/>
                        </a:rPr>
                        <a:t>30% for cash</a:t>
                      </a:r>
                    </a:p>
                    <a:p>
                      <a:pPr algn="ctr"/>
                      <a:r>
                        <a:rPr lang="en-US" sz="900">
                          <a:solidFill>
                            <a:schemeClr val="accent1"/>
                          </a:solidFill>
                          <a:latin typeface="Arial" panose="020B0604020202020204" pitchFamily="34" charset="0"/>
                          <a:cs typeface="Arial" panose="020B0604020202020204" pitchFamily="34" charset="0"/>
                        </a:rPr>
                        <a:t>20% for appreciated assets⁴</a:t>
                      </a:r>
                    </a:p>
                  </a:txBody>
                  <a:tcPr anchor="ctr"/>
                </a:tc>
                <a:tc>
                  <a:txBody>
                    <a:bodyPr/>
                    <a:lstStyle/>
                    <a:p>
                      <a:pPr algn="ctr"/>
                      <a:r>
                        <a:rPr lang="en-US" sz="900">
                          <a:solidFill>
                            <a:schemeClr val="accent1"/>
                          </a:solidFill>
                          <a:latin typeface="Arial" panose="020B0604020202020204" pitchFamily="34" charset="0"/>
                          <a:cs typeface="Arial" panose="020B0604020202020204" pitchFamily="34" charset="0"/>
                        </a:rPr>
                        <a:t>Depends on the type of charity supported by the trust and the type of trust</a:t>
                      </a:r>
                    </a:p>
                  </a:txBody>
                  <a:tcPr anchor="ctr"/>
                </a:tc>
                <a:tc>
                  <a:txBody>
                    <a:bodyPr/>
                    <a:lstStyle/>
                    <a:p>
                      <a:pPr algn="ctr"/>
                      <a:r>
                        <a:rPr lang="en-US" sz="900">
                          <a:solidFill>
                            <a:schemeClr val="accent1"/>
                          </a:solidFill>
                          <a:latin typeface="Arial" panose="020B0604020202020204" pitchFamily="34" charset="0"/>
                          <a:cs typeface="Arial" panose="020B0604020202020204" pitchFamily="34" charset="0"/>
                        </a:rPr>
                        <a:t>60% to qualifying charities</a:t>
                      </a:r>
                    </a:p>
                  </a:txBody>
                  <a:tcPr anchor="ctr"/>
                </a:tc>
                <a:extLst>
                  <a:ext uri="{0D108BD9-81ED-4DB2-BD59-A6C34878D82A}">
                    <a16:rowId xmlns:a16="http://schemas.microsoft.com/office/drawing/2014/main" val="492873851"/>
                  </a:ext>
                </a:extLst>
              </a:tr>
              <a:tr h="415595">
                <a:tc>
                  <a:txBody>
                    <a:bodyPr/>
                    <a:lstStyle/>
                    <a:p>
                      <a:pPr algn="ctr"/>
                      <a:r>
                        <a:rPr lang="en-US" sz="1000" b="1">
                          <a:solidFill>
                            <a:schemeClr val="accent1"/>
                          </a:solidFill>
                          <a:latin typeface="Arial" panose="020B0604020202020204" pitchFamily="34" charset="0"/>
                          <a:cs typeface="Arial" panose="020B0604020202020204" pitchFamily="34" charset="0"/>
                        </a:rPr>
                        <a:t>Tax on investment income</a:t>
                      </a:r>
                    </a:p>
                  </a:txBody>
                  <a:tcPr anchor="ctr"/>
                </a:tc>
                <a:tc>
                  <a:txBody>
                    <a:bodyPr/>
                    <a:lstStyle/>
                    <a:p>
                      <a:pPr algn="ctr"/>
                      <a:r>
                        <a:rPr lang="en-US" sz="900">
                          <a:solidFill>
                            <a:schemeClr val="accent1"/>
                          </a:solidFill>
                          <a:latin typeface="Arial" panose="020B0604020202020204" pitchFamily="34" charset="0"/>
                          <a:cs typeface="Arial" panose="020B0604020202020204" pitchFamily="34" charset="0"/>
                        </a:rPr>
                        <a:t>None</a:t>
                      </a:r>
                    </a:p>
                  </a:txBody>
                  <a:tcPr anchor="ctr"/>
                </a:tc>
                <a:tc>
                  <a:txBody>
                    <a:bodyPr/>
                    <a:lstStyle/>
                    <a:p>
                      <a:pPr algn="ctr"/>
                      <a:r>
                        <a:rPr lang="en-US" sz="900" dirty="0">
                          <a:solidFill>
                            <a:schemeClr val="accent1"/>
                          </a:solidFill>
                          <a:latin typeface="Arial" panose="020B0604020202020204" pitchFamily="34" charset="0"/>
                          <a:cs typeface="Arial" panose="020B0604020202020204" pitchFamily="34" charset="0"/>
                        </a:rPr>
                        <a:t>1.39% of net investment income</a:t>
                      </a:r>
                    </a:p>
                  </a:txBody>
                  <a:tcPr anchor="ctr"/>
                </a:tc>
                <a:tc>
                  <a:txBody>
                    <a:bodyPr/>
                    <a:lstStyle/>
                    <a:p>
                      <a:pPr algn="ctr"/>
                      <a:r>
                        <a:rPr lang="en-US" sz="900">
                          <a:solidFill>
                            <a:schemeClr val="accent1"/>
                          </a:solidFill>
                          <a:latin typeface="Arial" panose="020B0604020202020204" pitchFamily="34" charset="0"/>
                          <a:cs typeface="Arial" panose="020B0604020202020204" pitchFamily="34" charset="0"/>
                        </a:rPr>
                        <a:t>Depends on the nature </a:t>
                      </a:r>
                    </a:p>
                    <a:p>
                      <a:pPr algn="ctr"/>
                      <a:r>
                        <a:rPr lang="en-US" sz="900">
                          <a:solidFill>
                            <a:schemeClr val="accent1"/>
                          </a:solidFill>
                          <a:latin typeface="Arial" panose="020B0604020202020204" pitchFamily="34" charset="0"/>
                          <a:cs typeface="Arial" panose="020B0604020202020204" pitchFamily="34" charset="0"/>
                        </a:rPr>
                        <a:t>of the trust</a:t>
                      </a:r>
                    </a:p>
                  </a:txBody>
                  <a:tcPr anchor="ctr"/>
                </a:tc>
                <a:tc>
                  <a:txBody>
                    <a:bodyPr/>
                    <a:lstStyle/>
                    <a:p>
                      <a:pPr algn="ctr"/>
                      <a:r>
                        <a:rPr lang="en-US" sz="900">
                          <a:solidFill>
                            <a:schemeClr val="accent1"/>
                          </a:solidFill>
                          <a:latin typeface="Arial" panose="020B0604020202020204" pitchFamily="34" charset="0"/>
                          <a:cs typeface="Arial" panose="020B0604020202020204" pitchFamily="34" charset="0"/>
                        </a:rPr>
                        <a:t>N/A</a:t>
                      </a:r>
                    </a:p>
                  </a:txBody>
                  <a:tcPr anchor="ctr"/>
                </a:tc>
                <a:extLst>
                  <a:ext uri="{0D108BD9-81ED-4DB2-BD59-A6C34878D82A}">
                    <a16:rowId xmlns:a16="http://schemas.microsoft.com/office/drawing/2014/main" val="46298409"/>
                  </a:ext>
                </a:extLst>
              </a:tr>
              <a:tr h="575440">
                <a:tc>
                  <a:txBody>
                    <a:bodyPr/>
                    <a:lstStyle/>
                    <a:p>
                      <a:pPr algn="ctr"/>
                      <a:r>
                        <a:rPr lang="en-US" sz="1000" b="1">
                          <a:solidFill>
                            <a:schemeClr val="accent1"/>
                          </a:solidFill>
                          <a:latin typeface="Arial" panose="020B0604020202020204" pitchFamily="34" charset="0"/>
                          <a:cs typeface="Arial" panose="020B0604020202020204" pitchFamily="34" charset="0"/>
                        </a:rPr>
                        <a:t>Option to support charities anonymously</a:t>
                      </a:r>
                    </a:p>
                  </a:txBody>
                  <a:tcPr anchor="ctr"/>
                </a:tc>
                <a:tc>
                  <a:txBody>
                    <a:bodyPr/>
                    <a:lstStyle/>
                    <a:p>
                      <a:pPr algn="ctr"/>
                      <a:endParaRPr lang="en-US" sz="900">
                        <a:solidFill>
                          <a:schemeClr val="accent1"/>
                        </a:solidFill>
                        <a:latin typeface="Arial" panose="020B0604020202020204" pitchFamily="34" charset="0"/>
                        <a:cs typeface="Arial" panose="020B0604020202020204" pitchFamily="34" charset="0"/>
                      </a:endParaRPr>
                    </a:p>
                  </a:txBody>
                  <a:tcPr anchor="ctr"/>
                </a:tc>
                <a:tc>
                  <a:txBody>
                    <a:bodyPr/>
                    <a:lstStyle/>
                    <a:p>
                      <a:pPr algn="ctr"/>
                      <a:endParaRPr lang="en-US" sz="900">
                        <a:solidFill>
                          <a:schemeClr val="accent1"/>
                        </a:solidFill>
                        <a:latin typeface="Arial" panose="020B0604020202020204" pitchFamily="34" charset="0"/>
                        <a:cs typeface="Arial" panose="020B0604020202020204" pitchFamily="34" charset="0"/>
                      </a:endParaRPr>
                    </a:p>
                  </a:txBody>
                  <a:tcPr anchor="ctr"/>
                </a:tc>
                <a:tc>
                  <a:txBody>
                    <a:bodyPr/>
                    <a:lstStyle/>
                    <a:p>
                      <a:pPr algn="ctr"/>
                      <a:endParaRPr lang="en-US" sz="900">
                        <a:solidFill>
                          <a:schemeClr val="accent1"/>
                        </a:solidFill>
                        <a:latin typeface="Arial" panose="020B0604020202020204" pitchFamily="34" charset="0"/>
                        <a:cs typeface="Arial" panose="020B0604020202020204" pitchFamily="34" charset="0"/>
                      </a:endParaRPr>
                    </a:p>
                  </a:txBody>
                  <a:tcPr anchor="ctr"/>
                </a:tc>
                <a:tc>
                  <a:txBody>
                    <a:bodyPr/>
                    <a:lstStyle/>
                    <a:p>
                      <a:pPr algn="ctr"/>
                      <a:endParaRPr lang="en-US" sz="900">
                        <a:solidFill>
                          <a:schemeClr val="accent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86812389"/>
                  </a:ext>
                </a:extLst>
              </a:tr>
              <a:tr h="415595">
                <a:tc>
                  <a:txBody>
                    <a:bodyPr/>
                    <a:lstStyle/>
                    <a:p>
                      <a:pPr algn="ctr"/>
                      <a:r>
                        <a:rPr lang="en-US" sz="1000" b="1">
                          <a:solidFill>
                            <a:schemeClr val="accent1"/>
                          </a:solidFill>
                          <a:latin typeface="Arial" panose="020B0604020202020204" pitchFamily="34" charset="0"/>
                          <a:cs typeface="Arial" panose="020B0604020202020204" pitchFamily="34" charset="0"/>
                        </a:rPr>
                        <a:t>Ability to name successors</a:t>
                      </a:r>
                    </a:p>
                  </a:txBody>
                  <a:tcPr anchor="ctr"/>
                </a:tc>
                <a:tc>
                  <a:txBody>
                    <a:bodyPr/>
                    <a:lstStyle/>
                    <a:p>
                      <a:pPr algn="ctr"/>
                      <a:endParaRPr lang="en-US" sz="900">
                        <a:solidFill>
                          <a:schemeClr val="accent1"/>
                        </a:solidFill>
                        <a:latin typeface="Arial" panose="020B0604020202020204" pitchFamily="34" charset="0"/>
                        <a:cs typeface="Arial" panose="020B0604020202020204" pitchFamily="34" charset="0"/>
                      </a:endParaRPr>
                    </a:p>
                  </a:txBody>
                  <a:tcPr anchor="ctr"/>
                </a:tc>
                <a:tc>
                  <a:txBody>
                    <a:bodyPr/>
                    <a:lstStyle/>
                    <a:p>
                      <a:pPr algn="ctr"/>
                      <a:endParaRPr lang="en-US" sz="900">
                        <a:solidFill>
                          <a:schemeClr val="accent1"/>
                        </a:solidFill>
                        <a:latin typeface="Arial" panose="020B0604020202020204" pitchFamily="34" charset="0"/>
                        <a:cs typeface="Arial" panose="020B0604020202020204" pitchFamily="34" charset="0"/>
                      </a:endParaRPr>
                    </a:p>
                  </a:txBody>
                  <a:tcPr anchor="ctr"/>
                </a:tc>
                <a:tc>
                  <a:txBody>
                    <a:bodyPr/>
                    <a:lstStyle/>
                    <a:p>
                      <a:pPr algn="ctr"/>
                      <a:endParaRPr lang="en-US" sz="900">
                        <a:solidFill>
                          <a:schemeClr val="accent1"/>
                        </a:solidFill>
                        <a:latin typeface="Arial" panose="020B0604020202020204" pitchFamily="34" charset="0"/>
                        <a:cs typeface="Arial" panose="020B0604020202020204" pitchFamily="34" charset="0"/>
                      </a:endParaRPr>
                    </a:p>
                  </a:txBody>
                  <a:tcPr anchor="ctr"/>
                </a:tc>
                <a:tc>
                  <a:txBody>
                    <a:bodyPr/>
                    <a:lstStyle/>
                    <a:p>
                      <a:pPr algn="ctr"/>
                      <a:endParaRPr lang="en-US" sz="900">
                        <a:solidFill>
                          <a:schemeClr val="accent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13523951"/>
                  </a:ext>
                </a:extLst>
              </a:tr>
              <a:tr h="815206">
                <a:tc>
                  <a:txBody>
                    <a:bodyPr/>
                    <a:lstStyle/>
                    <a:p>
                      <a:pPr algn="ctr"/>
                      <a:r>
                        <a:rPr lang="en-US" sz="1000" b="1">
                          <a:solidFill>
                            <a:schemeClr val="accent1"/>
                          </a:solidFill>
                          <a:latin typeface="Arial" panose="020B0604020202020204" pitchFamily="34" charset="0"/>
                          <a:cs typeface="Arial" panose="020B0604020202020204" pitchFamily="34" charset="0"/>
                        </a:rPr>
                        <a:t>Consider this when you want…</a:t>
                      </a:r>
                    </a:p>
                  </a:txBody>
                  <a:tcPr anchor="ctr"/>
                </a:tc>
                <a:tc>
                  <a:txBody>
                    <a:bodyPr/>
                    <a:lstStyle/>
                    <a:p>
                      <a:pPr marL="0" indent="0" algn="l">
                        <a:buFont typeface="Arial" panose="020B0604020202020204" pitchFamily="34" charset="0"/>
                        <a:buNone/>
                      </a:pPr>
                      <a:r>
                        <a:rPr lang="en-US" sz="900">
                          <a:solidFill>
                            <a:schemeClr val="accent1"/>
                          </a:solidFill>
                          <a:latin typeface="Arial" panose="020B0604020202020204" pitchFamily="34" charset="0"/>
                          <a:cs typeface="Arial" panose="020B0604020202020204" pitchFamily="34" charset="0"/>
                        </a:rPr>
                        <a:t>A turn-key giving solution with low costs and the potential to grow tax-free over time</a:t>
                      </a:r>
                    </a:p>
                  </a:txBody>
                  <a:tcPr/>
                </a:tc>
                <a:tc>
                  <a:txBody>
                    <a:bodyPr/>
                    <a:lstStyle/>
                    <a:p>
                      <a:pPr marL="55563" lvl="0" indent="0" algn="l">
                        <a:buFont typeface="Arial" panose="020B0604020202020204" pitchFamily="34" charset="0"/>
                        <a:buNone/>
                      </a:pPr>
                      <a:r>
                        <a:rPr lang="en-US" sz="900">
                          <a:solidFill>
                            <a:schemeClr val="accent1"/>
                          </a:solidFill>
                          <a:latin typeface="Arial" panose="020B0604020202020204" pitchFamily="34" charset="0"/>
                          <a:cs typeface="Arial" panose="020B0604020202020204" pitchFamily="34" charset="0"/>
                        </a:rPr>
                        <a:t>To operate a charitable organization; potentially employ a staff; hire investment managers; actively manage grant-making; sponsor charitable events</a:t>
                      </a:r>
                    </a:p>
                  </a:txBody>
                  <a:tcPr/>
                </a:tc>
                <a:tc>
                  <a:txBody>
                    <a:bodyPr/>
                    <a:lstStyle/>
                    <a:p>
                      <a:pPr algn="l"/>
                      <a:r>
                        <a:rPr lang="en-US" sz="900">
                          <a:solidFill>
                            <a:schemeClr val="accent1"/>
                          </a:solidFill>
                          <a:latin typeface="Arial" panose="020B0604020202020204" pitchFamily="34" charset="0"/>
                          <a:cs typeface="Arial" panose="020B0604020202020204" pitchFamily="34" charset="0"/>
                        </a:rPr>
                        <a:t>A trust that can generate income for, and eventually pass on a remainder interest to, heirs and charities</a:t>
                      </a:r>
                    </a:p>
                  </a:txBody>
                  <a:tcPr/>
                </a:tc>
                <a:tc>
                  <a:txBody>
                    <a:bodyPr/>
                    <a:lstStyle/>
                    <a:p>
                      <a:pPr algn="l"/>
                      <a:r>
                        <a:rPr lang="en-US" sz="900" dirty="0">
                          <a:solidFill>
                            <a:schemeClr val="accent1"/>
                          </a:solidFill>
                          <a:latin typeface="Arial" panose="020B0604020202020204" pitchFamily="34" charset="0"/>
                          <a:cs typeface="Arial" panose="020B0604020202020204" pitchFamily="34" charset="0"/>
                        </a:rPr>
                        <a:t>To make one-off donations and manage your own donation receipts at tax time</a:t>
                      </a:r>
                    </a:p>
                  </a:txBody>
                  <a:tcPr/>
                </a:tc>
                <a:extLst>
                  <a:ext uri="{0D108BD9-81ED-4DB2-BD59-A6C34878D82A}">
                    <a16:rowId xmlns:a16="http://schemas.microsoft.com/office/drawing/2014/main" val="3717351230"/>
                  </a:ext>
                </a:extLst>
              </a:tr>
            </a:tbl>
          </a:graphicData>
        </a:graphic>
      </p:graphicFrame>
      <p:pic>
        <p:nvPicPr>
          <p:cNvPr id="28" name="Graphic 27" descr="Checkbox Checked with solid fill">
            <a:extLst>
              <a:ext uri="{FF2B5EF4-FFF2-40B4-BE49-F238E27FC236}">
                <a16:creationId xmlns:a16="http://schemas.microsoft.com/office/drawing/2014/main" id="{FB38C332-9D6D-38CC-ED35-E794F0A6FF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37800" y="2131814"/>
            <a:ext cx="457200" cy="457200"/>
          </a:xfrm>
          <a:prstGeom prst="rect">
            <a:avLst/>
          </a:prstGeom>
        </p:spPr>
      </p:pic>
      <p:pic>
        <p:nvPicPr>
          <p:cNvPr id="32" name="Graphic 31" descr="Checkbox Crossed with solid fill">
            <a:extLst>
              <a:ext uri="{FF2B5EF4-FFF2-40B4-BE49-F238E27FC236}">
                <a16:creationId xmlns:a16="http://schemas.microsoft.com/office/drawing/2014/main" id="{38D35983-6282-815D-013A-AF48353E85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86672" y="4000774"/>
            <a:ext cx="457200" cy="457200"/>
          </a:xfrm>
          <a:prstGeom prst="rect">
            <a:avLst/>
          </a:prstGeom>
        </p:spPr>
      </p:pic>
      <p:pic>
        <p:nvPicPr>
          <p:cNvPr id="34" name="Graphic 33" descr="Checkbox Crossed with solid fill">
            <a:extLst>
              <a:ext uri="{FF2B5EF4-FFF2-40B4-BE49-F238E27FC236}">
                <a16:creationId xmlns:a16="http://schemas.microsoft.com/office/drawing/2014/main" id="{6047E6CC-7EA8-708F-0B46-2F1039DC66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01242" y="4000774"/>
            <a:ext cx="457200" cy="457200"/>
          </a:xfrm>
          <a:prstGeom prst="rect">
            <a:avLst/>
          </a:prstGeom>
        </p:spPr>
      </p:pic>
      <p:pic>
        <p:nvPicPr>
          <p:cNvPr id="36" name="Graphic 35" descr="Checkbox Crossed with solid fill">
            <a:extLst>
              <a:ext uri="{FF2B5EF4-FFF2-40B4-BE49-F238E27FC236}">
                <a16:creationId xmlns:a16="http://schemas.microsoft.com/office/drawing/2014/main" id="{76FF7E9B-8158-1E58-F6FE-69D1A05A9A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01242" y="4487201"/>
            <a:ext cx="457200" cy="457200"/>
          </a:xfrm>
          <a:prstGeom prst="rect">
            <a:avLst/>
          </a:prstGeom>
        </p:spPr>
      </p:pic>
      <p:pic>
        <p:nvPicPr>
          <p:cNvPr id="38" name="Graphic 37" descr="Checkbox Crossed with solid fill">
            <a:extLst>
              <a:ext uri="{FF2B5EF4-FFF2-40B4-BE49-F238E27FC236}">
                <a16:creationId xmlns:a16="http://schemas.microsoft.com/office/drawing/2014/main" id="{3C258D1C-FCB8-33AD-5C21-F19C6CA3F8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01242" y="2131814"/>
            <a:ext cx="457200" cy="457200"/>
          </a:xfrm>
          <a:prstGeom prst="rect">
            <a:avLst/>
          </a:prstGeom>
        </p:spPr>
      </p:pic>
      <p:pic>
        <p:nvPicPr>
          <p:cNvPr id="40" name="Graphic 39" descr="Checkbox Crossed with solid fill">
            <a:extLst>
              <a:ext uri="{FF2B5EF4-FFF2-40B4-BE49-F238E27FC236}">
                <a16:creationId xmlns:a16="http://schemas.microsoft.com/office/drawing/2014/main" id="{D892489C-48C4-5F83-D26F-51D0FBB20A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01242" y="2527992"/>
            <a:ext cx="457200" cy="457200"/>
          </a:xfrm>
          <a:prstGeom prst="rect">
            <a:avLst/>
          </a:prstGeom>
        </p:spPr>
      </p:pic>
      <p:pic>
        <p:nvPicPr>
          <p:cNvPr id="41" name="Graphic 40" descr="Checkbox Checked with solid fill">
            <a:extLst>
              <a:ext uri="{FF2B5EF4-FFF2-40B4-BE49-F238E27FC236}">
                <a16:creationId xmlns:a16="http://schemas.microsoft.com/office/drawing/2014/main" id="{3FB9DC94-76C3-8CC0-877A-EBAB0913EC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37800" y="2527992"/>
            <a:ext cx="457200" cy="457200"/>
          </a:xfrm>
          <a:prstGeom prst="rect">
            <a:avLst/>
          </a:prstGeom>
        </p:spPr>
      </p:pic>
      <p:pic>
        <p:nvPicPr>
          <p:cNvPr id="43" name="Graphic 42" descr="Checkbox Checked with solid fill">
            <a:extLst>
              <a:ext uri="{FF2B5EF4-FFF2-40B4-BE49-F238E27FC236}">
                <a16:creationId xmlns:a16="http://schemas.microsoft.com/office/drawing/2014/main" id="{717A002B-579D-D1DE-090A-DB9E36EF85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37800" y="4000774"/>
            <a:ext cx="457200" cy="457200"/>
          </a:xfrm>
          <a:prstGeom prst="rect">
            <a:avLst/>
          </a:prstGeom>
        </p:spPr>
      </p:pic>
      <p:pic>
        <p:nvPicPr>
          <p:cNvPr id="44" name="Graphic 43" descr="Checkbox Checked with solid fill">
            <a:extLst>
              <a:ext uri="{FF2B5EF4-FFF2-40B4-BE49-F238E27FC236}">
                <a16:creationId xmlns:a16="http://schemas.microsoft.com/office/drawing/2014/main" id="{553249B5-56D9-E945-BF5D-9120D9C53E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86672" y="2527992"/>
            <a:ext cx="457200" cy="457200"/>
          </a:xfrm>
          <a:prstGeom prst="rect">
            <a:avLst/>
          </a:prstGeom>
        </p:spPr>
      </p:pic>
      <p:pic>
        <p:nvPicPr>
          <p:cNvPr id="45" name="Graphic 44" descr="Checkbox Checked with solid fill">
            <a:extLst>
              <a:ext uri="{FF2B5EF4-FFF2-40B4-BE49-F238E27FC236}">
                <a16:creationId xmlns:a16="http://schemas.microsoft.com/office/drawing/2014/main" id="{3E69E84C-452F-AEFE-7F32-9B8E0EF4BA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86672" y="2131814"/>
            <a:ext cx="457200" cy="457200"/>
          </a:xfrm>
          <a:prstGeom prst="rect">
            <a:avLst/>
          </a:prstGeom>
        </p:spPr>
      </p:pic>
      <p:pic>
        <p:nvPicPr>
          <p:cNvPr id="46" name="Graphic 45" descr="Checkbox Checked with solid fill">
            <a:extLst>
              <a:ext uri="{FF2B5EF4-FFF2-40B4-BE49-F238E27FC236}">
                <a16:creationId xmlns:a16="http://schemas.microsoft.com/office/drawing/2014/main" id="{F41CB901-E964-4FAB-2613-5FFF439E56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37800" y="4487201"/>
            <a:ext cx="457200" cy="457200"/>
          </a:xfrm>
          <a:prstGeom prst="rect">
            <a:avLst/>
          </a:prstGeom>
        </p:spPr>
      </p:pic>
      <p:pic>
        <p:nvPicPr>
          <p:cNvPr id="47" name="Graphic 46" descr="Checkbox Checked with solid fill">
            <a:extLst>
              <a:ext uri="{FF2B5EF4-FFF2-40B4-BE49-F238E27FC236}">
                <a16:creationId xmlns:a16="http://schemas.microsoft.com/office/drawing/2014/main" id="{D7D4DF8C-6ADC-6CA5-B518-58E25CE73B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957" y="2527992"/>
            <a:ext cx="457200" cy="457200"/>
          </a:xfrm>
          <a:prstGeom prst="rect">
            <a:avLst/>
          </a:prstGeom>
        </p:spPr>
      </p:pic>
      <p:pic>
        <p:nvPicPr>
          <p:cNvPr id="48" name="Graphic 47" descr="Checkbox Checked with solid fill">
            <a:extLst>
              <a:ext uri="{FF2B5EF4-FFF2-40B4-BE49-F238E27FC236}">
                <a16:creationId xmlns:a16="http://schemas.microsoft.com/office/drawing/2014/main" id="{5E7A6E8B-C1AA-5809-C563-0E32038452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957" y="2131814"/>
            <a:ext cx="457200" cy="457200"/>
          </a:xfrm>
          <a:prstGeom prst="rect">
            <a:avLst/>
          </a:prstGeom>
        </p:spPr>
      </p:pic>
      <p:pic>
        <p:nvPicPr>
          <p:cNvPr id="49" name="Graphic 48" descr="Checkbox Checked with solid fill">
            <a:extLst>
              <a:ext uri="{FF2B5EF4-FFF2-40B4-BE49-F238E27FC236}">
                <a16:creationId xmlns:a16="http://schemas.microsoft.com/office/drawing/2014/main" id="{9724C05E-1AF8-A94E-4384-4CA6D9D5FF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86672" y="4487201"/>
            <a:ext cx="457200" cy="457200"/>
          </a:xfrm>
          <a:prstGeom prst="rect">
            <a:avLst/>
          </a:prstGeom>
        </p:spPr>
      </p:pic>
      <p:pic>
        <p:nvPicPr>
          <p:cNvPr id="50" name="Graphic 49" descr="Checkbox Checked with solid fill">
            <a:extLst>
              <a:ext uri="{FF2B5EF4-FFF2-40B4-BE49-F238E27FC236}">
                <a16:creationId xmlns:a16="http://schemas.microsoft.com/office/drawing/2014/main" id="{E0D58199-5C41-9B48-239B-13553C3449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957" y="4000774"/>
            <a:ext cx="457200" cy="457200"/>
          </a:xfrm>
          <a:prstGeom prst="rect">
            <a:avLst/>
          </a:prstGeom>
        </p:spPr>
      </p:pic>
      <p:pic>
        <p:nvPicPr>
          <p:cNvPr id="51" name="Graphic 50" descr="Checkbox Checked with solid fill">
            <a:extLst>
              <a:ext uri="{FF2B5EF4-FFF2-40B4-BE49-F238E27FC236}">
                <a16:creationId xmlns:a16="http://schemas.microsoft.com/office/drawing/2014/main" id="{DE4FE8BE-416B-1F90-91A6-6BB86B8B29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957" y="4487201"/>
            <a:ext cx="457200" cy="457200"/>
          </a:xfrm>
          <a:prstGeom prst="rect">
            <a:avLst/>
          </a:prstGeom>
        </p:spPr>
      </p:pic>
    </p:spTree>
    <p:extLst>
      <p:ext uri="{BB962C8B-B14F-4D97-AF65-F5344CB8AC3E}">
        <p14:creationId xmlns:p14="http://schemas.microsoft.com/office/powerpoint/2010/main" val="1448074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DA8EF6-F9AA-B0F4-61CC-7B2DCCF46444}"/>
              </a:ext>
            </a:extLst>
          </p:cNvPr>
          <p:cNvSpPr/>
          <p:nvPr/>
        </p:nvSpPr>
        <p:spPr>
          <a:xfrm>
            <a:off x="0" y="1380121"/>
            <a:ext cx="9144000" cy="430545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5F7106-33CE-BF51-883B-C1A50A7C6C13}"/>
              </a:ext>
            </a:extLst>
          </p:cNvPr>
          <p:cNvSpPr>
            <a:spLocks noGrp="1"/>
          </p:cNvSpPr>
          <p:nvPr>
            <p:ph type="title"/>
          </p:nvPr>
        </p:nvSpPr>
        <p:spPr/>
        <p:txBody>
          <a:bodyPr/>
          <a:lstStyle/>
          <a:p>
            <a:r>
              <a:rPr lang="en-US"/>
              <a:t>Questions to Ask a Fiducient Advisor</a:t>
            </a:r>
          </a:p>
        </p:txBody>
      </p:sp>
      <p:sp>
        <p:nvSpPr>
          <p:cNvPr id="4" name="Footer Placeholder 3">
            <a:extLst>
              <a:ext uri="{FF2B5EF4-FFF2-40B4-BE49-F238E27FC236}">
                <a16:creationId xmlns:a16="http://schemas.microsoft.com/office/drawing/2014/main" id="{C80A10DC-BAEF-7FB7-B085-554E0489DBA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5" name="Slide Number Placeholder 4">
            <a:extLst>
              <a:ext uri="{FF2B5EF4-FFF2-40B4-BE49-F238E27FC236}">
                <a16:creationId xmlns:a16="http://schemas.microsoft.com/office/drawing/2014/main" id="{65354F24-7D2B-B67A-729D-06176D3B6E4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14" name="Rectangle 13">
            <a:extLst>
              <a:ext uri="{FF2B5EF4-FFF2-40B4-BE49-F238E27FC236}">
                <a16:creationId xmlns:a16="http://schemas.microsoft.com/office/drawing/2014/main" id="{74C4D03E-E73C-9A1E-BEE6-710C33583D1C}"/>
              </a:ext>
            </a:extLst>
          </p:cNvPr>
          <p:cNvSpPr/>
          <p:nvPr/>
        </p:nvSpPr>
        <p:spPr>
          <a:xfrm>
            <a:off x="6224109" y="1507958"/>
            <a:ext cx="2453489" cy="4074695"/>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2855"/>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2855"/>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Which charitable giving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vehicle is right for me?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Direct gifts to charities are common, but a range of giving vehicles can help you better achieve your philanthropic goals. </a:t>
            </a:r>
            <a:endParaRPr lang="en-US" sz="1000">
              <a:solidFill>
                <a:schemeClr val="tx1"/>
              </a:solidFill>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While tax benefits matter, weigh them against the complexity and administrative effort each option requires.</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000">
              <a:solidFill>
                <a:schemeClr val="tx1"/>
              </a:solidFill>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Arial" panose="020B0604020202020204" pitchFamily="34" charset="0"/>
                <a:cs typeface="Arial" panose="020B0604020202020204" pitchFamily="34" charset="0"/>
              </a:rPr>
              <a:t>Popular choices include donor-advised funds, charitable trusts, and private foundations. Investing time to choose the right strategy can make your charitable giving more effective and efficient.</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00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2EF4D283-DCBB-3690-1E68-B9B2E45C5706}"/>
              </a:ext>
            </a:extLst>
          </p:cNvPr>
          <p:cNvSpPr/>
          <p:nvPr/>
        </p:nvSpPr>
        <p:spPr>
          <a:xfrm>
            <a:off x="565798" y="1507958"/>
            <a:ext cx="2453489" cy="4074695"/>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2855"/>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2855"/>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Where should I start?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a:solidFill>
                <a:schemeClr val="tx1"/>
              </a:solidFill>
              <a:latin typeface="Arial" panose="020B0604020202020204" pitchFamily="34" charset="0"/>
              <a:cs typeface="Arial" panose="020B0604020202020204" pitchFamily="34" charset="0"/>
            </a:endParaRPr>
          </a:p>
          <a:p>
            <a:r>
              <a:rPr lang="en-US" sz="1000">
                <a:solidFill>
                  <a:srgbClr val="000000"/>
                </a:solidFill>
                <a:latin typeface="Arial" panose="020B0604020202020204" pitchFamily="34" charset="0"/>
              </a:rPr>
              <a:t>Before you begin your journey into philanthropy, it can be helpful to pause and reflect on the motivations and personal values you want your giving </a:t>
            </a:r>
            <a:br>
              <a:rPr lang="en-US" sz="1000">
                <a:solidFill>
                  <a:srgbClr val="000000"/>
                </a:solidFill>
                <a:latin typeface="Arial" panose="020B0604020202020204" pitchFamily="34" charset="0"/>
              </a:rPr>
            </a:br>
            <a:r>
              <a:rPr lang="en-US" sz="1000">
                <a:solidFill>
                  <a:srgbClr val="000000"/>
                </a:solidFill>
                <a:latin typeface="Arial" panose="020B0604020202020204" pitchFamily="34" charset="0"/>
              </a:rPr>
              <a:t>to represent.</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r>
              <a:rPr lang="en-US" sz="1000">
                <a:solidFill>
                  <a:srgbClr val="000000"/>
                </a:solidFill>
                <a:latin typeface="Arial" panose="020B0604020202020204" pitchFamily="34" charset="0"/>
              </a:rPr>
              <a:t>One way to do this is by reviewing your previous volunteer work and donation experiences to uncover recurring values and themes.</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r>
              <a:rPr lang="en-US" sz="1000">
                <a:solidFill>
                  <a:srgbClr val="000000"/>
                </a:solidFill>
                <a:latin typeface="Arial" panose="020B0604020202020204" pitchFamily="34" charset="0"/>
              </a:rPr>
              <a:t>This strategy can make your contributions more meaningful to you and often supports a lasting commitment to philanthropic efforts.</a:t>
            </a:r>
            <a:endParaRPr lang="en-US" sz="100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6A2E14A1-98C8-4064-56A9-4ED849125AD5}"/>
              </a:ext>
            </a:extLst>
          </p:cNvPr>
          <p:cNvSpPr/>
          <p:nvPr/>
        </p:nvSpPr>
        <p:spPr>
          <a:xfrm>
            <a:off x="3396445" y="1507958"/>
            <a:ext cx="2453489" cy="4074695"/>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2855"/>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Arial" panose="020B0604020202020204" pitchFamily="34" charset="0"/>
                <a:cs typeface="Arial" panose="020B0604020202020204" pitchFamily="34" charset="0"/>
              </a:rPr>
              <a:t>What type of assets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Arial" panose="020B0604020202020204" pitchFamily="34" charset="0"/>
                <a:cs typeface="Arial" panose="020B0604020202020204" pitchFamily="34" charset="0"/>
              </a:rPr>
              <a:t>should I consider gifting?</a:t>
            </a:r>
            <a:endPar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While writing a check or swiping a card may feel simplest, consider more strategic options. </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000">
              <a:solidFill>
                <a:schemeClr val="tx1"/>
              </a:solidFill>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Donating long-term appreciated securities from a taxable account—or making a Qualified Charitable Distribution (QCD) directly from your IRA—can allow you to give more to charity while potentially improving your tax outcome for you and your family.</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US" sz="1000">
              <a:solidFill>
                <a:schemeClr val="tx1"/>
              </a:solidFill>
              <a:latin typeface="Arial" panose="020B0604020202020204" pitchFamily="34" charset="0"/>
              <a:cs typeface="Arial" panose="020B0604020202020204" pitchFamily="34" charset="0"/>
            </a:endParaRPr>
          </a:p>
        </p:txBody>
      </p:sp>
      <p:pic>
        <p:nvPicPr>
          <p:cNvPr id="17" name="Graphic 16" descr="Head with gears outline">
            <a:extLst>
              <a:ext uri="{FF2B5EF4-FFF2-40B4-BE49-F238E27FC236}">
                <a16:creationId xmlns:a16="http://schemas.microsoft.com/office/drawing/2014/main" id="{423ACD7F-7A62-12CE-FC7A-E3B6C9ED47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0276" y="1690689"/>
            <a:ext cx="644531" cy="644531"/>
          </a:xfrm>
          <a:prstGeom prst="rect">
            <a:avLst/>
          </a:prstGeom>
        </p:spPr>
      </p:pic>
      <p:pic>
        <p:nvPicPr>
          <p:cNvPr id="18" name="Graphic 17" descr="Playbook outline">
            <a:extLst>
              <a:ext uri="{FF2B5EF4-FFF2-40B4-BE49-F238E27FC236}">
                <a16:creationId xmlns:a16="http://schemas.microsoft.com/office/drawing/2014/main" id="{8E07FE3E-F0F5-D7D5-4092-2DFB63341C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78968" y="1617879"/>
            <a:ext cx="786063" cy="786063"/>
          </a:xfrm>
          <a:prstGeom prst="rect">
            <a:avLst/>
          </a:prstGeom>
        </p:spPr>
      </p:pic>
      <p:pic>
        <p:nvPicPr>
          <p:cNvPr id="19" name="Graphic 18" descr="Boardroom outline">
            <a:extLst>
              <a:ext uri="{FF2B5EF4-FFF2-40B4-BE49-F238E27FC236}">
                <a16:creationId xmlns:a16="http://schemas.microsoft.com/office/drawing/2014/main" id="{F426FDD7-1372-A080-EC93-CEB6122511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93652" y="1690689"/>
            <a:ext cx="786384" cy="786384"/>
          </a:xfrm>
          <a:prstGeom prst="rect">
            <a:avLst/>
          </a:prstGeom>
        </p:spPr>
      </p:pic>
    </p:spTree>
    <p:extLst>
      <p:ext uri="{BB962C8B-B14F-4D97-AF65-F5344CB8AC3E}">
        <p14:creationId xmlns:p14="http://schemas.microsoft.com/office/powerpoint/2010/main" val="311158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4B920A-2900-6E41-A458-C25FFA69F9CF}"/>
              </a:ext>
            </a:extLst>
          </p:cNvPr>
          <p:cNvSpPr>
            <a:spLocks noGrp="1"/>
          </p:cNvSpPr>
          <p:nvPr>
            <p:ph type="title"/>
          </p:nvPr>
        </p:nvSpPr>
        <p:spPr>
          <a:xfrm>
            <a:off x="182456" y="2325864"/>
            <a:ext cx="3824394" cy="2206271"/>
          </a:xfrm>
        </p:spPr>
        <p:txBody>
          <a:bodyPr/>
          <a:lstStyle/>
          <a:p>
            <a:pPr>
              <a:lnSpc>
                <a:spcPct val="100000"/>
              </a:lnSpc>
              <a:spcAft>
                <a:spcPts val="300"/>
              </a:spcAft>
            </a:pPr>
            <a:r>
              <a:rPr lang="en-US" b="1"/>
              <a:t>SECTION 2</a:t>
            </a:r>
            <a:br>
              <a:rPr lang="en-US" b="1"/>
            </a:br>
            <a:br>
              <a:rPr lang="en-US"/>
            </a:br>
            <a:r>
              <a:rPr lang="en-US"/>
              <a:t>Retirement </a:t>
            </a:r>
            <a:br>
              <a:rPr lang="en-US"/>
            </a:br>
            <a:r>
              <a:rPr lang="en-US"/>
              <a:t>Planning</a:t>
            </a:r>
          </a:p>
        </p:txBody>
      </p:sp>
    </p:spTree>
    <p:extLst>
      <p:ext uri="{BB962C8B-B14F-4D97-AF65-F5344CB8AC3E}">
        <p14:creationId xmlns:p14="http://schemas.microsoft.com/office/powerpoint/2010/main" val="4113126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7106-33CE-BF51-883B-C1A50A7C6C13}"/>
              </a:ext>
            </a:extLst>
          </p:cNvPr>
          <p:cNvSpPr>
            <a:spLocks noGrp="1"/>
          </p:cNvSpPr>
          <p:nvPr>
            <p:ph type="title"/>
          </p:nvPr>
        </p:nvSpPr>
        <p:spPr/>
        <p:txBody>
          <a:bodyPr/>
          <a:lstStyle/>
          <a:p>
            <a:r>
              <a:rPr lang="en-US"/>
              <a:t>How Much Will You Need for Retirement?</a:t>
            </a:r>
          </a:p>
        </p:txBody>
      </p:sp>
      <p:sp>
        <p:nvSpPr>
          <p:cNvPr id="4" name="Footer Placeholder 3">
            <a:extLst>
              <a:ext uri="{FF2B5EF4-FFF2-40B4-BE49-F238E27FC236}">
                <a16:creationId xmlns:a16="http://schemas.microsoft.com/office/drawing/2014/main" id="{C80A10DC-BAEF-7FB7-B085-554E0489DBA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5" name="Slide Number Placeholder 4">
            <a:extLst>
              <a:ext uri="{FF2B5EF4-FFF2-40B4-BE49-F238E27FC236}">
                <a16:creationId xmlns:a16="http://schemas.microsoft.com/office/drawing/2014/main" id="{65354F24-7D2B-B67A-729D-06176D3B6E4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45" name="Content Placeholder 8">
            <a:extLst>
              <a:ext uri="{FF2B5EF4-FFF2-40B4-BE49-F238E27FC236}">
                <a16:creationId xmlns:a16="http://schemas.microsoft.com/office/drawing/2014/main" id="{BCCEEB82-71DA-2D03-DF93-E4CE5716A8DA}"/>
              </a:ext>
            </a:extLst>
          </p:cNvPr>
          <p:cNvSpPr txBox="1">
            <a:spLocks/>
          </p:cNvSpPr>
          <p:nvPr/>
        </p:nvSpPr>
        <p:spPr>
          <a:xfrm>
            <a:off x="311413" y="1098331"/>
            <a:ext cx="8468565" cy="610994"/>
          </a:xfrm>
          <a:prstGeom prst="rect">
            <a:avLst/>
          </a:prstGeom>
        </p:spPr>
        <p:txBody>
          <a:bodyPr vert="horz" lIns="91440" tIns="45720" rIns="91440" bIns="45720" rtlCol="0">
            <a:normAutofit/>
          </a:bodyPr>
          <a:lstStyle>
            <a:lvl1pPr marL="114300" indent="-114300" algn="l" defTabSz="914400" rtl="0" eaLnBrk="1" latinLnBrk="0" hangingPunct="1">
              <a:lnSpc>
                <a:spcPct val="90000"/>
              </a:lnSpc>
              <a:spcBef>
                <a:spcPts val="1000"/>
              </a:spcBef>
              <a:buClr>
                <a:schemeClr val="accent6"/>
              </a:buClr>
              <a:buFont typeface="Arial" panose="020B0604020202020204" pitchFamily="34" charset="0"/>
              <a:buChar char="•"/>
              <a:tabLst/>
              <a:defRPr sz="2000" kern="1200">
                <a:solidFill>
                  <a:srgbClr val="152B53"/>
                </a:solidFill>
                <a:latin typeface="Arial" panose="020B0604020202020204" pitchFamily="34" charset="0"/>
                <a:ea typeface="+mn-ea"/>
                <a:cs typeface="Arial" panose="020B0604020202020204" pitchFamily="34" charset="0"/>
              </a:defRPr>
            </a:lvl1pPr>
            <a:lvl2pPr marL="685800" indent="-114300" algn="l" defTabSz="914400" rtl="0" eaLnBrk="1" latinLnBrk="0" hangingPunct="1">
              <a:lnSpc>
                <a:spcPct val="90000"/>
              </a:lnSpc>
              <a:spcBef>
                <a:spcPts val="500"/>
              </a:spcBef>
              <a:buClr>
                <a:schemeClr val="accent6"/>
              </a:buClr>
              <a:buFont typeface="Arial" panose="020B0604020202020204" pitchFamily="34" charset="0"/>
              <a:buChar char="•"/>
              <a:tabLst/>
              <a:defRPr sz="1800" kern="1200">
                <a:solidFill>
                  <a:srgbClr val="152B53"/>
                </a:solidFill>
                <a:latin typeface="Arial" panose="020B0604020202020204" pitchFamily="34" charset="0"/>
                <a:ea typeface="+mn-ea"/>
                <a:cs typeface="Arial" panose="020B0604020202020204" pitchFamily="34" charset="0"/>
              </a:defRPr>
            </a:lvl2pPr>
            <a:lvl3pPr marL="1143000" indent="-114300" algn="l" defTabSz="914400" rtl="0" eaLnBrk="1" latinLnBrk="0" hangingPunct="1">
              <a:lnSpc>
                <a:spcPct val="90000"/>
              </a:lnSpc>
              <a:spcBef>
                <a:spcPts val="500"/>
              </a:spcBef>
              <a:buClr>
                <a:schemeClr val="accent6"/>
              </a:buClr>
              <a:buFont typeface="Arial" panose="020B0604020202020204" pitchFamily="34" charset="0"/>
              <a:buChar char="•"/>
              <a:tabLst/>
              <a:defRPr sz="1600" kern="1200">
                <a:solidFill>
                  <a:srgbClr val="152B53"/>
                </a:solidFill>
                <a:latin typeface="Arial" panose="020B0604020202020204" pitchFamily="34" charset="0"/>
                <a:ea typeface="+mn-ea"/>
                <a:cs typeface="Arial" panose="020B0604020202020204" pitchFamily="34" charset="0"/>
              </a:defRPr>
            </a:lvl3pPr>
            <a:lvl4pPr marL="16002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4pPr>
            <a:lvl5pPr marL="20574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600">
              <a:solidFill>
                <a:schemeClr val="tx1"/>
              </a:solidFill>
            </a:endParaRPr>
          </a:p>
        </p:txBody>
      </p:sp>
      <p:grpSp>
        <p:nvGrpSpPr>
          <p:cNvPr id="53" name="Group 52">
            <a:extLst>
              <a:ext uri="{FF2B5EF4-FFF2-40B4-BE49-F238E27FC236}">
                <a16:creationId xmlns:a16="http://schemas.microsoft.com/office/drawing/2014/main" id="{925CEADC-1AB5-746E-F5C0-8A390EE771A6}"/>
              </a:ext>
            </a:extLst>
          </p:cNvPr>
          <p:cNvGrpSpPr/>
          <p:nvPr/>
        </p:nvGrpSpPr>
        <p:grpSpPr>
          <a:xfrm>
            <a:off x="424350" y="1267198"/>
            <a:ext cx="8295301" cy="4817339"/>
            <a:chOff x="424350" y="1708010"/>
            <a:chExt cx="8295301" cy="4817339"/>
          </a:xfrm>
        </p:grpSpPr>
        <p:grpSp>
          <p:nvGrpSpPr>
            <p:cNvPr id="47" name="Group 46">
              <a:extLst>
                <a:ext uri="{FF2B5EF4-FFF2-40B4-BE49-F238E27FC236}">
                  <a16:creationId xmlns:a16="http://schemas.microsoft.com/office/drawing/2014/main" id="{3FDEBFB3-67A9-7A97-FC93-BCEEE9A642AE}"/>
                </a:ext>
              </a:extLst>
            </p:cNvPr>
            <p:cNvGrpSpPr/>
            <p:nvPr/>
          </p:nvGrpSpPr>
          <p:grpSpPr>
            <a:xfrm>
              <a:off x="424350" y="1708010"/>
              <a:ext cx="8295301" cy="4817339"/>
              <a:chOff x="424350" y="1501052"/>
              <a:chExt cx="8295301" cy="4817339"/>
            </a:xfrm>
          </p:grpSpPr>
          <p:grpSp>
            <p:nvGrpSpPr>
              <p:cNvPr id="40" name="Group 39">
                <a:extLst>
                  <a:ext uri="{FF2B5EF4-FFF2-40B4-BE49-F238E27FC236}">
                    <a16:creationId xmlns:a16="http://schemas.microsoft.com/office/drawing/2014/main" id="{32B22D53-2A0D-06E1-7F49-68308FC5B8BE}"/>
                  </a:ext>
                </a:extLst>
              </p:cNvPr>
              <p:cNvGrpSpPr/>
              <p:nvPr/>
            </p:nvGrpSpPr>
            <p:grpSpPr>
              <a:xfrm>
                <a:off x="424351" y="4012475"/>
                <a:ext cx="8295299" cy="2305916"/>
                <a:chOff x="756982" y="4158484"/>
                <a:chExt cx="7635141" cy="2305916"/>
              </a:xfrm>
            </p:grpSpPr>
            <p:grpSp>
              <p:nvGrpSpPr>
                <p:cNvPr id="8" name="Group 7">
                  <a:extLst>
                    <a:ext uri="{FF2B5EF4-FFF2-40B4-BE49-F238E27FC236}">
                      <a16:creationId xmlns:a16="http://schemas.microsoft.com/office/drawing/2014/main" id="{A45F9617-C923-5444-CEE1-D24E68E1136C}"/>
                    </a:ext>
                  </a:extLst>
                </p:cNvPr>
                <p:cNvGrpSpPr/>
                <p:nvPr/>
              </p:nvGrpSpPr>
              <p:grpSpPr>
                <a:xfrm>
                  <a:off x="756982" y="4158484"/>
                  <a:ext cx="3665619" cy="2305916"/>
                  <a:chOff x="625332" y="4259063"/>
                  <a:chExt cx="3550998" cy="2233812"/>
                </a:xfrm>
              </p:grpSpPr>
              <p:sp>
                <p:nvSpPr>
                  <p:cNvPr id="15" name="Round Single Corner Rectangle 13">
                    <a:extLst>
                      <a:ext uri="{FF2B5EF4-FFF2-40B4-BE49-F238E27FC236}">
                        <a16:creationId xmlns:a16="http://schemas.microsoft.com/office/drawing/2014/main" id="{9A144100-F2F5-C123-B8C5-1EC2DE1AF9D1}"/>
                      </a:ext>
                    </a:extLst>
                  </p:cNvPr>
                  <p:cNvSpPr/>
                  <p:nvPr/>
                </p:nvSpPr>
                <p:spPr>
                  <a:xfrm flipH="1" flipV="1">
                    <a:off x="625332" y="4259063"/>
                    <a:ext cx="3550998" cy="2233812"/>
                  </a:xfrm>
                  <a:prstGeom prst="round1Rect">
                    <a:avLst>
                      <a:gd name="adj" fmla="val 9906"/>
                    </a:avLst>
                  </a:prstGeom>
                  <a:solidFill>
                    <a:schemeClr val="bg1"/>
                  </a:solidFill>
                  <a:ln>
                    <a:noFill/>
                  </a:ln>
                  <a:effectLst>
                    <a:outerShdw blurRad="254000"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2920">
                      <a:defRPr/>
                    </a:pPr>
                    <a:endParaRPr lang="en-US" sz="1980">
                      <a:solidFill>
                        <a:srgbClr val="FFFFFF"/>
                      </a:solidFill>
                      <a:latin typeface="Calibri" panose="020F0502020204030204"/>
                    </a:endParaRPr>
                  </a:p>
                </p:txBody>
              </p:sp>
              <p:sp>
                <p:nvSpPr>
                  <p:cNvPr id="16" name="Rectangle 15">
                    <a:extLst>
                      <a:ext uri="{FF2B5EF4-FFF2-40B4-BE49-F238E27FC236}">
                        <a16:creationId xmlns:a16="http://schemas.microsoft.com/office/drawing/2014/main" id="{301A11D3-9725-955E-EFEB-0D4B3C059AAB}"/>
                      </a:ext>
                    </a:extLst>
                  </p:cNvPr>
                  <p:cNvSpPr/>
                  <p:nvPr/>
                </p:nvSpPr>
                <p:spPr>
                  <a:xfrm>
                    <a:off x="812592" y="5113800"/>
                    <a:ext cx="3176479" cy="10188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defTabSz="502920">
                      <a:defRPr/>
                    </a:pPr>
                    <a:endParaRPr lang="en-US" sz="1200">
                      <a:solidFill>
                        <a:srgbClr val="002855"/>
                      </a:solidFill>
                      <a:latin typeface="Calibri" panose="020F0502020204030204"/>
                    </a:endParaRPr>
                  </a:p>
                </p:txBody>
              </p:sp>
              <p:cxnSp>
                <p:nvCxnSpPr>
                  <p:cNvPr id="17" name="Straight Connector 16">
                    <a:extLst>
                      <a:ext uri="{FF2B5EF4-FFF2-40B4-BE49-F238E27FC236}">
                        <a16:creationId xmlns:a16="http://schemas.microsoft.com/office/drawing/2014/main" id="{B784EC10-04CD-7528-6D82-99DF4E22A970}"/>
                      </a:ext>
                    </a:extLst>
                  </p:cNvPr>
                  <p:cNvCxnSpPr>
                    <a:cxnSpLocks/>
                  </p:cNvCxnSpPr>
                  <p:nvPr/>
                </p:nvCxnSpPr>
                <p:spPr>
                  <a:xfrm flipH="1">
                    <a:off x="812592" y="4820941"/>
                    <a:ext cx="317648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CD2F291-2A8E-2CDC-F956-9AEEBE0147C1}"/>
                      </a:ext>
                    </a:extLst>
                  </p:cNvPr>
                  <p:cNvSpPr/>
                  <p:nvPr/>
                </p:nvSpPr>
                <p:spPr>
                  <a:xfrm>
                    <a:off x="812591" y="4440159"/>
                    <a:ext cx="3176478" cy="43596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defTabSz="502920">
                      <a:defRPr/>
                    </a:pPr>
                    <a:r>
                      <a:rPr lang="en-US" sz="1600" b="1">
                        <a:solidFill>
                          <a:srgbClr val="002855"/>
                        </a:solidFill>
                        <a:latin typeface="Arial" panose="020B0604020202020204" pitchFamily="34" charset="0"/>
                        <a:cs typeface="Arial" panose="020B0604020202020204" pitchFamily="34" charset="0"/>
                      </a:rPr>
                      <a:t>Savings</a:t>
                    </a:r>
                  </a:p>
                </p:txBody>
              </p:sp>
            </p:grpSp>
            <p:grpSp>
              <p:nvGrpSpPr>
                <p:cNvPr id="10" name="Group 9">
                  <a:extLst>
                    <a:ext uri="{FF2B5EF4-FFF2-40B4-BE49-F238E27FC236}">
                      <a16:creationId xmlns:a16="http://schemas.microsoft.com/office/drawing/2014/main" id="{2A241BD2-EE9F-1BD6-0F21-2F1FEF195E0B}"/>
                    </a:ext>
                  </a:extLst>
                </p:cNvPr>
                <p:cNvGrpSpPr/>
                <p:nvPr/>
              </p:nvGrpSpPr>
              <p:grpSpPr>
                <a:xfrm>
                  <a:off x="4726504" y="4158484"/>
                  <a:ext cx="3665619" cy="2305916"/>
                  <a:chOff x="4659508" y="4292646"/>
                  <a:chExt cx="3550998" cy="2233812"/>
                </a:xfrm>
              </p:grpSpPr>
              <p:sp>
                <p:nvSpPr>
                  <p:cNvPr id="11" name="Round Single Corner Rectangle 13">
                    <a:extLst>
                      <a:ext uri="{FF2B5EF4-FFF2-40B4-BE49-F238E27FC236}">
                        <a16:creationId xmlns:a16="http://schemas.microsoft.com/office/drawing/2014/main" id="{5E50B116-5D87-B8AE-7B18-B95D3329E103}"/>
                      </a:ext>
                    </a:extLst>
                  </p:cNvPr>
                  <p:cNvSpPr/>
                  <p:nvPr/>
                </p:nvSpPr>
                <p:spPr>
                  <a:xfrm flipV="1">
                    <a:off x="4659508" y="4292646"/>
                    <a:ext cx="3550998" cy="2233812"/>
                  </a:xfrm>
                  <a:prstGeom prst="round1Rect">
                    <a:avLst>
                      <a:gd name="adj" fmla="val 9906"/>
                    </a:avLst>
                  </a:prstGeom>
                  <a:solidFill>
                    <a:schemeClr val="bg1"/>
                  </a:solidFill>
                  <a:ln>
                    <a:noFill/>
                  </a:ln>
                  <a:effectLst>
                    <a:outerShdw blurRad="254000"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2920">
                      <a:defRPr/>
                    </a:pPr>
                    <a:endParaRPr lang="en-US" sz="1980">
                      <a:solidFill>
                        <a:srgbClr val="FFFFFF"/>
                      </a:solidFill>
                      <a:latin typeface="Calibri" panose="020F0502020204030204"/>
                    </a:endParaRPr>
                  </a:p>
                </p:txBody>
              </p:sp>
              <p:sp>
                <p:nvSpPr>
                  <p:cNvPr id="12" name="Rectangle 11">
                    <a:extLst>
                      <a:ext uri="{FF2B5EF4-FFF2-40B4-BE49-F238E27FC236}">
                        <a16:creationId xmlns:a16="http://schemas.microsoft.com/office/drawing/2014/main" id="{56481579-8523-ABCA-3242-8424A33D3FF1}"/>
                      </a:ext>
                    </a:extLst>
                  </p:cNvPr>
                  <p:cNvSpPr/>
                  <p:nvPr/>
                </p:nvSpPr>
                <p:spPr>
                  <a:xfrm>
                    <a:off x="5646611" y="5001539"/>
                    <a:ext cx="2470267" cy="10188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182880" indent="-182880" defTabSz="732271">
                      <a:spcAft>
                        <a:spcPts val="600"/>
                      </a:spcAft>
                      <a:buFont typeface="Arial" panose="020B0604020202020204" pitchFamily="34" charset="0"/>
                      <a:buChar char="•"/>
                      <a:defRPr/>
                    </a:pPr>
                    <a:r>
                      <a:rPr lang="en-US" sz="1200">
                        <a:solidFill>
                          <a:schemeClr val="tx1"/>
                        </a:solidFill>
                        <a:latin typeface="Arial" panose="020B0604020202020204" pitchFamily="34" charset="0"/>
                        <a:cs typeface="Arial" panose="020B0604020202020204" pitchFamily="34" charset="0"/>
                      </a:rPr>
                      <a:t>Recommended income replacement ratio for estimating future retirement expenses</a:t>
                    </a:r>
                    <a:r>
                      <a:rPr lang="en-US" sz="1200" baseline="30000">
                        <a:solidFill>
                          <a:schemeClr val="tx1"/>
                        </a:solidFill>
                        <a:latin typeface="Arial" panose="020B0604020202020204" pitchFamily="34" charset="0"/>
                        <a:cs typeface="Arial" panose="020B0604020202020204" pitchFamily="34" charset="0"/>
                      </a:rPr>
                      <a:t>3</a:t>
                    </a:r>
                  </a:p>
                  <a:p>
                    <a:pPr marL="171450" indent="-171450" defTabSz="732271">
                      <a:spcAft>
                        <a:spcPts val="600"/>
                      </a:spcAft>
                      <a:buFont typeface="Arial" panose="020B0604020202020204" pitchFamily="34" charset="0"/>
                      <a:buChar char="•"/>
                      <a:defRPr/>
                    </a:pPr>
                    <a:r>
                      <a:rPr lang="en-US" sz="1200">
                        <a:solidFill>
                          <a:schemeClr val="tx1"/>
                        </a:solidFill>
                        <a:latin typeface="Arial" panose="020B0604020202020204" pitchFamily="34" charset="0"/>
                        <a:cs typeface="Arial" panose="020B0604020202020204" pitchFamily="34" charset="0"/>
                      </a:rPr>
                      <a:t>Do you have a current budget? </a:t>
                    </a:r>
                    <a:br>
                      <a:rPr lang="en-US" sz="1200">
                        <a:solidFill>
                          <a:schemeClr val="tx1"/>
                        </a:solidFill>
                        <a:latin typeface="Arial" panose="020B0604020202020204" pitchFamily="34" charset="0"/>
                        <a:cs typeface="Arial" panose="020B0604020202020204" pitchFamily="34" charset="0"/>
                      </a:rPr>
                    </a:br>
                    <a:r>
                      <a:rPr lang="en-US" sz="1200">
                        <a:solidFill>
                          <a:schemeClr val="tx1"/>
                        </a:solidFill>
                        <a:latin typeface="Arial" panose="020B0604020202020204" pitchFamily="34" charset="0"/>
                        <a:cs typeface="Arial" panose="020B0604020202020204" pitchFamily="34" charset="0"/>
                      </a:rPr>
                      <a:t>Do you have an estimate for what you might need in retirement?</a:t>
                    </a:r>
                  </a:p>
                  <a:p>
                    <a:pPr marL="182880" indent="-182880" algn="ctr" defTabSz="502920">
                      <a:spcAft>
                        <a:spcPts val="600"/>
                      </a:spcAft>
                      <a:defRPr/>
                    </a:pPr>
                    <a:endParaRPr lang="en-US" sz="1200">
                      <a:solidFill>
                        <a:srgbClr val="002855"/>
                      </a:solidFill>
                      <a:latin typeface="Calibri" panose="020F0502020204030204"/>
                    </a:endParaRPr>
                  </a:p>
                </p:txBody>
              </p:sp>
              <p:cxnSp>
                <p:nvCxnSpPr>
                  <p:cNvPr id="13" name="Straight Connector 12">
                    <a:extLst>
                      <a:ext uri="{FF2B5EF4-FFF2-40B4-BE49-F238E27FC236}">
                        <a16:creationId xmlns:a16="http://schemas.microsoft.com/office/drawing/2014/main" id="{021C759E-261A-4A0A-9710-88A5DD714034}"/>
                      </a:ext>
                    </a:extLst>
                  </p:cNvPr>
                  <p:cNvCxnSpPr>
                    <a:cxnSpLocks/>
                  </p:cNvCxnSpPr>
                  <p:nvPr/>
                </p:nvCxnSpPr>
                <p:spPr>
                  <a:xfrm flipH="1">
                    <a:off x="4846768" y="4820941"/>
                    <a:ext cx="317648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8639C27-BD00-19A4-3F60-556D2A369698}"/>
                      </a:ext>
                    </a:extLst>
                  </p:cNvPr>
                  <p:cNvSpPr/>
                  <p:nvPr/>
                </p:nvSpPr>
                <p:spPr>
                  <a:xfrm>
                    <a:off x="5054431" y="4440159"/>
                    <a:ext cx="2761155" cy="43596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defTabSz="502920">
                      <a:defRPr/>
                    </a:pPr>
                    <a:r>
                      <a:rPr lang="en-US" sz="1600" b="1">
                        <a:solidFill>
                          <a:srgbClr val="002855"/>
                        </a:solidFill>
                        <a:latin typeface="Arial" panose="020B0604020202020204" pitchFamily="34" charset="0"/>
                        <a:cs typeface="Arial" panose="020B0604020202020204" pitchFamily="34" charset="0"/>
                      </a:rPr>
                      <a:t>Income Needs</a:t>
                    </a:r>
                  </a:p>
                </p:txBody>
              </p:sp>
            </p:grpSp>
          </p:grpSp>
          <p:grpSp>
            <p:nvGrpSpPr>
              <p:cNvPr id="39" name="Group 38">
                <a:extLst>
                  <a:ext uri="{FF2B5EF4-FFF2-40B4-BE49-F238E27FC236}">
                    <a16:creationId xmlns:a16="http://schemas.microsoft.com/office/drawing/2014/main" id="{A600E7C5-56AD-BBE9-F4D9-206F1F5F7A7C}"/>
                  </a:ext>
                </a:extLst>
              </p:cNvPr>
              <p:cNvGrpSpPr/>
              <p:nvPr/>
            </p:nvGrpSpPr>
            <p:grpSpPr>
              <a:xfrm>
                <a:off x="424350" y="1501052"/>
                <a:ext cx="8295301" cy="2305916"/>
                <a:chOff x="756981" y="1237471"/>
                <a:chExt cx="7635142" cy="2305916"/>
              </a:xfrm>
            </p:grpSpPr>
            <p:grpSp>
              <p:nvGrpSpPr>
                <p:cNvPr id="6" name="Group 5">
                  <a:extLst>
                    <a:ext uri="{FF2B5EF4-FFF2-40B4-BE49-F238E27FC236}">
                      <a16:creationId xmlns:a16="http://schemas.microsoft.com/office/drawing/2014/main" id="{64BD6AEE-E433-B30C-CA4F-E8A817329A12}"/>
                    </a:ext>
                  </a:extLst>
                </p:cNvPr>
                <p:cNvGrpSpPr/>
                <p:nvPr/>
              </p:nvGrpSpPr>
              <p:grpSpPr>
                <a:xfrm>
                  <a:off x="756981" y="1237471"/>
                  <a:ext cx="3665619" cy="2305916"/>
                  <a:chOff x="544927" y="1392475"/>
                  <a:chExt cx="4563501" cy="2870743"/>
                </a:xfrm>
              </p:grpSpPr>
              <p:sp>
                <p:nvSpPr>
                  <p:cNvPr id="23" name="Round Single Corner Rectangle 13">
                    <a:extLst>
                      <a:ext uri="{FF2B5EF4-FFF2-40B4-BE49-F238E27FC236}">
                        <a16:creationId xmlns:a16="http://schemas.microsoft.com/office/drawing/2014/main" id="{3DB4A3C6-B331-D6BA-E1A5-B175FBDE28E6}"/>
                      </a:ext>
                    </a:extLst>
                  </p:cNvPr>
                  <p:cNvSpPr/>
                  <p:nvPr/>
                </p:nvSpPr>
                <p:spPr>
                  <a:xfrm flipH="1">
                    <a:off x="544927" y="1392475"/>
                    <a:ext cx="4563501" cy="2870743"/>
                  </a:xfrm>
                  <a:prstGeom prst="round1Rect">
                    <a:avLst>
                      <a:gd name="adj" fmla="val 9906"/>
                    </a:avLst>
                  </a:prstGeom>
                  <a:solidFill>
                    <a:schemeClr val="bg1"/>
                  </a:solidFill>
                  <a:ln>
                    <a:noFill/>
                  </a:ln>
                  <a:effectLst>
                    <a:outerShdw blurRad="254000"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2920">
                      <a:defRPr/>
                    </a:pPr>
                    <a:endParaRPr lang="en-US" sz="1980">
                      <a:solidFill>
                        <a:srgbClr val="FFFFFF"/>
                      </a:solidFill>
                      <a:latin typeface="Calibri" panose="020F0502020204030204"/>
                    </a:endParaRPr>
                  </a:p>
                </p:txBody>
              </p:sp>
              <p:sp>
                <p:nvSpPr>
                  <p:cNvPr id="24" name="Rectangle 23">
                    <a:extLst>
                      <a:ext uri="{FF2B5EF4-FFF2-40B4-BE49-F238E27FC236}">
                        <a16:creationId xmlns:a16="http://schemas.microsoft.com/office/drawing/2014/main" id="{D49D1281-A611-5D60-7FEE-04AE9A019925}"/>
                      </a:ext>
                    </a:extLst>
                  </p:cNvPr>
                  <p:cNvSpPr/>
                  <p:nvPr/>
                </p:nvSpPr>
                <p:spPr>
                  <a:xfrm>
                    <a:off x="785580" y="2472659"/>
                    <a:ext cx="4082195" cy="130929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182880" indent="-182880" algn="ctr" defTabSz="502920">
                      <a:defRPr/>
                    </a:pPr>
                    <a:endParaRPr lang="en-US" sz="1200">
                      <a:solidFill>
                        <a:srgbClr val="002855"/>
                      </a:solidFill>
                      <a:latin typeface="Calibri" panose="020F0502020204030204"/>
                    </a:endParaRPr>
                  </a:p>
                </p:txBody>
              </p:sp>
              <p:cxnSp>
                <p:nvCxnSpPr>
                  <p:cNvPr id="25" name="Straight Connector 24">
                    <a:extLst>
                      <a:ext uri="{FF2B5EF4-FFF2-40B4-BE49-F238E27FC236}">
                        <a16:creationId xmlns:a16="http://schemas.microsoft.com/office/drawing/2014/main" id="{CCDDE19E-053B-8D89-1272-B1D142A3B717}"/>
                      </a:ext>
                    </a:extLst>
                  </p:cNvPr>
                  <p:cNvCxnSpPr>
                    <a:cxnSpLocks/>
                  </p:cNvCxnSpPr>
                  <p:nvPr/>
                </p:nvCxnSpPr>
                <p:spPr>
                  <a:xfrm flipH="1">
                    <a:off x="785580" y="2096298"/>
                    <a:ext cx="408219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D520BC6-C4E4-FDD5-EF33-7CB97EB4A52B}"/>
                      </a:ext>
                    </a:extLst>
                  </p:cNvPr>
                  <p:cNvSpPr/>
                  <p:nvPr/>
                </p:nvSpPr>
                <p:spPr>
                  <a:xfrm>
                    <a:off x="1052454" y="1606942"/>
                    <a:ext cx="3548449" cy="5602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defTabSz="502920">
                      <a:defRPr/>
                    </a:pPr>
                    <a:r>
                      <a:rPr lang="en-US" sz="1600" b="1">
                        <a:solidFill>
                          <a:srgbClr val="002855"/>
                        </a:solidFill>
                        <a:latin typeface="Arial" panose="020B0604020202020204" pitchFamily="34" charset="0"/>
                        <a:cs typeface="Arial" panose="020B0604020202020204" pitchFamily="34" charset="0"/>
                      </a:rPr>
                      <a:t>Longevity</a:t>
                    </a:r>
                  </a:p>
                </p:txBody>
              </p:sp>
            </p:grpSp>
            <p:grpSp>
              <p:nvGrpSpPr>
                <p:cNvPr id="7" name="Group 6">
                  <a:extLst>
                    <a:ext uri="{FF2B5EF4-FFF2-40B4-BE49-F238E27FC236}">
                      <a16:creationId xmlns:a16="http://schemas.microsoft.com/office/drawing/2014/main" id="{E83567A3-04D9-4F65-F037-187583F9CEC7}"/>
                    </a:ext>
                  </a:extLst>
                </p:cNvPr>
                <p:cNvGrpSpPr/>
                <p:nvPr/>
              </p:nvGrpSpPr>
              <p:grpSpPr>
                <a:xfrm flipH="1">
                  <a:off x="4726504" y="1237471"/>
                  <a:ext cx="3665619" cy="2305916"/>
                  <a:chOff x="544927" y="1392475"/>
                  <a:chExt cx="4563501" cy="2870743"/>
                </a:xfrm>
              </p:grpSpPr>
              <p:sp>
                <p:nvSpPr>
                  <p:cNvPr id="19" name="Round Single Corner Rectangle 13">
                    <a:extLst>
                      <a:ext uri="{FF2B5EF4-FFF2-40B4-BE49-F238E27FC236}">
                        <a16:creationId xmlns:a16="http://schemas.microsoft.com/office/drawing/2014/main" id="{A2F319BB-B1C6-EFA1-35F0-9800A0F57304}"/>
                      </a:ext>
                    </a:extLst>
                  </p:cNvPr>
                  <p:cNvSpPr/>
                  <p:nvPr/>
                </p:nvSpPr>
                <p:spPr>
                  <a:xfrm flipH="1">
                    <a:off x="544927" y="1392475"/>
                    <a:ext cx="4563501" cy="2870743"/>
                  </a:xfrm>
                  <a:prstGeom prst="round1Rect">
                    <a:avLst>
                      <a:gd name="adj" fmla="val 9906"/>
                    </a:avLst>
                  </a:prstGeom>
                  <a:solidFill>
                    <a:schemeClr val="bg1"/>
                  </a:solidFill>
                  <a:ln>
                    <a:noFill/>
                  </a:ln>
                  <a:effectLst>
                    <a:outerShdw blurRad="254000"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2920">
                      <a:defRPr/>
                    </a:pPr>
                    <a:endParaRPr lang="en-US" sz="1980">
                      <a:solidFill>
                        <a:srgbClr val="FFFFFF"/>
                      </a:solidFill>
                      <a:latin typeface="Calibri" panose="020F0502020204030204"/>
                    </a:endParaRPr>
                  </a:p>
                </p:txBody>
              </p:sp>
              <p:sp>
                <p:nvSpPr>
                  <p:cNvPr id="20" name="Rectangle 19">
                    <a:extLst>
                      <a:ext uri="{FF2B5EF4-FFF2-40B4-BE49-F238E27FC236}">
                        <a16:creationId xmlns:a16="http://schemas.microsoft.com/office/drawing/2014/main" id="{EFAB74E8-402D-418B-5CC9-E0656A4A2A4D}"/>
                      </a:ext>
                    </a:extLst>
                  </p:cNvPr>
                  <p:cNvSpPr/>
                  <p:nvPr/>
                </p:nvSpPr>
                <p:spPr>
                  <a:xfrm>
                    <a:off x="665255" y="2287612"/>
                    <a:ext cx="3174616" cy="130929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171450" indent="-171450" defTabSz="732271">
                      <a:spcAft>
                        <a:spcPts val="600"/>
                      </a:spcAft>
                      <a:buFont typeface="Arial" panose="020B0604020202020204" pitchFamily="34" charset="0"/>
                      <a:buChar char="•"/>
                      <a:defRPr/>
                    </a:pPr>
                    <a:r>
                      <a:rPr lang="en-US" sz="1200">
                        <a:solidFill>
                          <a:schemeClr val="tx1"/>
                        </a:solidFill>
                        <a:latin typeface="Arial" panose="020B0604020202020204" pitchFamily="34" charset="0"/>
                        <a:cs typeface="Arial" panose="020B0604020202020204" pitchFamily="34" charset="0"/>
                      </a:rPr>
                      <a:t>Estimated total healthcare costs in retirement for an age-65 individual</a:t>
                    </a:r>
                    <a:r>
                      <a:rPr lang="en-US" sz="1200" baseline="30000">
                        <a:solidFill>
                          <a:schemeClr val="tx1"/>
                        </a:solidFill>
                        <a:latin typeface="Arial" panose="020B0604020202020204" pitchFamily="34" charset="0"/>
                        <a:cs typeface="Arial" panose="020B0604020202020204" pitchFamily="34" charset="0"/>
                      </a:rPr>
                      <a:t>2</a:t>
                    </a:r>
                  </a:p>
                  <a:p>
                    <a:pPr marL="171450" indent="-171450" defTabSz="732271">
                      <a:spcAft>
                        <a:spcPts val="600"/>
                      </a:spcAft>
                      <a:buFont typeface="Arial" panose="020B0604020202020204" pitchFamily="34" charset="0"/>
                      <a:buChar char="•"/>
                      <a:defRPr/>
                    </a:pPr>
                    <a:r>
                      <a:rPr lang="en-US" sz="1200">
                        <a:solidFill>
                          <a:schemeClr val="tx1"/>
                        </a:solidFill>
                        <a:latin typeface="Arial" panose="020B0604020202020204" pitchFamily="34" charset="0"/>
                        <a:cs typeface="Arial" panose="020B0604020202020204" pitchFamily="34" charset="0"/>
                      </a:rPr>
                      <a:t>Have you factored in additional savings for future healthcare costs? Have you thought about Medicare coverage options?</a:t>
                    </a:r>
                  </a:p>
                  <a:p>
                    <a:pPr marL="182880" indent="-182880" defTabSz="502920">
                      <a:spcAft>
                        <a:spcPts val="600"/>
                      </a:spcAft>
                      <a:defRPr/>
                    </a:pPr>
                    <a:endParaRPr lang="en-US" sz="1200">
                      <a:solidFill>
                        <a:srgbClr val="002855"/>
                      </a:solidFill>
                      <a:latin typeface="Calibri" panose="020F0502020204030204"/>
                    </a:endParaRPr>
                  </a:p>
                </p:txBody>
              </p:sp>
              <p:cxnSp>
                <p:nvCxnSpPr>
                  <p:cNvPr id="21" name="Straight Connector 20">
                    <a:extLst>
                      <a:ext uri="{FF2B5EF4-FFF2-40B4-BE49-F238E27FC236}">
                        <a16:creationId xmlns:a16="http://schemas.microsoft.com/office/drawing/2014/main" id="{29854BEC-4A03-465F-49CA-B1A8A8FD3C55}"/>
                      </a:ext>
                    </a:extLst>
                  </p:cNvPr>
                  <p:cNvCxnSpPr>
                    <a:cxnSpLocks/>
                  </p:cNvCxnSpPr>
                  <p:nvPr/>
                </p:nvCxnSpPr>
                <p:spPr>
                  <a:xfrm flipH="1">
                    <a:off x="785581" y="2096298"/>
                    <a:ext cx="408219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C46F7E4-86E3-D7D4-3787-82379526EE9B}"/>
                      </a:ext>
                    </a:extLst>
                  </p:cNvPr>
                  <p:cNvSpPr/>
                  <p:nvPr/>
                </p:nvSpPr>
                <p:spPr>
                  <a:xfrm>
                    <a:off x="785581" y="1606942"/>
                    <a:ext cx="4011645" cy="5602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defTabSz="502920">
                      <a:defRPr/>
                    </a:pPr>
                    <a:r>
                      <a:rPr lang="en-US" sz="1600" b="1">
                        <a:solidFill>
                          <a:srgbClr val="002855"/>
                        </a:solidFill>
                        <a:latin typeface="Arial" panose="020B0604020202020204" pitchFamily="34" charset="0"/>
                        <a:cs typeface="Arial" panose="020B0604020202020204" pitchFamily="34" charset="0"/>
                      </a:rPr>
                      <a:t>Healthcare Costs</a:t>
                    </a:r>
                  </a:p>
                </p:txBody>
              </p:sp>
            </p:grpSp>
            <p:sp>
              <p:nvSpPr>
                <p:cNvPr id="38" name="Rectangle 37">
                  <a:extLst>
                    <a:ext uri="{FF2B5EF4-FFF2-40B4-BE49-F238E27FC236}">
                      <a16:creationId xmlns:a16="http://schemas.microsoft.com/office/drawing/2014/main" id="{07C7C578-9EE3-8A93-0D4C-24CD1986252D}"/>
                    </a:ext>
                  </a:extLst>
                </p:cNvPr>
                <p:cNvSpPr/>
                <p:nvPr/>
              </p:nvSpPr>
              <p:spPr>
                <a:xfrm flipH="1">
                  <a:off x="1749043" y="1956487"/>
                  <a:ext cx="2533518" cy="105168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171450" indent="-171450" defTabSz="732271">
                    <a:spcAft>
                      <a:spcPts val="600"/>
                    </a:spcAft>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Average life expectancy for age-65 biological males and females</a:t>
                  </a:r>
                  <a:r>
                    <a:rPr lang="en-US" sz="1200" baseline="30000" dirty="0">
                      <a:solidFill>
                        <a:schemeClr val="tx1"/>
                      </a:solidFill>
                      <a:latin typeface="Arial" panose="020B0604020202020204" pitchFamily="34" charset="0"/>
                      <a:cs typeface="Arial" panose="020B0604020202020204" pitchFamily="34" charset="0"/>
                    </a:rPr>
                    <a:t>1</a:t>
                  </a:r>
                </a:p>
                <a:p>
                  <a:pPr marL="171450" indent="-171450" defTabSz="732271">
                    <a:spcAft>
                      <a:spcPts val="600"/>
                    </a:spcAft>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How does your current health and family health history influence your expectations for longevity?</a:t>
                  </a:r>
                </a:p>
                <a:p>
                  <a:pPr marL="182880" indent="-182880" defTabSz="502920">
                    <a:spcAft>
                      <a:spcPts val="600"/>
                    </a:spcAft>
                    <a:defRPr/>
                  </a:pPr>
                  <a:endParaRPr lang="en-US" sz="1200" dirty="0">
                    <a:solidFill>
                      <a:srgbClr val="002855"/>
                    </a:solidFill>
                    <a:latin typeface="Calibri" panose="020F0502020204030204"/>
                  </a:endParaRPr>
                </a:p>
              </p:txBody>
            </p:sp>
          </p:grpSp>
        </p:grpSp>
        <p:sp>
          <p:nvSpPr>
            <p:cNvPr id="52" name="Rectangle 51">
              <a:extLst>
                <a:ext uri="{FF2B5EF4-FFF2-40B4-BE49-F238E27FC236}">
                  <a16:creationId xmlns:a16="http://schemas.microsoft.com/office/drawing/2014/main" id="{52A2307B-9A63-B7BC-96F6-6025775C2716}"/>
                </a:ext>
              </a:extLst>
            </p:cNvPr>
            <p:cNvSpPr/>
            <p:nvPr/>
          </p:nvSpPr>
          <p:spPr>
            <a:xfrm flipH="1">
              <a:off x="1502189" y="4951209"/>
              <a:ext cx="2752575" cy="105168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171450" indent="-171450" defTabSz="732271">
                <a:spcAft>
                  <a:spcPts val="600"/>
                </a:spcAft>
                <a:buFont typeface="Arial" panose="020B0604020202020204" pitchFamily="34" charset="0"/>
                <a:buChar char="•"/>
                <a:defRPr/>
              </a:pPr>
              <a:r>
                <a:rPr lang="en-US" sz="1200">
                  <a:solidFill>
                    <a:schemeClr val="tx1"/>
                  </a:solidFill>
                  <a:latin typeface="Arial" panose="020B0604020202020204" pitchFamily="34" charset="0"/>
                  <a:cs typeface="Arial" panose="020B0604020202020204" pitchFamily="34" charset="0"/>
                </a:rPr>
                <a:t>Monte Carlo simulation target probability of having enough money at age-65 to last 30+ years</a:t>
              </a:r>
            </a:p>
            <a:p>
              <a:pPr marL="171450" indent="-171450" defTabSz="732271">
                <a:spcAft>
                  <a:spcPts val="600"/>
                </a:spcAft>
                <a:buFont typeface="Arial" panose="020B0604020202020204" pitchFamily="34" charset="0"/>
                <a:buChar char="•"/>
                <a:defRPr/>
              </a:pPr>
              <a:r>
                <a:rPr lang="en-US" sz="1200">
                  <a:solidFill>
                    <a:schemeClr val="tx1"/>
                  </a:solidFill>
                  <a:latin typeface="Arial" panose="020B0604020202020204" pitchFamily="34" charset="0"/>
                  <a:cs typeface="Arial" panose="020B0604020202020204" pitchFamily="34" charset="0"/>
                </a:rPr>
                <a:t>Have you reviewed a retirement simulation to gauge the sufficiency of your savings?</a:t>
              </a:r>
            </a:p>
            <a:p>
              <a:pPr marL="171450" indent="-171450" defTabSz="732271">
                <a:spcAft>
                  <a:spcPts val="600"/>
                </a:spcAft>
                <a:buFont typeface="Arial" panose="020B0604020202020204" pitchFamily="34" charset="0"/>
                <a:buChar char="•"/>
                <a:defRPr/>
              </a:pPr>
              <a:endParaRPr lang="en-US" sz="1200">
                <a:solidFill>
                  <a:schemeClr val="tx1"/>
                </a:solidFill>
                <a:latin typeface="Arial" panose="020B0604020202020204" pitchFamily="34" charset="0"/>
                <a:cs typeface="Arial" panose="020B0604020202020204" pitchFamily="34" charset="0"/>
              </a:endParaRPr>
            </a:p>
          </p:txBody>
        </p:sp>
      </p:grpSp>
      <p:sp>
        <p:nvSpPr>
          <p:cNvPr id="9" name="Oval 8">
            <a:extLst>
              <a:ext uri="{FF2B5EF4-FFF2-40B4-BE49-F238E27FC236}">
                <a16:creationId xmlns:a16="http://schemas.microsoft.com/office/drawing/2014/main" id="{3C96212E-0900-64C0-B2BB-BC4AE134AAFD}"/>
              </a:ext>
            </a:extLst>
          </p:cNvPr>
          <p:cNvSpPr>
            <a:spLocks/>
          </p:cNvSpPr>
          <p:nvPr/>
        </p:nvSpPr>
        <p:spPr bwMode="auto">
          <a:xfrm>
            <a:off x="591949" y="1979253"/>
            <a:ext cx="852369" cy="841771"/>
          </a:xfrm>
          <a:prstGeom prst="ellipse">
            <a:avLst/>
          </a:prstGeom>
          <a:solidFill>
            <a:schemeClr val="accent6"/>
          </a:solidFill>
          <a:ln w="25400" cap="flat">
            <a:noFill/>
            <a:prstDash val="solid"/>
            <a:miter lim="800000"/>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a:r>
              <a:rPr lang="es-ES" sz="1100" b="1">
                <a:solidFill>
                  <a:schemeClr val="bg1"/>
                </a:solidFill>
                <a:latin typeface="Arial" panose="020B0604020202020204" pitchFamily="34" charset="0"/>
                <a:cs typeface="Arial" panose="020B0604020202020204" pitchFamily="34" charset="0"/>
              </a:rPr>
              <a:t>Age 83 </a:t>
            </a:r>
          </a:p>
          <a:p>
            <a:pPr algn="ctr"/>
            <a:r>
              <a:rPr lang="es-ES" sz="1100" b="1">
                <a:solidFill>
                  <a:schemeClr val="bg1"/>
                </a:solidFill>
                <a:latin typeface="Arial" panose="020B0604020202020204" pitchFamily="34" charset="0"/>
                <a:cs typeface="Arial" panose="020B0604020202020204" pitchFamily="34" charset="0"/>
              </a:rPr>
              <a:t>Age 85</a:t>
            </a:r>
          </a:p>
        </p:txBody>
      </p:sp>
      <p:sp>
        <p:nvSpPr>
          <p:cNvPr id="27" name="Oval 26">
            <a:extLst>
              <a:ext uri="{FF2B5EF4-FFF2-40B4-BE49-F238E27FC236}">
                <a16:creationId xmlns:a16="http://schemas.microsoft.com/office/drawing/2014/main" id="{649838D4-29EA-00F0-1CD3-470CAF5C57DD}"/>
              </a:ext>
            </a:extLst>
          </p:cNvPr>
          <p:cNvSpPr>
            <a:spLocks/>
          </p:cNvSpPr>
          <p:nvPr/>
        </p:nvSpPr>
        <p:spPr bwMode="auto">
          <a:xfrm>
            <a:off x="4886779" y="1979252"/>
            <a:ext cx="852369" cy="841771"/>
          </a:xfrm>
          <a:prstGeom prst="ellipse">
            <a:avLst/>
          </a:prstGeom>
          <a:solidFill>
            <a:schemeClr val="accent6"/>
          </a:solidFill>
          <a:ln w="25400" cap="flat">
            <a:noFill/>
            <a:prstDash val="solid"/>
            <a:miter lim="800000"/>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a:r>
              <a:rPr lang="es-ES" sz="1100" b="1" dirty="0">
                <a:solidFill>
                  <a:schemeClr val="bg1"/>
                </a:solidFill>
                <a:latin typeface="Arial" panose="020B0604020202020204" pitchFamily="34" charset="0"/>
                <a:cs typeface="Arial" panose="020B0604020202020204" pitchFamily="34" charset="0"/>
              </a:rPr>
              <a:t>$172,500</a:t>
            </a:r>
          </a:p>
        </p:txBody>
      </p:sp>
      <p:sp>
        <p:nvSpPr>
          <p:cNvPr id="28" name="Oval 27">
            <a:extLst>
              <a:ext uri="{FF2B5EF4-FFF2-40B4-BE49-F238E27FC236}">
                <a16:creationId xmlns:a16="http://schemas.microsoft.com/office/drawing/2014/main" id="{B33F65F3-0288-930D-570E-165D644DEAE1}"/>
              </a:ext>
            </a:extLst>
          </p:cNvPr>
          <p:cNvSpPr>
            <a:spLocks/>
          </p:cNvSpPr>
          <p:nvPr/>
        </p:nvSpPr>
        <p:spPr bwMode="auto">
          <a:xfrm>
            <a:off x="591948" y="4517766"/>
            <a:ext cx="852369" cy="841771"/>
          </a:xfrm>
          <a:prstGeom prst="ellipse">
            <a:avLst/>
          </a:prstGeom>
          <a:solidFill>
            <a:schemeClr val="accent6"/>
          </a:solidFill>
          <a:ln w="25400" cap="flat">
            <a:noFill/>
            <a:prstDash val="solid"/>
            <a:miter lim="800000"/>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a:r>
              <a:rPr lang="es-ES" sz="1100" b="1">
                <a:solidFill>
                  <a:schemeClr val="bg1"/>
                </a:solidFill>
                <a:latin typeface="Arial" panose="020B0604020202020204" pitchFamily="34" charset="0"/>
                <a:cs typeface="Arial" panose="020B0604020202020204" pitchFamily="34" charset="0"/>
              </a:rPr>
              <a:t>&gt; 80%</a:t>
            </a:r>
          </a:p>
        </p:txBody>
      </p:sp>
      <p:sp>
        <p:nvSpPr>
          <p:cNvPr id="29" name="Oval 28">
            <a:extLst>
              <a:ext uri="{FF2B5EF4-FFF2-40B4-BE49-F238E27FC236}">
                <a16:creationId xmlns:a16="http://schemas.microsoft.com/office/drawing/2014/main" id="{8DA6146C-4899-3033-48E2-B6ACF26C5205}"/>
              </a:ext>
            </a:extLst>
          </p:cNvPr>
          <p:cNvSpPr>
            <a:spLocks/>
          </p:cNvSpPr>
          <p:nvPr/>
        </p:nvSpPr>
        <p:spPr bwMode="auto">
          <a:xfrm>
            <a:off x="4886778" y="4511534"/>
            <a:ext cx="852369" cy="841771"/>
          </a:xfrm>
          <a:prstGeom prst="ellipse">
            <a:avLst/>
          </a:prstGeom>
          <a:solidFill>
            <a:schemeClr val="accent6"/>
          </a:solidFill>
          <a:ln w="25400" cap="flat">
            <a:noFill/>
            <a:prstDash val="solid"/>
            <a:miter lim="800000"/>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a:r>
              <a:rPr lang="es-ES" sz="1100" b="1">
                <a:solidFill>
                  <a:schemeClr val="bg1"/>
                </a:solidFill>
                <a:latin typeface="Arial" panose="020B0604020202020204" pitchFamily="34" charset="0"/>
                <a:cs typeface="Arial" panose="020B0604020202020204" pitchFamily="34" charset="0"/>
              </a:rPr>
              <a:t>  75% </a:t>
            </a:r>
            <a:br>
              <a:rPr lang="es-ES" sz="1100" b="1">
                <a:solidFill>
                  <a:schemeClr val="bg1"/>
                </a:solidFill>
                <a:latin typeface="Arial" panose="020B0604020202020204" pitchFamily="34" charset="0"/>
                <a:cs typeface="Arial" panose="020B0604020202020204" pitchFamily="34" charset="0"/>
              </a:rPr>
            </a:br>
            <a:r>
              <a:rPr lang="es-ES" sz="1100" b="1">
                <a:solidFill>
                  <a:schemeClr val="bg1"/>
                </a:solidFill>
                <a:latin typeface="Arial" panose="020B0604020202020204" pitchFamily="34" charset="0"/>
                <a:cs typeface="Arial" panose="020B0604020202020204" pitchFamily="34" charset="0"/>
              </a:rPr>
              <a:t>- 85%</a:t>
            </a:r>
          </a:p>
        </p:txBody>
      </p:sp>
      <p:sp>
        <p:nvSpPr>
          <p:cNvPr id="3" name="TextBox 2">
            <a:extLst>
              <a:ext uri="{FF2B5EF4-FFF2-40B4-BE49-F238E27FC236}">
                <a16:creationId xmlns:a16="http://schemas.microsoft.com/office/drawing/2014/main" id="{39B2323B-657B-F551-46B1-0F182DFC7FA7}"/>
              </a:ext>
            </a:extLst>
          </p:cNvPr>
          <p:cNvSpPr txBox="1"/>
          <p:nvPr/>
        </p:nvSpPr>
        <p:spPr>
          <a:xfrm>
            <a:off x="380005" y="6131447"/>
            <a:ext cx="8581984" cy="461665"/>
          </a:xfrm>
          <a:prstGeom prst="rect">
            <a:avLst/>
          </a:prstGeom>
          <a:noFill/>
        </p:spPr>
        <p:txBody>
          <a:bodyPr wrap="square">
            <a:spAutoFit/>
          </a:bodyPr>
          <a:lstStyle/>
          <a:p>
            <a:r>
              <a:rPr lang="en-US" sz="800" i="1" baseline="30000" dirty="0">
                <a:solidFill>
                  <a:schemeClr val="bg2">
                    <a:lumMod val="50000"/>
                  </a:schemeClr>
                </a:solidFill>
                <a:latin typeface="Arial" panose="020B0604020202020204" pitchFamily="34" charset="0"/>
                <a:cs typeface="Arial" panose="020B0604020202020204" pitchFamily="34" charset="0"/>
              </a:rPr>
              <a:t>1</a:t>
            </a:r>
            <a:r>
              <a:rPr lang="en-US" sz="800" i="1" dirty="0">
                <a:solidFill>
                  <a:schemeClr val="bg2">
                    <a:lumMod val="50000"/>
                  </a:schemeClr>
                </a:solidFill>
                <a:latin typeface="Arial" panose="020B0604020202020204" pitchFamily="34" charset="0"/>
                <a:cs typeface="Arial" panose="020B0604020202020204" pitchFamily="34" charset="0"/>
              </a:rPr>
              <a:t> Source: NCHS Data Brief, No. 492 (March 2024)</a:t>
            </a:r>
          </a:p>
          <a:p>
            <a:r>
              <a:rPr lang="en-US" sz="800" i="1" baseline="30000" dirty="0">
                <a:solidFill>
                  <a:schemeClr val="bg2">
                    <a:lumMod val="50000"/>
                  </a:schemeClr>
                </a:solidFill>
                <a:latin typeface="Arial" panose="020B0604020202020204" pitchFamily="34" charset="0"/>
                <a:cs typeface="Arial" panose="020B0604020202020204" pitchFamily="34" charset="0"/>
              </a:rPr>
              <a:t>2</a:t>
            </a:r>
            <a:r>
              <a:rPr lang="en-US" sz="800" i="1" dirty="0">
                <a:solidFill>
                  <a:schemeClr val="bg2">
                    <a:lumMod val="50000"/>
                  </a:schemeClr>
                </a:solidFill>
                <a:latin typeface="Arial" panose="020B0604020202020204" pitchFamily="34" charset="0"/>
                <a:cs typeface="Arial" panose="020B0604020202020204" pitchFamily="34" charset="0"/>
              </a:rPr>
              <a:t> Source: Fidelity Investments – “2025 Retiree Health Care Cost Estimate” (July 2025)</a:t>
            </a:r>
          </a:p>
          <a:p>
            <a:r>
              <a:rPr lang="en-US" sz="800" i="1" baseline="30000" dirty="0">
                <a:solidFill>
                  <a:schemeClr val="bg2">
                    <a:lumMod val="50000"/>
                  </a:schemeClr>
                </a:solidFill>
                <a:latin typeface="Arial" panose="020B0604020202020204" pitchFamily="34" charset="0"/>
                <a:cs typeface="Arial" panose="020B0604020202020204" pitchFamily="34" charset="0"/>
              </a:rPr>
              <a:t>3</a:t>
            </a:r>
            <a:r>
              <a:rPr lang="en-US" sz="800" i="1" dirty="0">
                <a:solidFill>
                  <a:schemeClr val="bg2">
                    <a:lumMod val="50000"/>
                  </a:schemeClr>
                </a:solidFill>
                <a:latin typeface="Arial" panose="020B0604020202020204" pitchFamily="34" charset="0"/>
                <a:cs typeface="Arial" panose="020B0604020202020204" pitchFamily="34" charset="0"/>
              </a:rPr>
              <a:t> Source: T. Rowe Price – “How a Monte Carlo analysis could help improve your retirement plan” (August 2025</a:t>
            </a:r>
            <a:r>
              <a:rPr lang="en-US" sz="800" i="1" dirty="0">
                <a:solidFill>
                  <a:schemeClr val="tx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35300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E4CC57-ABE5-5C43-826F-BA879E1F3A78}"/>
              </a:ext>
            </a:extLst>
          </p:cNvPr>
          <p:cNvSpPr txBox="1">
            <a:spLocks/>
          </p:cNvSpPr>
          <p:nvPr/>
        </p:nvSpPr>
        <p:spPr>
          <a:xfrm>
            <a:off x="945885" y="1093027"/>
            <a:ext cx="4922364" cy="248174"/>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kern="1200">
                <a:solidFill>
                  <a:srgbClr val="416A20"/>
                </a:solidFill>
                <a:latin typeface="Arial"/>
                <a:ea typeface="ヒラギノ角ゴ Pro W3" pitchFamily="38" charset="-128"/>
                <a:cs typeface="ヒラギノ角ゴ Pro W3" pitchFamily="-107" charset="-128"/>
              </a:defRPr>
            </a:lvl1pPr>
            <a:lvl2pPr marL="742950" indent="-28575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2pPr>
            <a:lvl3pPr marL="11430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3pPr>
            <a:lvl4pPr marL="16002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4pPr>
            <a:lvl5pPr marL="2057400" indent="-228600" algn="l" defTabSz="457200" rtl="0" eaLnBrk="0" fontAlgn="base" hangingPunct="0">
              <a:spcBef>
                <a:spcPct val="20000"/>
              </a:spcBef>
              <a:spcAft>
                <a:spcPct val="0"/>
              </a:spcAft>
              <a:buFont typeface="Arial" pitchFamily="34" charset="0"/>
              <a:buChar char="»"/>
              <a:defRPr sz="1500" kern="1200">
                <a:solidFill>
                  <a:srgbClr val="42535A"/>
                </a:solidFill>
                <a:latin typeface="Arial"/>
                <a:ea typeface="ヒラギノ角ゴ Pro W3" pitchFamily="3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25000"/>
              </a:spcBef>
              <a:tabLst>
                <a:tab pos="428625" algn="l"/>
                <a:tab pos="600075" algn="l"/>
              </a:tabLst>
              <a:defRPr/>
            </a:pPr>
            <a:r>
              <a:rPr lang="en-US" sz="1200" b="1">
                <a:solidFill>
                  <a:schemeClr val="accent1"/>
                </a:solidFill>
                <a:latin typeface="Arial" panose="020B0604020202020204" pitchFamily="34" charset="0"/>
                <a:cs typeface="Arial" panose="020B0604020202020204" pitchFamily="34" charset="0"/>
              </a:rPr>
              <a:t>Retirement Savings Checkpoint</a:t>
            </a:r>
            <a:endParaRPr lang="en-US" altLang="en-US" sz="1200" b="1" baseline="30000">
              <a:solidFill>
                <a:schemeClr val="accent1"/>
              </a:solidFill>
              <a:latin typeface="Arial" panose="020B0604020202020204" pitchFamily="34" charset="0"/>
              <a:ea typeface="ヒラギノ角ゴ Pro W3"/>
              <a:cs typeface="Arial" panose="020B0604020202020204" pitchFamily="34" charset="0"/>
            </a:endParaRPr>
          </a:p>
          <a:p>
            <a:pPr algn="ctr" eaLnBrk="1" hangingPunct="1">
              <a:tabLst>
                <a:tab pos="428625" algn="l"/>
                <a:tab pos="600075" algn="l"/>
              </a:tabLst>
              <a:defRPr/>
            </a:pPr>
            <a:endParaRPr lang="en-US" altLang="en-US" sz="1500" b="1">
              <a:solidFill>
                <a:srgbClr val="425259"/>
              </a:solidFill>
              <a:latin typeface="+mn-lt"/>
              <a:ea typeface="ヒラギノ角ゴ Pro W3"/>
              <a:cs typeface="Lato" panose="020F0502020204030203" pitchFamily="34" charset="0"/>
            </a:endParaRPr>
          </a:p>
        </p:txBody>
      </p:sp>
      <p:sp>
        <p:nvSpPr>
          <p:cNvPr id="5" name="TextBox 4">
            <a:extLst>
              <a:ext uri="{FF2B5EF4-FFF2-40B4-BE49-F238E27FC236}">
                <a16:creationId xmlns:a16="http://schemas.microsoft.com/office/drawing/2014/main" id="{30996B97-ECC4-1541-933A-C3092586620B}"/>
              </a:ext>
            </a:extLst>
          </p:cNvPr>
          <p:cNvSpPr txBox="1"/>
          <p:nvPr/>
        </p:nvSpPr>
        <p:spPr>
          <a:xfrm>
            <a:off x="945887" y="4305588"/>
            <a:ext cx="4922366" cy="1523494"/>
          </a:xfrm>
          <a:prstGeom prst="rect">
            <a:avLst/>
          </a:prstGeom>
          <a:noFill/>
        </p:spPr>
        <p:txBody>
          <a:bodyPr wrap="square">
            <a:spAutoFit/>
          </a:bodyPr>
          <a:lstStyle/>
          <a:p>
            <a:pPr algn="l"/>
            <a:r>
              <a:rPr lang="en-US" sz="1200" b="1" dirty="0">
                <a:solidFill>
                  <a:schemeClr val="accent6"/>
                </a:solidFill>
                <a:latin typeface="Arial" panose="020B0604020202020204" pitchFamily="34" charset="0"/>
                <a:cs typeface="Arial" panose="020B0604020202020204" pitchFamily="34" charset="0"/>
              </a:rPr>
              <a:t>General Rules of Thumb:</a:t>
            </a:r>
            <a:endParaRPr lang="en-US" sz="1200" b="1" i="0" u="none" strike="noStrike" baseline="0" dirty="0">
              <a:solidFill>
                <a:schemeClr val="accent6"/>
              </a:solidFill>
              <a:latin typeface="Arial" panose="020B0604020202020204" pitchFamily="34" charset="0"/>
              <a:cs typeface="Arial" panose="020B0604020202020204" pitchFamily="34" charset="0"/>
            </a:endParaRPr>
          </a:p>
          <a:p>
            <a:pPr algn="l"/>
            <a:endParaRPr lang="en-US" sz="500" b="1" i="0" u="none" strike="noStrike" baseline="0" dirty="0">
              <a:solidFill>
                <a:schemeClr val="accent6"/>
              </a:solidFill>
              <a:latin typeface="Arial" panose="020B0604020202020204" pitchFamily="34" charset="0"/>
              <a:cs typeface="Arial" panose="020B0604020202020204" pitchFamily="34" charset="0"/>
            </a:endParaRPr>
          </a:p>
          <a:p>
            <a:pPr marL="171450" indent="-171450" algn="l">
              <a:spcAft>
                <a:spcPts val="600"/>
              </a:spcAft>
              <a:buFont typeface="Arial" panose="020B0604020202020204" pitchFamily="34" charset="0"/>
              <a:buChar char="•"/>
            </a:pPr>
            <a:r>
              <a:rPr lang="en-US" sz="1100" b="0" i="0" u="none" strike="noStrike" baseline="0" dirty="0">
                <a:latin typeface="Arial" panose="020B0604020202020204" pitchFamily="34" charset="0"/>
                <a:cs typeface="Arial" panose="020B0604020202020204" pitchFamily="34" charset="0"/>
              </a:rPr>
              <a:t>Savings Rate: Research suggests it's a good idea to try to save at least 15% of your income annually, including any employer contribution.</a:t>
            </a:r>
          </a:p>
          <a:p>
            <a:pPr marL="171450" indent="-171450" algn="l">
              <a:spcAft>
                <a:spcPts val="600"/>
              </a:spcAft>
              <a:buFont typeface="Arial" panose="020B0604020202020204" pitchFamily="34" charset="0"/>
              <a:buChar char="•"/>
            </a:pPr>
            <a:r>
              <a:rPr lang="en-US" sz="1100" b="0" i="0" u="none" strike="noStrike" baseline="0" dirty="0">
                <a:latin typeface="Arial" panose="020B0604020202020204" pitchFamily="34" charset="0"/>
                <a:cs typeface="Arial" panose="020B0604020202020204" pitchFamily="34" charset="0"/>
              </a:rPr>
              <a:t>Retirement Spending: A sustainable withdrawal rate is estimated to be no more than 4% to 5% yearly, with adjustments for inflation.</a:t>
            </a:r>
          </a:p>
          <a:p>
            <a:pPr marL="171450" indent="-171450" algn="l">
              <a:spcAft>
                <a:spcPts val="600"/>
              </a:spcAft>
              <a:buFont typeface="Arial" panose="020B0604020202020204" pitchFamily="34" charset="0"/>
              <a:buChar char="•"/>
            </a:pPr>
            <a:r>
              <a:rPr lang="en-US" sz="1100" b="0" i="0" u="none" strike="noStrike" baseline="0" dirty="0">
                <a:latin typeface="Arial" panose="020B0604020202020204" pitchFamily="34" charset="0"/>
                <a:cs typeface="Arial" panose="020B0604020202020204" pitchFamily="34" charset="0"/>
              </a:rPr>
              <a:t>What if you're behind? If you're under age 40, the simple answer is to save more and invest for growth through a diversified investment mix.</a:t>
            </a:r>
          </a:p>
        </p:txBody>
      </p:sp>
      <p:sp>
        <p:nvSpPr>
          <p:cNvPr id="13" name="Title 12">
            <a:extLst>
              <a:ext uri="{FF2B5EF4-FFF2-40B4-BE49-F238E27FC236}">
                <a16:creationId xmlns:a16="http://schemas.microsoft.com/office/drawing/2014/main" id="{56BF0B9E-BFD0-43DF-CBBB-1434CCCFE645}"/>
              </a:ext>
            </a:extLst>
          </p:cNvPr>
          <p:cNvSpPr>
            <a:spLocks noGrp="1"/>
          </p:cNvSpPr>
          <p:nvPr>
            <p:ph type="title"/>
          </p:nvPr>
        </p:nvSpPr>
        <p:spPr/>
        <p:txBody>
          <a:bodyPr/>
          <a:lstStyle/>
          <a:p>
            <a:r>
              <a:rPr lang="en-US"/>
              <a:t>Are You “On Track” for Retirement?</a:t>
            </a:r>
          </a:p>
        </p:txBody>
      </p:sp>
      <p:sp>
        <p:nvSpPr>
          <p:cNvPr id="2" name="Footer Placeholder 3">
            <a:extLst>
              <a:ext uri="{FF2B5EF4-FFF2-40B4-BE49-F238E27FC236}">
                <a16:creationId xmlns:a16="http://schemas.microsoft.com/office/drawing/2014/main" id="{613C7229-0440-B733-7F2E-F854E32EF207}"/>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25" name="TextBox 24">
            <a:extLst>
              <a:ext uri="{FF2B5EF4-FFF2-40B4-BE49-F238E27FC236}">
                <a16:creationId xmlns:a16="http://schemas.microsoft.com/office/drawing/2014/main" id="{4ADBE14B-0502-FFF5-FC22-92612CB0880F}"/>
              </a:ext>
            </a:extLst>
          </p:cNvPr>
          <p:cNvSpPr txBox="1"/>
          <p:nvPr/>
        </p:nvSpPr>
        <p:spPr>
          <a:xfrm>
            <a:off x="311413" y="5905367"/>
            <a:ext cx="8581984" cy="707886"/>
          </a:xfrm>
          <a:prstGeom prst="rect">
            <a:avLst/>
          </a:prstGeom>
          <a:noFill/>
        </p:spPr>
        <p:txBody>
          <a:bodyPr wrap="square">
            <a:spAutoFit/>
          </a:bodyPr>
          <a:lstStyle/>
          <a:p>
            <a:r>
              <a:rPr lang="en-US" sz="800" i="1" baseline="30000" dirty="0">
                <a:solidFill>
                  <a:schemeClr val="bg2">
                    <a:lumMod val="50000"/>
                  </a:schemeClr>
                </a:solidFill>
                <a:latin typeface="Arial" panose="020B0604020202020204" pitchFamily="34" charset="0"/>
                <a:cs typeface="Arial" panose="020B0604020202020204" pitchFamily="34" charset="0"/>
              </a:rPr>
              <a:t>1</a:t>
            </a:r>
            <a:r>
              <a:rPr lang="en-US" sz="800" i="1" dirty="0">
                <a:solidFill>
                  <a:schemeClr val="bg2">
                    <a:lumMod val="50000"/>
                  </a:schemeClr>
                </a:solidFill>
                <a:latin typeface="Arial" panose="020B0604020202020204" pitchFamily="34" charset="0"/>
                <a:cs typeface="Arial" panose="020B0604020202020204" pitchFamily="34" charset="0"/>
              </a:rPr>
              <a:t> Source: Fidelity – “How much do I need to retire?” (February 2025). Fidelity assumed age-based asset allocations consistent with the equity glide path of a typical target date retirement fund, a 15% savings rate, a 1.5% constant real wage growth, a retirement age of 67 and a planning age through 93. The replacement annual income target is defined as 45% of                    pre-retirement annual income and assumes no pension income. This target is based on Consumer Expenditure Survey (BLS), Statistics of Income Tax Stat, IRS tax brackets and Social Security Benefit Calculators. Fidelity developed the salary multipliers through multiple market simulations based on historical market data, assuming poor market conditions to support a 90% confidence level of success.</a:t>
            </a:r>
          </a:p>
        </p:txBody>
      </p:sp>
      <p:sp>
        <p:nvSpPr>
          <p:cNvPr id="68" name="Rectangle 67">
            <a:extLst>
              <a:ext uri="{FF2B5EF4-FFF2-40B4-BE49-F238E27FC236}">
                <a16:creationId xmlns:a16="http://schemas.microsoft.com/office/drawing/2014/main" id="{F4C3935B-0E02-F84D-DBF3-024970A9D6E5}"/>
              </a:ext>
            </a:extLst>
          </p:cNvPr>
          <p:cNvSpPr/>
          <p:nvPr/>
        </p:nvSpPr>
        <p:spPr>
          <a:xfrm>
            <a:off x="6334728" y="1379341"/>
            <a:ext cx="2445250" cy="477178"/>
          </a:xfrm>
          <a:prstGeom prst="rect">
            <a:avLst/>
          </a:prstGeom>
          <a:solidFill>
            <a:srgbClr val="00B2A9"/>
          </a:solidFill>
          <a:ln>
            <a:noFill/>
          </a:ln>
          <a:effectLst/>
        </p:spPr>
        <p:style>
          <a:lnRef idx="1">
            <a:schemeClr val="accent1"/>
          </a:lnRef>
          <a:fillRef idx="3">
            <a:schemeClr val="accent1"/>
          </a:fillRef>
          <a:effectRef idx="2">
            <a:schemeClr val="accent1"/>
          </a:effectRef>
          <a:fontRef idx="minor">
            <a:schemeClr val="lt1"/>
          </a:fontRef>
        </p:style>
        <p:txBody>
          <a:bodyPr lIns="91443" tIns="45721" rIns="91443" bIns="45721" anchor="ctr"/>
          <a:lstStyle/>
          <a:p>
            <a:pPr algn="ctr" defTabSz="408230" fontAlgn="auto">
              <a:spcBef>
                <a:spcPts val="0"/>
              </a:spcBef>
              <a:spcAft>
                <a:spcPts val="0"/>
              </a:spcAft>
              <a:defRPr/>
            </a:pPr>
            <a:r>
              <a:rPr lang="en-US" sz="1100" b="1">
                <a:latin typeface="Arial" panose="020B0604020202020204" pitchFamily="34" charset="0"/>
                <a:cs typeface="Arial" panose="020B0604020202020204" pitchFamily="34" charset="0"/>
              </a:rPr>
              <a:t>Avoid These Common</a:t>
            </a:r>
          </a:p>
          <a:p>
            <a:pPr algn="ctr" defTabSz="408230" fontAlgn="auto">
              <a:spcBef>
                <a:spcPts val="0"/>
              </a:spcBef>
              <a:spcAft>
                <a:spcPts val="0"/>
              </a:spcAft>
              <a:defRPr/>
            </a:pPr>
            <a:r>
              <a:rPr lang="en-US" sz="1100" b="1">
                <a:latin typeface="Arial" panose="020B0604020202020204" pitchFamily="34" charset="0"/>
                <a:cs typeface="Arial" panose="020B0604020202020204" pitchFamily="34" charset="0"/>
              </a:rPr>
              <a:t>Retirement Mistakes</a:t>
            </a:r>
          </a:p>
        </p:txBody>
      </p:sp>
      <p:sp>
        <p:nvSpPr>
          <p:cNvPr id="69" name="TextBox 68">
            <a:extLst>
              <a:ext uri="{FF2B5EF4-FFF2-40B4-BE49-F238E27FC236}">
                <a16:creationId xmlns:a16="http://schemas.microsoft.com/office/drawing/2014/main" id="{1FAC68F7-9223-4B3D-1FDA-62FBC939C2B9}"/>
              </a:ext>
            </a:extLst>
          </p:cNvPr>
          <p:cNvSpPr txBox="1"/>
          <p:nvPr/>
        </p:nvSpPr>
        <p:spPr>
          <a:xfrm>
            <a:off x="6334728" y="1856519"/>
            <a:ext cx="2445250" cy="3677930"/>
          </a:xfrm>
          <a:prstGeom prst="rect">
            <a:avLst/>
          </a:prstGeom>
          <a:solidFill>
            <a:schemeClr val="accent3">
              <a:lumMod val="40000"/>
              <a:lumOff val="60000"/>
            </a:schemeClr>
          </a:solidFill>
          <a:ln>
            <a:noFill/>
          </a:ln>
        </p:spPr>
        <p:txBody>
          <a:bodyPr wrap="square" rtlCol="0">
            <a:spAutoFit/>
          </a:bodyPr>
          <a:lstStyle/>
          <a:p>
            <a:pPr marL="201717" indent="-201717">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Saving too little and/or                 starting too late </a:t>
            </a:r>
          </a:p>
          <a:p>
            <a:pPr marL="201717" indent="-201717">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Retiring too early</a:t>
            </a:r>
          </a:p>
          <a:p>
            <a:pPr marL="201717" indent="-201717">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Assuming maximizing 401(k)/403(b) contributions will fully provide for future retirement income needs</a:t>
            </a:r>
          </a:p>
          <a:p>
            <a:pPr marL="201717" indent="-201717">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Underestimating lifestyle</a:t>
            </a:r>
          </a:p>
          <a:p>
            <a:pPr marL="201717" indent="-201717">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Underestimating longevity and future healthcare expenses</a:t>
            </a:r>
          </a:p>
          <a:p>
            <a:pPr marL="201717" indent="-201717">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Assuming too much risk to “catch up” for a savings shortfall</a:t>
            </a:r>
          </a:p>
          <a:p>
            <a:pPr marL="201717" indent="-201717">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Holding too large of an allocation to a few securities and/or company stock</a:t>
            </a:r>
          </a:p>
          <a:p>
            <a:pPr marL="201717" indent="-201717">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Filing for early (reduced) Social Security benefits despite expected longevity</a:t>
            </a:r>
          </a:p>
        </p:txBody>
      </p:sp>
      <p:sp>
        <p:nvSpPr>
          <p:cNvPr id="3" name="Slide Number Placeholder 4">
            <a:extLst>
              <a:ext uri="{FF2B5EF4-FFF2-40B4-BE49-F238E27FC236}">
                <a16:creationId xmlns:a16="http://schemas.microsoft.com/office/drawing/2014/main" id="{CB630C28-307E-2A6B-3054-69D4AB3BD5F4}"/>
              </a:ext>
            </a:extLst>
          </p:cNvPr>
          <p:cNvSpPr>
            <a:spLocks noGrp="1"/>
          </p:cNvSpPr>
          <p:nvPr>
            <p:ph type="sldNum" sz="quarter" idx="4"/>
          </p:nvPr>
        </p:nvSpPr>
        <p:spPr>
          <a:xfrm>
            <a:off x="8779978" y="6613253"/>
            <a:ext cx="364022" cy="244747"/>
          </a:xfrm>
        </p:spPr>
        <p:txBody>
          <a:bodyPr/>
          <a:lstStyle/>
          <a:p>
            <a:fld id="{E57A0B7C-FA6A-BC42-8139-60285044CFD9}" type="slidenum">
              <a:rPr lang="en-US" smtClean="0"/>
              <a:pPr/>
              <a:t>24</a:t>
            </a:fld>
            <a:endParaRPr lang="en-US"/>
          </a:p>
        </p:txBody>
      </p:sp>
      <p:pic>
        <p:nvPicPr>
          <p:cNvPr id="6" name="Picture 5" descr="A green hills with red dots and numbers&#10;&#10;AI-generated content may be incorrect.">
            <a:extLst>
              <a:ext uri="{FF2B5EF4-FFF2-40B4-BE49-F238E27FC236}">
                <a16:creationId xmlns:a16="http://schemas.microsoft.com/office/drawing/2014/main" id="{CFACBDD2-313E-5806-7200-7857290B882A}"/>
              </a:ext>
            </a:extLst>
          </p:cNvPr>
          <p:cNvPicPr>
            <a:picLocks noChangeAspect="1"/>
          </p:cNvPicPr>
          <p:nvPr/>
        </p:nvPicPr>
        <p:blipFill>
          <a:blip r:embed="rId3"/>
          <a:stretch>
            <a:fillRect/>
          </a:stretch>
        </p:blipFill>
        <p:spPr>
          <a:xfrm>
            <a:off x="945887" y="1379341"/>
            <a:ext cx="4922364" cy="2771230"/>
          </a:xfrm>
          <a:prstGeom prst="rect">
            <a:avLst/>
          </a:prstGeom>
        </p:spPr>
      </p:pic>
    </p:spTree>
    <p:extLst>
      <p:ext uri="{BB962C8B-B14F-4D97-AF65-F5344CB8AC3E}">
        <p14:creationId xmlns:p14="http://schemas.microsoft.com/office/powerpoint/2010/main" val="3745926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32893-2093-61C2-13E9-113DBF5D4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E9562-FB7F-06B6-3651-5548DBBF0E88}"/>
              </a:ext>
            </a:extLst>
          </p:cNvPr>
          <p:cNvSpPr>
            <a:spLocks noGrp="1"/>
          </p:cNvSpPr>
          <p:nvPr>
            <p:ph type="title"/>
          </p:nvPr>
        </p:nvSpPr>
        <p:spPr>
          <a:xfrm>
            <a:off x="310896" y="365760"/>
            <a:ext cx="7886700" cy="1325563"/>
          </a:xfrm>
        </p:spPr>
        <p:txBody>
          <a:bodyPr>
            <a:noAutofit/>
          </a:bodyPr>
          <a:lstStyle/>
          <a:p>
            <a:r>
              <a:rPr lang="en-US">
                <a:solidFill>
                  <a:schemeClr val="accent1"/>
                </a:solidFill>
              </a:rPr>
              <a:t>Choosing a Prudent Spending Rate</a:t>
            </a:r>
          </a:p>
        </p:txBody>
      </p:sp>
      <p:sp>
        <p:nvSpPr>
          <p:cNvPr id="4" name="Footer Placeholder 3">
            <a:extLst>
              <a:ext uri="{FF2B5EF4-FFF2-40B4-BE49-F238E27FC236}">
                <a16:creationId xmlns:a16="http://schemas.microsoft.com/office/drawing/2014/main" id="{BCF96BDF-84D0-42FB-BE69-130556ABB8EA}"/>
              </a:ext>
            </a:extLst>
          </p:cNvPr>
          <p:cNvSpPr>
            <a:spLocks noGrp="1"/>
          </p:cNvSpPr>
          <p:nvPr>
            <p:ph type="ftr" sz="quarter" idx="3"/>
          </p:nvPr>
        </p:nvSpPr>
        <p:spPr/>
        <p:txBody>
          <a:bodyPr/>
          <a:lstStyle/>
          <a:p>
            <a:r>
              <a:rPr lang="en-US"/>
              <a:t>www.FiducientAdvisors.com</a:t>
            </a:r>
          </a:p>
        </p:txBody>
      </p:sp>
      <p:sp>
        <p:nvSpPr>
          <p:cNvPr id="5" name="Slide Number Placeholder 4">
            <a:extLst>
              <a:ext uri="{FF2B5EF4-FFF2-40B4-BE49-F238E27FC236}">
                <a16:creationId xmlns:a16="http://schemas.microsoft.com/office/drawing/2014/main" id="{D9BD7769-81F6-8A86-2522-5958261EFCF7}"/>
              </a:ext>
            </a:extLst>
          </p:cNvPr>
          <p:cNvSpPr>
            <a:spLocks noGrp="1"/>
          </p:cNvSpPr>
          <p:nvPr>
            <p:ph type="sldNum" sz="quarter" idx="4"/>
          </p:nvPr>
        </p:nvSpPr>
        <p:spPr/>
        <p:txBody>
          <a:bodyPr/>
          <a:lstStyle/>
          <a:p>
            <a:fld id="{E57A0B7C-FA6A-BC42-8139-60285044CFD9}" type="slidenum">
              <a:rPr lang="en-US" smtClean="0"/>
              <a:pPr/>
              <a:t>25</a:t>
            </a:fld>
            <a:endParaRPr lang="en-US"/>
          </a:p>
        </p:txBody>
      </p:sp>
      <p:sp>
        <p:nvSpPr>
          <p:cNvPr id="3" name="object 7">
            <a:extLst>
              <a:ext uri="{FF2B5EF4-FFF2-40B4-BE49-F238E27FC236}">
                <a16:creationId xmlns:a16="http://schemas.microsoft.com/office/drawing/2014/main" id="{096B5EC3-939C-BF5E-356B-E94E7CA43F53}"/>
              </a:ext>
            </a:extLst>
          </p:cNvPr>
          <p:cNvSpPr txBox="1"/>
          <p:nvPr/>
        </p:nvSpPr>
        <p:spPr>
          <a:xfrm>
            <a:off x="393192" y="1078992"/>
            <a:ext cx="8436864" cy="473848"/>
          </a:xfrm>
          <a:prstGeom prst="rect">
            <a:avLst/>
          </a:prstGeom>
        </p:spPr>
        <p:txBody>
          <a:bodyPr vert="horz" wrap="square" lIns="0" tIns="12065" rIns="0" bIns="0" rtlCol="0">
            <a:spAutoFit/>
          </a:bodyPr>
          <a:lstStyle/>
          <a:p>
            <a:pPr marL="12700">
              <a:lnSpc>
                <a:spcPct val="100000"/>
              </a:lnSpc>
              <a:spcBef>
                <a:spcPts val="95"/>
              </a:spcBef>
              <a:spcAft>
                <a:spcPts val="600"/>
              </a:spcAft>
            </a:pPr>
            <a:r>
              <a:rPr lang="en-US" sz="1500">
                <a:latin typeface="Arial" panose="020B0604020202020204" pitchFamily="34" charset="0"/>
                <a:cs typeface="Arial" panose="020B0604020202020204" pitchFamily="34" charset="0"/>
              </a:rPr>
              <a:t>The “4% Spending Rule” is a well-publicized general guide; however, an individual should ultimately tailor the withdrawal rate to time horizon, investment allocation and desired confidence level.</a:t>
            </a:r>
            <a:endParaRPr sz="15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7266723-6A29-60DE-D804-53DB29B49689}"/>
              </a:ext>
            </a:extLst>
          </p:cNvPr>
          <p:cNvSpPr txBox="1"/>
          <p:nvPr/>
        </p:nvSpPr>
        <p:spPr>
          <a:xfrm>
            <a:off x="96823" y="5156200"/>
            <a:ext cx="8835421" cy="1492716"/>
          </a:xfrm>
          <a:prstGeom prst="rect">
            <a:avLst/>
          </a:prstGeom>
          <a:noFill/>
        </p:spPr>
        <p:txBody>
          <a:bodyPr wrap="square">
            <a:spAutoFit/>
          </a:bodyPr>
          <a:lstStyle/>
          <a:p>
            <a:pPr algn="l">
              <a:buNone/>
            </a:pPr>
            <a:r>
              <a:rPr lang="en-US" sz="900" b="0" i="1" dirty="0">
                <a:solidFill>
                  <a:srgbClr val="141A1F"/>
                </a:solidFill>
                <a:effectLst/>
                <a:latin typeface="Arial" panose="020B0604020202020204" pitchFamily="34" charset="0"/>
                <a:cs typeface="Arial" panose="020B0604020202020204" pitchFamily="34" charset="0"/>
              </a:rPr>
              <a:t>Source: Charles Schwab – “The 4% Rule: How Much Can You Spend in Retirement?” (April 15, 2025); Schwab Center for Financial Research.</a:t>
            </a:r>
          </a:p>
          <a:p>
            <a:pPr algn="l">
              <a:buNone/>
            </a:pPr>
            <a:endParaRPr lang="en-US" sz="500" i="1" dirty="0">
              <a:solidFill>
                <a:srgbClr val="141A1F"/>
              </a:solidFill>
              <a:latin typeface="Arial" panose="020B0604020202020204" pitchFamily="34" charset="0"/>
              <a:cs typeface="Arial" panose="020B0604020202020204" pitchFamily="34" charset="0"/>
            </a:endParaRPr>
          </a:p>
          <a:p>
            <a:r>
              <a:rPr lang="en-US" sz="900" i="1" dirty="0">
                <a:latin typeface="Arial" panose="020B0604020202020204" pitchFamily="34" charset="0"/>
                <a:cs typeface="Arial" panose="020B0604020202020204" pitchFamily="34" charset="0"/>
              </a:rPr>
              <a:t>Conservative (Cash: 30%, Bonds: 50%, Large-Cap Stocks: 15%, Mid/Small-Cap Stocks: 0%, and International Stocks: 5%)</a:t>
            </a:r>
          </a:p>
          <a:p>
            <a:r>
              <a:rPr lang="en-US" sz="900" i="1" dirty="0">
                <a:latin typeface="Arial" panose="020B0604020202020204" pitchFamily="34" charset="0"/>
                <a:cs typeface="Arial" panose="020B0604020202020204" pitchFamily="34" charset="0"/>
              </a:rPr>
              <a:t>Moderately Conservative (Cash: 10%, Bonds: 50%, Large-Cap Stocks: 25%, Mid/Small-Cap Stocks: 5%, and International Stocks: 10%)</a:t>
            </a:r>
          </a:p>
          <a:p>
            <a:r>
              <a:rPr lang="en-US" sz="900" i="1" dirty="0">
                <a:latin typeface="Arial" panose="020B0604020202020204" pitchFamily="34" charset="0"/>
                <a:cs typeface="Arial" panose="020B0604020202020204" pitchFamily="34" charset="0"/>
              </a:rPr>
              <a:t>Moderate (Cash: 5%, Bonds: 35%, Large-Cap Stocks: 35%, Mid/Small-Cap Stocks: 10%, and International Stocks: 15%)</a:t>
            </a:r>
          </a:p>
          <a:p>
            <a:r>
              <a:rPr lang="en-US" sz="900" i="1" dirty="0">
                <a:latin typeface="Arial" panose="020B0604020202020204" pitchFamily="34" charset="0"/>
                <a:cs typeface="Arial" panose="020B0604020202020204" pitchFamily="34" charset="0"/>
              </a:rPr>
              <a:t>Moderately Aggressive (Cash: 5%, Bonds: 15%, Large-Cap Stocks: 45%, Mid/Small-Cap Stocks: 15%, and International Stocks: 20%)</a:t>
            </a:r>
            <a:endParaRPr lang="en-US" sz="900" b="0" i="1" dirty="0">
              <a:solidFill>
                <a:srgbClr val="141A1F"/>
              </a:solidFill>
              <a:effectLst/>
              <a:latin typeface="Arial" panose="020B0604020202020204" pitchFamily="34" charset="0"/>
              <a:cs typeface="Arial" panose="020B0604020202020204" pitchFamily="34" charset="0"/>
            </a:endParaRPr>
          </a:p>
          <a:p>
            <a:pPr algn="l">
              <a:buNone/>
            </a:pPr>
            <a:endParaRPr lang="en-US" sz="500" b="0" i="1" dirty="0">
              <a:solidFill>
                <a:srgbClr val="141A1F"/>
              </a:solidFill>
              <a:effectLst/>
              <a:latin typeface="Arial" panose="020B0604020202020204" pitchFamily="34" charset="0"/>
              <a:cs typeface="Arial" panose="020B0604020202020204" pitchFamily="34" charset="0"/>
            </a:endParaRPr>
          </a:p>
          <a:p>
            <a:pPr algn="l">
              <a:buNone/>
            </a:pPr>
            <a:r>
              <a:rPr lang="en-US" sz="900" b="0" i="1" dirty="0">
                <a:solidFill>
                  <a:srgbClr val="141A1F"/>
                </a:solidFill>
                <a:effectLst/>
                <a:latin typeface="Arial" panose="020B0604020202020204" pitchFamily="34" charset="0"/>
                <a:cs typeface="Arial" panose="020B0604020202020204" pitchFamily="34" charset="0"/>
              </a:rPr>
              <a:t>This table uses Charles Schwab Investment Management’s (CSIM) 2025 10-year long-term return estimates and volatility for large-cap stocks, mid/small-cap stocks, international stocks, bonds and cash investments. CSIM updates its return estimates annually, and withdrawal rates are updated accordingly. The example is hypothetical and provided for illustrative purposes only. It is not intended to represent a specific investment product and the example does not reflect the effects of taxes or fees. </a:t>
            </a:r>
          </a:p>
          <a:p>
            <a:pPr algn="l">
              <a:buNone/>
            </a:pPr>
            <a:r>
              <a:rPr lang="en-US" sz="900" b="1" i="1" dirty="0">
                <a:solidFill>
                  <a:srgbClr val="141A1F"/>
                </a:solidFill>
                <a:effectLst/>
                <a:latin typeface="Arial" panose="020B0604020202020204" pitchFamily="34" charset="0"/>
                <a:cs typeface="Arial" panose="020B0604020202020204" pitchFamily="34" charset="0"/>
              </a:rPr>
              <a:t>Past performance is no guarantee of future results.</a:t>
            </a:r>
            <a:endParaRPr lang="en-US" sz="900" b="0" i="1" dirty="0">
              <a:solidFill>
                <a:srgbClr val="141A1F"/>
              </a:solidFill>
              <a:effectLst/>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2C54FA17-D595-67EC-6166-D07ABEED23C3}"/>
              </a:ext>
            </a:extLst>
          </p:cNvPr>
          <p:cNvGraphicFramePr>
            <a:graphicFrameLocks noGrp="1"/>
          </p:cNvGraphicFramePr>
          <p:nvPr>
            <p:extLst>
              <p:ext uri="{D42A27DB-BD31-4B8C-83A1-F6EECF244321}">
                <p14:modId xmlns:p14="http://schemas.microsoft.com/office/powerpoint/2010/main" val="1654283382"/>
              </p:ext>
            </p:extLst>
          </p:nvPr>
        </p:nvGraphicFramePr>
        <p:xfrm>
          <a:off x="1958340" y="1701800"/>
          <a:ext cx="5227320" cy="3359404"/>
        </p:xfrm>
        <a:graphic>
          <a:graphicData uri="http://schemas.openxmlformats.org/drawingml/2006/table">
            <a:tbl>
              <a:tblPr/>
              <a:tblGrid>
                <a:gridCol w="1417320">
                  <a:extLst>
                    <a:ext uri="{9D8B030D-6E8A-4147-A177-3AD203B41FA5}">
                      <a16:colId xmlns:a16="http://schemas.microsoft.com/office/drawing/2014/main" val="4072424932"/>
                    </a:ext>
                  </a:extLst>
                </a:gridCol>
                <a:gridCol w="952500">
                  <a:extLst>
                    <a:ext uri="{9D8B030D-6E8A-4147-A177-3AD203B41FA5}">
                      <a16:colId xmlns:a16="http://schemas.microsoft.com/office/drawing/2014/main" val="2035097553"/>
                    </a:ext>
                  </a:extLst>
                </a:gridCol>
                <a:gridCol w="952500">
                  <a:extLst>
                    <a:ext uri="{9D8B030D-6E8A-4147-A177-3AD203B41FA5}">
                      <a16:colId xmlns:a16="http://schemas.microsoft.com/office/drawing/2014/main" val="2516179310"/>
                    </a:ext>
                  </a:extLst>
                </a:gridCol>
                <a:gridCol w="952500">
                  <a:extLst>
                    <a:ext uri="{9D8B030D-6E8A-4147-A177-3AD203B41FA5}">
                      <a16:colId xmlns:a16="http://schemas.microsoft.com/office/drawing/2014/main" val="4293061962"/>
                    </a:ext>
                  </a:extLst>
                </a:gridCol>
                <a:gridCol w="952500">
                  <a:extLst>
                    <a:ext uri="{9D8B030D-6E8A-4147-A177-3AD203B41FA5}">
                      <a16:colId xmlns:a16="http://schemas.microsoft.com/office/drawing/2014/main" val="4022731303"/>
                    </a:ext>
                  </a:extLst>
                </a:gridCol>
              </a:tblGrid>
              <a:tr h="420624">
                <a:tc>
                  <a:txBody>
                    <a:bodyPr/>
                    <a:lstStyle/>
                    <a:p>
                      <a:pPr algn="ctr" fontAlgn="b">
                        <a:buNone/>
                      </a:pPr>
                      <a:r>
                        <a:rPr lang="en-US" sz="1100" b="1" i="0" u="none" strike="noStrike">
                          <a:solidFill>
                            <a:srgbClr val="FFFFFF"/>
                          </a:solidFill>
                          <a:effectLst/>
                          <a:latin typeface="Aptos Narrow" panose="020B0004020202020204" pitchFamily="34" charset="0"/>
                        </a:rPr>
                        <a:t> </a:t>
                      </a:r>
                    </a:p>
                  </a:txBody>
                  <a:tcPr marL="6350" marR="6350" marT="635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156082"/>
                    </a:solidFill>
                  </a:tcPr>
                </a:tc>
                <a:tc>
                  <a:txBody>
                    <a:bodyPr/>
                    <a:lstStyle/>
                    <a:p>
                      <a:pPr algn="ctr" fontAlgn="b">
                        <a:buNone/>
                      </a:pPr>
                      <a:r>
                        <a:rPr lang="en-US" sz="1100" b="1" i="0" u="none" strike="noStrike">
                          <a:solidFill>
                            <a:srgbClr val="FFFFFF"/>
                          </a:solidFill>
                          <a:effectLst/>
                          <a:latin typeface="Aptos Narrow" panose="020B0004020202020204" pitchFamily="34" charset="0"/>
                        </a:rPr>
                        <a:t>Conservative</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156082"/>
                    </a:solidFill>
                  </a:tcPr>
                </a:tc>
                <a:tc>
                  <a:txBody>
                    <a:bodyPr/>
                    <a:lstStyle/>
                    <a:p>
                      <a:pPr algn="ctr" fontAlgn="b">
                        <a:buNone/>
                      </a:pPr>
                      <a:r>
                        <a:rPr lang="en-US" sz="1100" b="1" i="0" u="none" strike="noStrike">
                          <a:solidFill>
                            <a:srgbClr val="FFFFFF"/>
                          </a:solidFill>
                          <a:effectLst/>
                          <a:latin typeface="Aptos Narrow" panose="020B0004020202020204" pitchFamily="34" charset="0"/>
                        </a:rPr>
                        <a:t>Moderately</a:t>
                      </a:r>
                    </a:p>
                    <a:p>
                      <a:pPr algn="ctr" fontAlgn="b">
                        <a:buNone/>
                      </a:pPr>
                      <a:r>
                        <a:rPr lang="en-US" sz="1100" b="1" i="0" u="none" strike="noStrike">
                          <a:solidFill>
                            <a:srgbClr val="FFFFFF"/>
                          </a:solidFill>
                          <a:effectLst/>
                          <a:latin typeface="Aptos Narrow" panose="020B0004020202020204" pitchFamily="34" charset="0"/>
                        </a:rPr>
                        <a:t>Conservative</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156082"/>
                    </a:solidFill>
                  </a:tcPr>
                </a:tc>
                <a:tc>
                  <a:txBody>
                    <a:bodyPr/>
                    <a:lstStyle/>
                    <a:p>
                      <a:pPr algn="ctr" fontAlgn="b">
                        <a:buNone/>
                      </a:pPr>
                      <a:r>
                        <a:rPr lang="en-US" sz="1100" b="1" i="0" u="none" strike="noStrike">
                          <a:solidFill>
                            <a:srgbClr val="FFFFFF"/>
                          </a:solidFill>
                          <a:effectLst/>
                          <a:latin typeface="Aptos Narrow" panose="020B0004020202020204" pitchFamily="34" charset="0"/>
                        </a:rPr>
                        <a:t>Moderate</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156082"/>
                    </a:solidFill>
                  </a:tcPr>
                </a:tc>
                <a:tc>
                  <a:txBody>
                    <a:bodyPr/>
                    <a:lstStyle/>
                    <a:p>
                      <a:pPr algn="ctr" fontAlgn="b">
                        <a:buNone/>
                      </a:pPr>
                      <a:r>
                        <a:rPr lang="en-US" sz="1100" b="1" i="0" u="none" strike="noStrike">
                          <a:solidFill>
                            <a:srgbClr val="FFFFFF"/>
                          </a:solidFill>
                          <a:effectLst/>
                          <a:latin typeface="Aptos Narrow" panose="020B0004020202020204" pitchFamily="34" charset="0"/>
                        </a:rPr>
                        <a:t>Moderately</a:t>
                      </a:r>
                    </a:p>
                    <a:p>
                      <a:pPr algn="ctr" fontAlgn="b">
                        <a:buNone/>
                      </a:pPr>
                      <a:r>
                        <a:rPr lang="en-US" sz="1100" b="1" i="0" u="none" strike="noStrike">
                          <a:solidFill>
                            <a:srgbClr val="FFFFFF"/>
                          </a:solidFill>
                          <a:effectLst/>
                          <a:latin typeface="Aptos Narrow" panose="020B0004020202020204" pitchFamily="34" charset="0"/>
                        </a:rPr>
                        <a:t>Aggressive</a:t>
                      </a:r>
                    </a:p>
                  </a:txBody>
                  <a:tcPr marL="6350" marR="6350" marT="635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407864200"/>
                  </a:ext>
                </a:extLst>
              </a:tr>
              <a:tr h="100584">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6350" marR="6350" marT="635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679007532"/>
                  </a:ext>
                </a:extLst>
              </a:tr>
              <a:tr h="215900">
                <a:tc>
                  <a:txBody>
                    <a:bodyPr/>
                    <a:lstStyle/>
                    <a:p>
                      <a:pPr algn="l" fontAlgn="b">
                        <a:buNone/>
                      </a:pPr>
                      <a:r>
                        <a:rPr lang="en-US" sz="1100" b="1" i="0" u="none" strike="noStrike">
                          <a:solidFill>
                            <a:srgbClr val="FFFFFF"/>
                          </a:solidFill>
                          <a:effectLst/>
                          <a:latin typeface="Aptos Narrow" panose="020B0004020202020204" pitchFamily="34" charset="0"/>
                        </a:rPr>
                        <a:t> 90% Confidence Level</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156082"/>
                    </a:solidFill>
                  </a:tcPr>
                </a:tc>
                <a:tc>
                  <a:txBody>
                    <a:bodyPr/>
                    <a:lstStyle/>
                    <a:p>
                      <a:pPr algn="l" fontAlgn="b">
                        <a:buNone/>
                      </a:pPr>
                      <a:r>
                        <a:rPr lang="en-US" sz="1100" b="1" i="0" u="none" strike="noStrike">
                          <a:solidFill>
                            <a:srgbClr val="FFFFFF"/>
                          </a:solidFill>
                          <a:effectLst/>
                          <a:latin typeface="Aptos Narrow" panose="020B0004020202020204" pitchFamily="34" charset="0"/>
                        </a:rPr>
                        <a:t> </a:t>
                      </a:r>
                    </a:p>
                  </a:txBody>
                  <a:tcPr marL="6350" marR="6350" marT="6350" marB="0" anchor="b">
                    <a:lnL>
                      <a:noFill/>
                    </a:lnL>
                    <a:lnR>
                      <a:noFill/>
                    </a:lnR>
                    <a:lnT>
                      <a:noFill/>
                    </a:lnT>
                    <a:lnB>
                      <a:noFill/>
                    </a:lnB>
                    <a:solidFill>
                      <a:srgbClr val="156082"/>
                    </a:solidFill>
                  </a:tcPr>
                </a:tc>
                <a:tc>
                  <a:txBody>
                    <a:bodyPr/>
                    <a:lstStyle/>
                    <a:p>
                      <a:pPr algn="l" fontAlgn="b">
                        <a:buNone/>
                      </a:pPr>
                      <a:r>
                        <a:rPr lang="en-US" sz="1100" b="1" i="0" u="none" strike="noStrike">
                          <a:solidFill>
                            <a:srgbClr val="FFFFFF"/>
                          </a:solidFill>
                          <a:effectLst/>
                          <a:latin typeface="Aptos Narrow" panose="020B0004020202020204" pitchFamily="34" charset="0"/>
                        </a:rPr>
                        <a:t> </a:t>
                      </a:r>
                    </a:p>
                  </a:txBody>
                  <a:tcPr marL="6350" marR="6350" marT="6350" marB="0" anchor="b">
                    <a:lnL>
                      <a:noFill/>
                    </a:lnL>
                    <a:lnR>
                      <a:noFill/>
                    </a:lnR>
                    <a:lnT>
                      <a:noFill/>
                    </a:lnT>
                    <a:lnB>
                      <a:noFill/>
                    </a:lnB>
                    <a:solidFill>
                      <a:srgbClr val="156082"/>
                    </a:solidFill>
                  </a:tcPr>
                </a:tc>
                <a:tc>
                  <a:txBody>
                    <a:bodyPr/>
                    <a:lstStyle/>
                    <a:p>
                      <a:pPr algn="l" fontAlgn="b">
                        <a:buNone/>
                      </a:pPr>
                      <a:r>
                        <a:rPr lang="en-US" sz="1100" b="1" i="0" u="none" strike="noStrike">
                          <a:solidFill>
                            <a:srgbClr val="FFFFFF"/>
                          </a:solidFill>
                          <a:effectLst/>
                          <a:latin typeface="Aptos Narrow" panose="020B0004020202020204" pitchFamily="34" charset="0"/>
                        </a:rPr>
                        <a:t> </a:t>
                      </a:r>
                    </a:p>
                  </a:txBody>
                  <a:tcPr marL="6350" marR="6350" marT="6350" marB="0" anchor="b">
                    <a:lnL>
                      <a:noFill/>
                    </a:lnL>
                    <a:lnR>
                      <a:noFill/>
                    </a:lnR>
                    <a:lnT>
                      <a:noFill/>
                    </a:lnT>
                    <a:lnB>
                      <a:noFill/>
                    </a:lnB>
                    <a:solidFill>
                      <a:srgbClr val="156082"/>
                    </a:solidFill>
                  </a:tcPr>
                </a:tc>
                <a:tc>
                  <a:txBody>
                    <a:bodyPr/>
                    <a:lstStyle/>
                    <a:p>
                      <a:pPr algn="l" fontAlgn="b">
                        <a:buNone/>
                      </a:pPr>
                      <a:r>
                        <a:rPr lang="en-US" sz="1100" b="1" i="0" u="none" strike="noStrike">
                          <a:solidFill>
                            <a:srgbClr val="FFFFFF"/>
                          </a:solidFill>
                          <a:effectLst/>
                          <a:latin typeface="Aptos Narrow" panose="020B0004020202020204" pitchFamily="34" charset="0"/>
                        </a:rPr>
                        <a:t> </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156082"/>
                    </a:solidFill>
                  </a:tcPr>
                </a:tc>
                <a:extLst>
                  <a:ext uri="{0D108BD9-81ED-4DB2-BD59-A6C34878D82A}">
                    <a16:rowId xmlns:a16="http://schemas.microsoft.com/office/drawing/2014/main" val="1014126722"/>
                  </a:ext>
                </a:extLst>
              </a:tr>
              <a:tr h="215900">
                <a:tc>
                  <a:txBody>
                    <a:bodyPr/>
                    <a:lstStyle/>
                    <a:p>
                      <a:pPr algn="l" fontAlgn="b">
                        <a:buNone/>
                      </a:pPr>
                      <a:r>
                        <a:rPr lang="en-US" sz="1100" b="0" i="0" u="none" strike="noStrike">
                          <a:solidFill>
                            <a:srgbClr val="000000"/>
                          </a:solidFill>
                          <a:effectLst/>
                          <a:latin typeface="Aptos Narrow" panose="020B0004020202020204" pitchFamily="34" charset="0"/>
                        </a:rPr>
                        <a:t>   30 Years</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100" b="0" i="0" u="none" strike="noStrike" dirty="0">
                          <a:solidFill>
                            <a:srgbClr val="000000"/>
                          </a:solidFill>
                          <a:effectLst/>
                          <a:latin typeface="Aptos Narrow" panose="020B0004020202020204" pitchFamily="34" charset="0"/>
                        </a:rPr>
                        <a:t>4.1%</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4.0%</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3.8%</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3.5%</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679491045"/>
                  </a:ext>
                </a:extLst>
              </a:tr>
              <a:tr h="215900">
                <a:tc>
                  <a:txBody>
                    <a:bodyPr/>
                    <a:lstStyle/>
                    <a:p>
                      <a:pPr algn="l" fontAlgn="b">
                        <a:buNone/>
                      </a:pPr>
                      <a:r>
                        <a:rPr lang="en-US" sz="1100" b="0" i="0" u="none" strike="noStrike">
                          <a:solidFill>
                            <a:srgbClr val="000000"/>
                          </a:solidFill>
                          <a:effectLst/>
                          <a:latin typeface="Aptos Narrow" panose="020B0004020202020204" pitchFamily="34" charset="0"/>
                        </a:rPr>
                        <a:t>   25 Years</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4.7%</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4.5%</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4.4%</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4.0%</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921628365"/>
                  </a:ext>
                </a:extLst>
              </a:tr>
              <a:tr h="215900">
                <a:tc>
                  <a:txBody>
                    <a:bodyPr/>
                    <a:lstStyle/>
                    <a:p>
                      <a:pPr algn="l" fontAlgn="b">
                        <a:buNone/>
                      </a:pPr>
                      <a:r>
                        <a:rPr lang="en-US" sz="1100" b="0" i="0" u="none" strike="noStrike">
                          <a:solidFill>
                            <a:srgbClr val="000000"/>
                          </a:solidFill>
                          <a:effectLst/>
                          <a:latin typeface="Aptos Narrow" panose="020B0004020202020204" pitchFamily="34" charset="0"/>
                        </a:rPr>
                        <a:t>   20 Years</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5.6%</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5.4%</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5.3%</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4.7%</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593849005"/>
                  </a:ext>
                </a:extLst>
              </a:tr>
              <a:tr h="215900">
                <a:tc>
                  <a:txBody>
                    <a:bodyPr/>
                    <a:lstStyle/>
                    <a:p>
                      <a:pPr algn="l" fontAlgn="b">
                        <a:buNone/>
                      </a:pPr>
                      <a:r>
                        <a:rPr lang="en-US" sz="1100" b="0" i="0" u="none" strike="noStrike" dirty="0">
                          <a:solidFill>
                            <a:srgbClr val="000000"/>
                          </a:solidFill>
                          <a:effectLst/>
                          <a:latin typeface="Aptos Narrow" panose="020B0004020202020204" pitchFamily="34" charset="0"/>
                        </a:rPr>
                        <a:t>   15 Years</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100" b="0" i="0" u="none" strike="noStrike" dirty="0">
                          <a:solidFill>
                            <a:srgbClr val="000000"/>
                          </a:solidFill>
                          <a:effectLst/>
                          <a:latin typeface="Aptos Narrow" panose="020B0004020202020204" pitchFamily="34" charset="0"/>
                        </a:rPr>
                        <a:t>7.1%</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6.9%</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6.7%</a:t>
                      </a:r>
                    </a:p>
                  </a:txBody>
                  <a:tcPr marL="6350" marR="6350" marT="6350" marB="0" anchor="b">
                    <a:lnL>
                      <a:noFill/>
                    </a:lnL>
                    <a:lnR>
                      <a:noFill/>
                    </a:lnR>
                    <a:lnT>
                      <a:noFill/>
                    </a:lnT>
                    <a:lnB>
                      <a:noFill/>
                    </a:lnB>
                    <a:noFill/>
                  </a:tcPr>
                </a:tc>
                <a:tc>
                  <a:txBody>
                    <a:bodyPr/>
                    <a:lstStyle/>
                    <a:p>
                      <a:pPr algn="ctr" fontAlgn="b">
                        <a:buNone/>
                      </a:pPr>
                      <a:r>
                        <a:rPr lang="en-US" sz="1100" b="0" i="0" u="none" strike="noStrike" dirty="0">
                          <a:solidFill>
                            <a:srgbClr val="000000"/>
                          </a:solidFill>
                          <a:effectLst/>
                          <a:latin typeface="Aptos Narrow" panose="020B0004020202020204" pitchFamily="34" charset="0"/>
                        </a:rPr>
                        <a:t>6.1%</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399666059"/>
                  </a:ext>
                </a:extLst>
              </a:tr>
              <a:tr h="215900">
                <a:tc>
                  <a:txBody>
                    <a:bodyPr/>
                    <a:lstStyle/>
                    <a:p>
                      <a:pPr algn="l" fontAlgn="b">
                        <a:buNone/>
                      </a:pPr>
                      <a:r>
                        <a:rPr lang="en-US" sz="1100" b="0" i="0" u="none" strike="noStrike" dirty="0">
                          <a:solidFill>
                            <a:srgbClr val="000000"/>
                          </a:solidFill>
                          <a:effectLst/>
                          <a:latin typeface="Aptos Narrow" panose="020B0004020202020204" pitchFamily="34" charset="0"/>
                        </a:rPr>
                        <a:t>   10 Years</a:t>
                      </a:r>
                    </a:p>
                  </a:txBody>
                  <a:tcPr marL="6350" marR="6350" marT="635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100" b="0" i="0" u="none" strike="noStrike" dirty="0">
                          <a:solidFill>
                            <a:srgbClr val="000000"/>
                          </a:solidFill>
                          <a:effectLst/>
                          <a:latin typeface="Aptos Narrow" panose="020B0004020202020204" pitchFamily="34" charset="0"/>
                        </a:rPr>
                        <a:t>10.3%</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100" b="0" i="0" u="none" strike="noStrike" dirty="0">
                          <a:solidFill>
                            <a:srgbClr val="000000"/>
                          </a:solidFill>
                          <a:effectLst/>
                          <a:latin typeface="Aptos Narrow" panose="020B0004020202020204" pitchFamily="34" charset="0"/>
                        </a:rPr>
                        <a:t>10.0%</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9.6%</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9.0%</a:t>
                      </a:r>
                    </a:p>
                  </a:txBody>
                  <a:tcPr marL="6350" marR="6350" marT="635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4629634"/>
                  </a:ext>
                </a:extLst>
              </a:tr>
              <a:tr h="100584">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b">
                        <a:buNone/>
                      </a:pPr>
                      <a:endParaRPr lang="en-US" sz="1100" b="0" i="0" u="none" strike="noStrike">
                        <a:solidFill>
                          <a:srgbClr val="000000"/>
                        </a:solidFill>
                        <a:effectLst/>
                        <a:latin typeface="Aptos Narrow" panose="020B0004020202020204" pitchFamily="34" charset="0"/>
                      </a:endParaRP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701228488"/>
                  </a:ext>
                </a:extLst>
              </a:tr>
              <a:tr h="215900">
                <a:tc>
                  <a:txBody>
                    <a:bodyPr/>
                    <a:lstStyle/>
                    <a:p>
                      <a:pPr algn="l" fontAlgn="b">
                        <a:buNone/>
                      </a:pPr>
                      <a:r>
                        <a:rPr lang="en-US" sz="1100" b="1" i="0" u="none" strike="noStrike">
                          <a:solidFill>
                            <a:srgbClr val="FFFFFF"/>
                          </a:solidFill>
                          <a:effectLst/>
                          <a:latin typeface="Aptos Narrow" panose="020B0004020202020204" pitchFamily="34" charset="0"/>
                        </a:rPr>
                        <a:t> 75% Confidence Level</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156082"/>
                    </a:solidFill>
                  </a:tcPr>
                </a:tc>
                <a:tc>
                  <a:txBody>
                    <a:bodyPr/>
                    <a:lstStyle/>
                    <a:p>
                      <a:pPr algn="ctr" fontAlgn="b">
                        <a:buNone/>
                      </a:pPr>
                      <a:r>
                        <a:rPr lang="en-US" sz="1100" b="1" i="0" u="none" strike="noStrike">
                          <a:solidFill>
                            <a:srgbClr val="FFFFFF"/>
                          </a:solidFill>
                          <a:effectLst/>
                          <a:latin typeface="Aptos Narrow" panose="020B0004020202020204" pitchFamily="34" charset="0"/>
                        </a:rPr>
                        <a:t> </a:t>
                      </a:r>
                    </a:p>
                  </a:txBody>
                  <a:tcPr marL="6350" marR="6350" marT="6350" marB="0" anchor="b">
                    <a:lnL>
                      <a:noFill/>
                    </a:lnL>
                    <a:lnR>
                      <a:noFill/>
                    </a:lnR>
                    <a:lnT>
                      <a:noFill/>
                    </a:lnT>
                    <a:lnB>
                      <a:noFill/>
                    </a:lnB>
                    <a:solidFill>
                      <a:srgbClr val="156082"/>
                    </a:solidFill>
                  </a:tcPr>
                </a:tc>
                <a:tc>
                  <a:txBody>
                    <a:bodyPr/>
                    <a:lstStyle/>
                    <a:p>
                      <a:pPr algn="ctr" fontAlgn="b">
                        <a:buNone/>
                      </a:pPr>
                      <a:r>
                        <a:rPr lang="en-US" sz="1100" b="1" i="0" u="none" strike="noStrike">
                          <a:solidFill>
                            <a:srgbClr val="FFFFFF"/>
                          </a:solidFill>
                          <a:effectLst/>
                          <a:latin typeface="Aptos Narrow" panose="020B0004020202020204" pitchFamily="34" charset="0"/>
                        </a:rPr>
                        <a:t> </a:t>
                      </a:r>
                    </a:p>
                  </a:txBody>
                  <a:tcPr marL="6350" marR="6350" marT="6350" marB="0" anchor="b">
                    <a:lnL>
                      <a:noFill/>
                    </a:lnL>
                    <a:lnR>
                      <a:noFill/>
                    </a:lnR>
                    <a:lnT>
                      <a:noFill/>
                    </a:lnT>
                    <a:lnB>
                      <a:noFill/>
                    </a:lnB>
                    <a:solidFill>
                      <a:srgbClr val="156082"/>
                    </a:solidFill>
                  </a:tcPr>
                </a:tc>
                <a:tc>
                  <a:txBody>
                    <a:bodyPr/>
                    <a:lstStyle/>
                    <a:p>
                      <a:pPr algn="ctr" fontAlgn="b">
                        <a:buNone/>
                      </a:pPr>
                      <a:r>
                        <a:rPr lang="en-US" sz="1100" b="1" i="0" u="none" strike="noStrike">
                          <a:solidFill>
                            <a:srgbClr val="FFFFFF"/>
                          </a:solidFill>
                          <a:effectLst/>
                          <a:latin typeface="Aptos Narrow" panose="020B0004020202020204" pitchFamily="34" charset="0"/>
                        </a:rPr>
                        <a:t> </a:t>
                      </a:r>
                    </a:p>
                  </a:txBody>
                  <a:tcPr marL="6350" marR="6350" marT="6350" marB="0" anchor="b">
                    <a:lnL>
                      <a:noFill/>
                    </a:lnL>
                    <a:lnR>
                      <a:noFill/>
                    </a:lnR>
                    <a:lnT>
                      <a:noFill/>
                    </a:lnT>
                    <a:lnB>
                      <a:noFill/>
                    </a:lnB>
                    <a:solidFill>
                      <a:srgbClr val="156082"/>
                    </a:solidFill>
                  </a:tcPr>
                </a:tc>
                <a:tc>
                  <a:txBody>
                    <a:bodyPr/>
                    <a:lstStyle/>
                    <a:p>
                      <a:pPr algn="ctr" fontAlgn="b">
                        <a:buNone/>
                      </a:pPr>
                      <a:r>
                        <a:rPr lang="en-US" sz="1100" b="1" i="0" u="none" strike="noStrike">
                          <a:solidFill>
                            <a:srgbClr val="FFFFFF"/>
                          </a:solidFill>
                          <a:effectLst/>
                          <a:latin typeface="Aptos Narrow" panose="020B0004020202020204" pitchFamily="34" charset="0"/>
                        </a:rPr>
                        <a:t> </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156082"/>
                    </a:solidFill>
                  </a:tcPr>
                </a:tc>
                <a:extLst>
                  <a:ext uri="{0D108BD9-81ED-4DB2-BD59-A6C34878D82A}">
                    <a16:rowId xmlns:a16="http://schemas.microsoft.com/office/drawing/2014/main" val="2139197725"/>
                  </a:ext>
                </a:extLst>
              </a:tr>
              <a:tr h="215900">
                <a:tc>
                  <a:txBody>
                    <a:bodyPr/>
                    <a:lstStyle/>
                    <a:p>
                      <a:pPr algn="l" fontAlgn="b">
                        <a:buNone/>
                      </a:pPr>
                      <a:r>
                        <a:rPr lang="en-US" sz="1100" b="0" i="0" u="none" strike="noStrike">
                          <a:solidFill>
                            <a:srgbClr val="000000"/>
                          </a:solidFill>
                          <a:effectLst/>
                          <a:latin typeface="Aptos Narrow" panose="020B0004020202020204" pitchFamily="34" charset="0"/>
                        </a:rPr>
                        <a:t>   30 Years</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4.4%</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4.5%</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4.5%</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4.3%</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906794494"/>
                  </a:ext>
                </a:extLst>
              </a:tr>
              <a:tr h="215900">
                <a:tc>
                  <a:txBody>
                    <a:bodyPr/>
                    <a:lstStyle/>
                    <a:p>
                      <a:pPr algn="l" fontAlgn="b">
                        <a:buNone/>
                      </a:pPr>
                      <a:r>
                        <a:rPr lang="en-US" sz="1100" b="0" i="0" u="none" strike="noStrike">
                          <a:solidFill>
                            <a:srgbClr val="000000"/>
                          </a:solidFill>
                          <a:effectLst/>
                          <a:latin typeface="Aptos Narrow" panose="020B0004020202020204" pitchFamily="34" charset="0"/>
                        </a:rPr>
                        <a:t>   25 Years</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5.0%</a:t>
                      </a:r>
                    </a:p>
                  </a:txBody>
                  <a:tcPr marL="6350" marR="6350" marT="6350" marB="0" anchor="b">
                    <a:lnL>
                      <a:noFill/>
                    </a:lnL>
                    <a:lnR>
                      <a:noFill/>
                    </a:lnR>
                    <a:lnT>
                      <a:noFill/>
                    </a:lnT>
                    <a:lnB>
                      <a:noFill/>
                    </a:lnB>
                    <a:noFill/>
                  </a:tcPr>
                </a:tc>
                <a:tc>
                  <a:txBody>
                    <a:bodyPr/>
                    <a:lstStyle/>
                    <a:p>
                      <a:pPr algn="ctr" fontAlgn="b">
                        <a:buNone/>
                      </a:pPr>
                      <a:r>
                        <a:rPr lang="en-US" sz="1100" b="0" i="0" u="none" strike="noStrike" dirty="0">
                          <a:solidFill>
                            <a:srgbClr val="000000"/>
                          </a:solidFill>
                          <a:effectLst/>
                          <a:latin typeface="Aptos Narrow" panose="020B0004020202020204" pitchFamily="34" charset="0"/>
                        </a:rPr>
                        <a:t>5.1%</a:t>
                      </a:r>
                    </a:p>
                  </a:txBody>
                  <a:tcPr marL="6350" marR="6350" marT="6350" marB="0" anchor="b">
                    <a:lnL>
                      <a:noFill/>
                    </a:lnL>
                    <a:lnR>
                      <a:noFill/>
                    </a:lnR>
                    <a:lnT>
                      <a:noFill/>
                    </a:lnT>
                    <a:lnB>
                      <a:noFill/>
                    </a:lnB>
                    <a:noFill/>
                  </a:tcPr>
                </a:tc>
                <a:tc>
                  <a:txBody>
                    <a:bodyPr/>
                    <a:lstStyle/>
                    <a:p>
                      <a:pPr algn="ctr" fontAlgn="b">
                        <a:buNone/>
                      </a:pPr>
                      <a:r>
                        <a:rPr lang="en-US" sz="1100" b="0" i="0" u="none" strike="noStrike" dirty="0">
                          <a:solidFill>
                            <a:srgbClr val="000000"/>
                          </a:solidFill>
                          <a:effectLst/>
                          <a:latin typeface="Aptos Narrow" panose="020B0004020202020204" pitchFamily="34" charset="0"/>
                        </a:rPr>
                        <a:t>5.1%</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4.9%</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206617765"/>
                  </a:ext>
                </a:extLst>
              </a:tr>
              <a:tr h="215900">
                <a:tc>
                  <a:txBody>
                    <a:bodyPr/>
                    <a:lstStyle/>
                    <a:p>
                      <a:pPr algn="l" fontAlgn="b">
                        <a:buNone/>
                      </a:pPr>
                      <a:r>
                        <a:rPr lang="en-US" sz="1100" b="0" i="0" u="none" strike="noStrike">
                          <a:solidFill>
                            <a:srgbClr val="000000"/>
                          </a:solidFill>
                          <a:effectLst/>
                          <a:latin typeface="Aptos Narrow" panose="020B0004020202020204" pitchFamily="34" charset="0"/>
                        </a:rPr>
                        <a:t>   20 Years</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5.9%</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6.0%</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6.0%</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5.7%</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51234927"/>
                  </a:ext>
                </a:extLst>
              </a:tr>
              <a:tr h="215900">
                <a:tc>
                  <a:txBody>
                    <a:bodyPr/>
                    <a:lstStyle/>
                    <a:p>
                      <a:pPr algn="l" fontAlgn="b">
                        <a:buNone/>
                      </a:pPr>
                      <a:r>
                        <a:rPr lang="en-US" sz="1100" b="0" i="0" u="none" strike="noStrike" dirty="0">
                          <a:solidFill>
                            <a:srgbClr val="000000"/>
                          </a:solidFill>
                          <a:effectLst/>
                          <a:latin typeface="Aptos Narrow" panose="020B0004020202020204" pitchFamily="34" charset="0"/>
                        </a:rPr>
                        <a:t>   15 Years</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7.5%</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7.5%</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7.5%</a:t>
                      </a:r>
                    </a:p>
                  </a:txBody>
                  <a:tcPr marL="6350" marR="6350" marT="6350"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7.2%</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781699568"/>
                  </a:ext>
                </a:extLst>
              </a:tr>
              <a:tr h="215900">
                <a:tc>
                  <a:txBody>
                    <a:bodyPr/>
                    <a:lstStyle/>
                    <a:p>
                      <a:pPr algn="l" fontAlgn="b">
                        <a:buNone/>
                      </a:pPr>
                      <a:r>
                        <a:rPr lang="en-US" sz="1100" b="0" i="0" u="none" strike="noStrike">
                          <a:solidFill>
                            <a:srgbClr val="000000"/>
                          </a:solidFill>
                          <a:effectLst/>
                          <a:latin typeface="Aptos Narrow" panose="020B0004020202020204" pitchFamily="34" charset="0"/>
                        </a:rPr>
                        <a:t>   10 Years</a:t>
                      </a:r>
                    </a:p>
                  </a:txBody>
                  <a:tcPr marL="6350" marR="6350" marT="635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100" b="0" i="0" u="none" strike="noStrike" dirty="0">
                          <a:solidFill>
                            <a:srgbClr val="000000"/>
                          </a:solidFill>
                          <a:effectLst/>
                          <a:latin typeface="Aptos Narrow" panose="020B0004020202020204" pitchFamily="34" charset="0"/>
                        </a:rPr>
                        <a:t>10.7%</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100" b="0" i="0" u="none" strike="noStrike" dirty="0">
                          <a:solidFill>
                            <a:srgbClr val="000000"/>
                          </a:solidFill>
                          <a:effectLst/>
                          <a:latin typeface="Aptos Narrow" panose="020B0004020202020204" pitchFamily="34" charset="0"/>
                        </a:rPr>
                        <a:t>10.6%</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100" b="0" i="0" u="none" strike="noStrike" dirty="0">
                          <a:solidFill>
                            <a:srgbClr val="000000"/>
                          </a:solidFill>
                          <a:effectLst/>
                          <a:latin typeface="Aptos Narrow" panose="020B0004020202020204" pitchFamily="34" charset="0"/>
                        </a:rPr>
                        <a:t>10.6%</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100" b="0" i="0" u="none" strike="noStrike" dirty="0">
                          <a:solidFill>
                            <a:srgbClr val="000000"/>
                          </a:solidFill>
                          <a:effectLst/>
                          <a:latin typeface="Aptos Narrow" panose="020B0004020202020204" pitchFamily="34" charset="0"/>
                        </a:rPr>
                        <a:t>10.2%</a:t>
                      </a:r>
                    </a:p>
                  </a:txBody>
                  <a:tcPr marL="6350" marR="6350" marT="635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7541332"/>
                  </a:ext>
                </a:extLst>
              </a:tr>
            </a:tbl>
          </a:graphicData>
        </a:graphic>
      </p:graphicFrame>
    </p:spTree>
    <p:extLst>
      <p:ext uri="{BB962C8B-B14F-4D97-AF65-F5344CB8AC3E}">
        <p14:creationId xmlns:p14="http://schemas.microsoft.com/office/powerpoint/2010/main" val="2161879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25231" y="4456824"/>
            <a:ext cx="7445375" cy="2019935"/>
          </a:xfrm>
          <a:prstGeom prst="rect">
            <a:avLst/>
          </a:prstGeom>
        </p:spPr>
        <p:txBody>
          <a:bodyPr vert="horz" wrap="square" lIns="0" tIns="70485" rIns="0" bIns="0" rtlCol="0">
            <a:spAutoFit/>
          </a:bodyPr>
          <a:lstStyle/>
          <a:p>
            <a:pPr marL="12700">
              <a:lnSpc>
                <a:spcPct val="100000"/>
              </a:lnSpc>
              <a:spcBef>
                <a:spcPts val="555"/>
              </a:spcBef>
            </a:pPr>
            <a:r>
              <a:rPr sz="1400" b="1" i="1" dirty="0">
                <a:solidFill>
                  <a:srgbClr val="002854"/>
                </a:solidFill>
                <a:latin typeface="Arial"/>
                <a:cs typeface="Arial"/>
              </a:rPr>
              <a:t>Ways</a:t>
            </a:r>
            <a:r>
              <a:rPr sz="1400" b="1" i="1" spc="15" dirty="0">
                <a:solidFill>
                  <a:srgbClr val="002854"/>
                </a:solidFill>
                <a:latin typeface="Arial"/>
                <a:cs typeface="Arial"/>
              </a:rPr>
              <a:t> </a:t>
            </a:r>
            <a:r>
              <a:rPr sz="1400" b="1" i="1" dirty="0">
                <a:solidFill>
                  <a:srgbClr val="002854"/>
                </a:solidFill>
                <a:latin typeface="Arial"/>
                <a:cs typeface="Arial"/>
              </a:rPr>
              <a:t>to</a:t>
            </a:r>
            <a:r>
              <a:rPr sz="1400" b="1" i="1" spc="30" dirty="0">
                <a:solidFill>
                  <a:srgbClr val="002854"/>
                </a:solidFill>
                <a:latin typeface="Arial"/>
                <a:cs typeface="Arial"/>
              </a:rPr>
              <a:t> </a:t>
            </a:r>
            <a:r>
              <a:rPr lang="en-US" sz="1400" b="1" i="1" spc="30" dirty="0">
                <a:solidFill>
                  <a:srgbClr val="002854"/>
                </a:solidFill>
                <a:latin typeface="Arial"/>
                <a:cs typeface="Arial"/>
              </a:rPr>
              <a:t>potentially </a:t>
            </a:r>
            <a:r>
              <a:rPr sz="1400" b="1" i="1" dirty="0">
                <a:solidFill>
                  <a:srgbClr val="002854"/>
                </a:solidFill>
                <a:latin typeface="Arial"/>
                <a:cs typeface="Arial"/>
              </a:rPr>
              <a:t>maximize</a:t>
            </a:r>
            <a:r>
              <a:rPr sz="1400" b="1" i="1" spc="-10" dirty="0">
                <a:solidFill>
                  <a:srgbClr val="002854"/>
                </a:solidFill>
                <a:latin typeface="Arial"/>
                <a:cs typeface="Arial"/>
              </a:rPr>
              <a:t> </a:t>
            </a:r>
            <a:r>
              <a:rPr sz="1400" b="1" i="1" dirty="0">
                <a:solidFill>
                  <a:srgbClr val="002854"/>
                </a:solidFill>
                <a:latin typeface="Arial"/>
                <a:cs typeface="Arial"/>
              </a:rPr>
              <a:t>retirement</a:t>
            </a:r>
            <a:r>
              <a:rPr sz="1400" b="1" i="1" spc="-10" dirty="0">
                <a:solidFill>
                  <a:srgbClr val="002854"/>
                </a:solidFill>
                <a:latin typeface="Arial"/>
                <a:cs typeface="Arial"/>
              </a:rPr>
              <a:t> </a:t>
            </a:r>
            <a:r>
              <a:rPr sz="1400" b="1" i="1" dirty="0">
                <a:solidFill>
                  <a:srgbClr val="002854"/>
                </a:solidFill>
                <a:latin typeface="Arial"/>
                <a:cs typeface="Arial"/>
              </a:rPr>
              <a:t>savings beyond</a:t>
            </a:r>
            <a:r>
              <a:rPr sz="1400" b="1" i="1" spc="5" dirty="0">
                <a:solidFill>
                  <a:srgbClr val="002854"/>
                </a:solidFill>
                <a:latin typeface="Arial"/>
                <a:cs typeface="Arial"/>
              </a:rPr>
              <a:t> </a:t>
            </a:r>
            <a:r>
              <a:rPr sz="1400" b="1" i="1" dirty="0">
                <a:solidFill>
                  <a:srgbClr val="002854"/>
                </a:solidFill>
                <a:latin typeface="Arial"/>
                <a:cs typeface="Arial"/>
              </a:rPr>
              <a:t>your</a:t>
            </a:r>
            <a:r>
              <a:rPr sz="1400" b="1" i="1" spc="10" dirty="0">
                <a:solidFill>
                  <a:srgbClr val="002854"/>
                </a:solidFill>
                <a:latin typeface="Arial"/>
                <a:cs typeface="Arial"/>
              </a:rPr>
              <a:t> </a:t>
            </a:r>
            <a:r>
              <a:rPr lang="en-US" sz="1400" b="1" i="1" dirty="0">
                <a:solidFill>
                  <a:srgbClr val="002854"/>
                </a:solidFill>
                <a:latin typeface="Arial"/>
                <a:cs typeface="Arial"/>
              </a:rPr>
              <a:t>401</a:t>
            </a:r>
            <a:r>
              <a:rPr sz="1400" b="1" i="1" dirty="0">
                <a:solidFill>
                  <a:srgbClr val="002854"/>
                </a:solidFill>
                <a:latin typeface="Arial"/>
                <a:cs typeface="Arial"/>
              </a:rPr>
              <a:t>(k)</a:t>
            </a:r>
            <a:r>
              <a:rPr sz="1400" b="1" i="1" spc="20" dirty="0">
                <a:solidFill>
                  <a:srgbClr val="002854"/>
                </a:solidFill>
                <a:latin typeface="Arial"/>
                <a:cs typeface="Arial"/>
              </a:rPr>
              <a:t> </a:t>
            </a:r>
            <a:r>
              <a:rPr sz="1400" b="1" i="1" spc="-10" dirty="0">
                <a:solidFill>
                  <a:srgbClr val="002854"/>
                </a:solidFill>
                <a:latin typeface="Arial"/>
                <a:cs typeface="Arial"/>
              </a:rPr>
              <a:t>Plan:</a:t>
            </a:r>
            <a:endParaRPr sz="1400" dirty="0">
              <a:latin typeface="Arial"/>
              <a:cs typeface="Arial"/>
            </a:endParaRPr>
          </a:p>
          <a:p>
            <a:pPr marL="22860" marR="127000">
              <a:lnSpc>
                <a:spcPct val="100000"/>
              </a:lnSpc>
              <a:spcBef>
                <a:spcPts val="360"/>
              </a:spcBef>
            </a:pPr>
            <a:r>
              <a:rPr sz="1150" dirty="0">
                <a:latin typeface="Arial"/>
                <a:cs typeface="Arial"/>
              </a:rPr>
              <a:t>After</a:t>
            </a:r>
            <a:r>
              <a:rPr sz="1150" spc="-40" dirty="0">
                <a:latin typeface="Arial"/>
                <a:cs typeface="Arial"/>
              </a:rPr>
              <a:t> </a:t>
            </a:r>
            <a:r>
              <a:rPr sz="1150" dirty="0">
                <a:latin typeface="Arial"/>
                <a:cs typeface="Arial"/>
              </a:rPr>
              <a:t>maximizing</a:t>
            </a:r>
            <a:r>
              <a:rPr sz="1150" spc="-45" dirty="0">
                <a:latin typeface="Arial"/>
                <a:cs typeface="Arial"/>
              </a:rPr>
              <a:t> </a:t>
            </a:r>
            <a:r>
              <a:rPr sz="1150" dirty="0">
                <a:latin typeface="Arial"/>
                <a:cs typeface="Arial"/>
              </a:rPr>
              <a:t>contributions</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Retirement</a:t>
            </a:r>
            <a:r>
              <a:rPr sz="1150" spc="-45" dirty="0">
                <a:latin typeface="Arial"/>
                <a:cs typeface="Arial"/>
              </a:rPr>
              <a:t> </a:t>
            </a:r>
            <a:r>
              <a:rPr sz="1150" dirty="0">
                <a:latin typeface="Arial"/>
                <a:cs typeface="Arial"/>
              </a:rPr>
              <a:t>Plans</a:t>
            </a:r>
            <a:r>
              <a:rPr sz="1150" spc="-25" dirty="0">
                <a:latin typeface="Arial"/>
                <a:cs typeface="Arial"/>
              </a:rPr>
              <a:t> </a:t>
            </a:r>
            <a:r>
              <a:rPr sz="1150" dirty="0">
                <a:latin typeface="Arial"/>
                <a:cs typeface="Arial"/>
              </a:rPr>
              <a:t>(</a:t>
            </a:r>
            <a:r>
              <a:rPr lang="en-US" sz="1150" dirty="0">
                <a:latin typeface="Arial"/>
                <a:cs typeface="Arial"/>
              </a:rPr>
              <a:t>401</a:t>
            </a:r>
            <a:r>
              <a:rPr sz="1150" dirty="0">
                <a:latin typeface="Arial"/>
                <a:cs typeface="Arial"/>
              </a:rPr>
              <a:t>(k),</a:t>
            </a:r>
            <a:r>
              <a:rPr sz="1150" spc="-15" dirty="0">
                <a:latin typeface="Arial"/>
                <a:cs typeface="Arial"/>
              </a:rPr>
              <a:t> </a:t>
            </a:r>
            <a:r>
              <a:rPr sz="1150" dirty="0">
                <a:latin typeface="Arial"/>
                <a:cs typeface="Arial"/>
              </a:rPr>
              <a:t>403(b)) and</a:t>
            </a:r>
            <a:r>
              <a:rPr sz="1150" spc="-30" dirty="0">
                <a:latin typeface="Arial"/>
                <a:cs typeface="Arial"/>
              </a:rPr>
              <a:t> </a:t>
            </a:r>
            <a:r>
              <a:rPr sz="1150" dirty="0">
                <a:latin typeface="Arial"/>
                <a:cs typeface="Arial"/>
              </a:rPr>
              <a:t>deferring</a:t>
            </a:r>
            <a:r>
              <a:rPr sz="1150" spc="-35" dirty="0">
                <a:latin typeface="Arial"/>
                <a:cs typeface="Arial"/>
              </a:rPr>
              <a:t> </a:t>
            </a:r>
            <a:r>
              <a:rPr sz="1150" dirty="0">
                <a:latin typeface="Arial"/>
                <a:cs typeface="Arial"/>
              </a:rPr>
              <a:t>at</a:t>
            </a:r>
            <a:r>
              <a:rPr sz="1150" spc="-10" dirty="0">
                <a:latin typeface="Arial"/>
                <a:cs typeface="Arial"/>
              </a:rPr>
              <a:t> </a:t>
            </a:r>
            <a:r>
              <a:rPr sz="1150" dirty="0">
                <a:latin typeface="Arial"/>
                <a:cs typeface="Arial"/>
              </a:rPr>
              <a:t>least</a:t>
            </a:r>
            <a:r>
              <a:rPr sz="1150" spc="-20" dirty="0">
                <a:latin typeface="Arial"/>
                <a:cs typeface="Arial"/>
              </a:rPr>
              <a:t> </a:t>
            </a:r>
            <a:r>
              <a:rPr sz="1150" dirty="0">
                <a:latin typeface="Arial"/>
                <a:cs typeface="Arial"/>
              </a:rPr>
              <a:t>your</a:t>
            </a:r>
            <a:r>
              <a:rPr sz="1150" spc="-15" dirty="0">
                <a:latin typeface="Arial"/>
                <a:cs typeface="Arial"/>
              </a:rPr>
              <a:t> </a:t>
            </a:r>
            <a:r>
              <a:rPr sz="1150" dirty="0">
                <a:latin typeface="Arial"/>
                <a:cs typeface="Arial"/>
              </a:rPr>
              <a:t>company’s</a:t>
            </a:r>
            <a:r>
              <a:rPr sz="1150" spc="-25" dirty="0">
                <a:latin typeface="Arial"/>
                <a:cs typeface="Arial"/>
              </a:rPr>
              <a:t> </a:t>
            </a:r>
            <a:r>
              <a:rPr sz="1150" spc="-10" dirty="0">
                <a:latin typeface="Arial"/>
                <a:cs typeface="Arial"/>
              </a:rPr>
              <a:t>match, </a:t>
            </a:r>
            <a:r>
              <a:rPr sz="1150" dirty="0">
                <a:latin typeface="Arial"/>
                <a:cs typeface="Arial"/>
              </a:rPr>
              <a:t>investors</a:t>
            </a:r>
            <a:r>
              <a:rPr sz="1150" spc="-10" dirty="0">
                <a:latin typeface="Arial"/>
                <a:cs typeface="Arial"/>
              </a:rPr>
              <a:t> </a:t>
            </a:r>
            <a:r>
              <a:rPr sz="1150" dirty="0">
                <a:latin typeface="Arial"/>
                <a:cs typeface="Arial"/>
              </a:rPr>
              <a:t>can</a:t>
            </a:r>
            <a:r>
              <a:rPr sz="1150" spc="-10" dirty="0">
                <a:latin typeface="Arial"/>
                <a:cs typeface="Arial"/>
              </a:rPr>
              <a:t> </a:t>
            </a:r>
            <a:r>
              <a:rPr sz="1150" dirty="0">
                <a:latin typeface="Arial"/>
                <a:cs typeface="Arial"/>
              </a:rPr>
              <a:t>look</a:t>
            </a:r>
            <a:r>
              <a:rPr sz="1150" spc="-20" dirty="0">
                <a:latin typeface="Arial"/>
                <a:cs typeface="Arial"/>
              </a:rPr>
              <a:t> </a:t>
            </a:r>
            <a:r>
              <a:rPr sz="1150" dirty="0">
                <a:latin typeface="Arial"/>
                <a:cs typeface="Arial"/>
              </a:rPr>
              <a:t>to</a:t>
            </a:r>
            <a:r>
              <a:rPr sz="1150" spc="-25" dirty="0">
                <a:latin typeface="Arial"/>
                <a:cs typeface="Arial"/>
              </a:rPr>
              <a:t> </a:t>
            </a:r>
            <a:r>
              <a:rPr sz="1150" dirty="0">
                <a:latin typeface="Arial"/>
                <a:cs typeface="Arial"/>
              </a:rPr>
              <a:t>take</a:t>
            </a:r>
            <a:r>
              <a:rPr sz="1150" spc="-25" dirty="0">
                <a:latin typeface="Arial"/>
                <a:cs typeface="Arial"/>
              </a:rPr>
              <a:t> </a:t>
            </a:r>
            <a:r>
              <a:rPr sz="1150" dirty="0">
                <a:latin typeface="Arial"/>
                <a:cs typeface="Arial"/>
              </a:rPr>
              <a:t>advantage of</a:t>
            </a:r>
            <a:r>
              <a:rPr sz="1150" spc="-10" dirty="0">
                <a:latin typeface="Arial"/>
                <a:cs typeface="Arial"/>
              </a:rPr>
              <a:t> </a:t>
            </a:r>
            <a:r>
              <a:rPr sz="1150" dirty="0">
                <a:latin typeface="Arial"/>
                <a:cs typeface="Arial"/>
              </a:rPr>
              <a:t>the</a:t>
            </a:r>
            <a:r>
              <a:rPr sz="1150" spc="-25" dirty="0">
                <a:latin typeface="Arial"/>
                <a:cs typeface="Arial"/>
              </a:rPr>
              <a:t> </a:t>
            </a:r>
            <a:r>
              <a:rPr sz="1150" spc="-10" dirty="0">
                <a:latin typeface="Arial"/>
                <a:cs typeface="Arial"/>
              </a:rPr>
              <a:t>following:</a:t>
            </a:r>
            <a:endParaRPr sz="1150" dirty="0">
              <a:latin typeface="Arial"/>
              <a:cs typeface="Arial"/>
            </a:endParaRPr>
          </a:p>
          <a:p>
            <a:pPr marL="195580" indent="-172720">
              <a:lnSpc>
                <a:spcPct val="100000"/>
              </a:lnSpc>
              <a:spcBef>
                <a:spcPts val="720"/>
              </a:spcBef>
              <a:buAutoNum type="arabicPeriod"/>
              <a:tabLst>
                <a:tab pos="195580" algn="l"/>
              </a:tabLst>
            </a:pPr>
            <a:r>
              <a:rPr sz="1150" dirty="0">
                <a:latin typeface="Arial"/>
                <a:cs typeface="Arial"/>
              </a:rPr>
              <a:t>Maximize</a:t>
            </a:r>
            <a:r>
              <a:rPr sz="1150" spc="-5" dirty="0">
                <a:latin typeface="Arial"/>
                <a:cs typeface="Arial"/>
              </a:rPr>
              <a:t> </a:t>
            </a:r>
            <a:r>
              <a:rPr sz="1150" spc="-10" dirty="0">
                <a:latin typeface="Arial"/>
                <a:cs typeface="Arial"/>
              </a:rPr>
              <a:t>after-</a:t>
            </a:r>
            <a:r>
              <a:rPr sz="1150" dirty="0">
                <a:latin typeface="Arial"/>
                <a:cs typeface="Arial"/>
              </a:rPr>
              <a:t>tax</a:t>
            </a:r>
            <a:r>
              <a:rPr sz="1150" spc="-15" dirty="0">
                <a:latin typeface="Arial"/>
                <a:cs typeface="Arial"/>
              </a:rPr>
              <a:t> </a:t>
            </a:r>
            <a:r>
              <a:rPr sz="1150" dirty="0">
                <a:latin typeface="Arial"/>
                <a:cs typeface="Arial"/>
              </a:rPr>
              <a:t>assets in</a:t>
            </a:r>
            <a:r>
              <a:rPr sz="1150" spc="-20" dirty="0">
                <a:latin typeface="Arial"/>
                <a:cs typeface="Arial"/>
              </a:rPr>
              <a:t> </a:t>
            </a:r>
            <a:r>
              <a:rPr sz="1150" dirty="0">
                <a:latin typeface="Arial"/>
                <a:cs typeface="Arial"/>
              </a:rPr>
              <a:t>your </a:t>
            </a:r>
            <a:r>
              <a:rPr sz="1150" spc="-10" dirty="0">
                <a:latin typeface="Arial"/>
                <a:cs typeface="Arial"/>
              </a:rPr>
              <a:t>portfolio:</a:t>
            </a:r>
            <a:endParaRPr sz="1150" dirty="0">
              <a:latin typeface="Arial"/>
              <a:cs typeface="Arial"/>
            </a:endParaRPr>
          </a:p>
          <a:p>
            <a:pPr marL="367030" lvl="1" indent="-172085">
              <a:lnSpc>
                <a:spcPct val="100000"/>
              </a:lnSpc>
              <a:buChar char="•"/>
              <a:tabLst>
                <a:tab pos="367030" algn="l"/>
              </a:tabLst>
            </a:pPr>
            <a:r>
              <a:rPr sz="1150" dirty="0">
                <a:latin typeface="Arial"/>
                <a:cs typeface="Arial"/>
              </a:rPr>
              <a:t>Maximize</a:t>
            </a:r>
            <a:r>
              <a:rPr sz="1150" spc="-10" dirty="0">
                <a:latin typeface="Arial"/>
                <a:cs typeface="Arial"/>
              </a:rPr>
              <a:t> </a:t>
            </a:r>
            <a:r>
              <a:rPr sz="1150" dirty="0">
                <a:latin typeface="Arial"/>
                <a:cs typeface="Arial"/>
              </a:rPr>
              <a:t>contributions</a:t>
            </a:r>
            <a:r>
              <a:rPr sz="1150" spc="-5" dirty="0">
                <a:latin typeface="Arial"/>
                <a:cs typeface="Arial"/>
              </a:rPr>
              <a:t> </a:t>
            </a:r>
            <a:r>
              <a:rPr sz="1150" dirty="0">
                <a:latin typeface="Arial"/>
                <a:cs typeface="Arial"/>
              </a:rPr>
              <a:t>to</a:t>
            </a:r>
            <a:r>
              <a:rPr sz="1150" spc="-25" dirty="0">
                <a:latin typeface="Arial"/>
                <a:cs typeface="Arial"/>
              </a:rPr>
              <a:t> </a:t>
            </a:r>
            <a:r>
              <a:rPr sz="1150" spc="-10" dirty="0">
                <a:latin typeface="Arial"/>
                <a:cs typeface="Arial"/>
              </a:rPr>
              <a:t>after-</a:t>
            </a:r>
            <a:r>
              <a:rPr sz="1150" dirty="0">
                <a:latin typeface="Arial"/>
                <a:cs typeface="Arial"/>
              </a:rPr>
              <a:t>tax</a:t>
            </a:r>
            <a:r>
              <a:rPr sz="1150" spc="-5" dirty="0">
                <a:latin typeface="Arial"/>
                <a:cs typeface="Arial"/>
              </a:rPr>
              <a:t> </a:t>
            </a:r>
            <a:r>
              <a:rPr sz="1150" spc="-10" dirty="0">
                <a:latin typeface="Arial"/>
                <a:cs typeface="Arial"/>
              </a:rPr>
              <a:t>accounts</a:t>
            </a:r>
            <a:endParaRPr sz="1150" dirty="0">
              <a:latin typeface="Arial"/>
              <a:cs typeface="Arial"/>
            </a:endParaRPr>
          </a:p>
          <a:p>
            <a:pPr marL="367030" lvl="1" indent="-172085">
              <a:lnSpc>
                <a:spcPct val="100000"/>
              </a:lnSpc>
              <a:buChar char="•"/>
              <a:tabLst>
                <a:tab pos="367030" algn="l"/>
              </a:tabLst>
            </a:pPr>
            <a:r>
              <a:rPr sz="1150" dirty="0">
                <a:latin typeface="Arial"/>
                <a:cs typeface="Arial"/>
              </a:rPr>
              <a:t>Consider</a:t>
            </a:r>
            <a:r>
              <a:rPr sz="1150" spc="-30" dirty="0">
                <a:latin typeface="Arial"/>
                <a:cs typeface="Arial"/>
              </a:rPr>
              <a:t> </a:t>
            </a:r>
            <a:r>
              <a:rPr sz="1150" dirty="0">
                <a:latin typeface="Arial"/>
                <a:cs typeface="Arial"/>
              </a:rPr>
              <a:t>Backdoor</a:t>
            </a:r>
            <a:r>
              <a:rPr sz="1150" spc="-20" dirty="0">
                <a:latin typeface="Arial"/>
                <a:cs typeface="Arial"/>
              </a:rPr>
              <a:t> </a:t>
            </a:r>
            <a:r>
              <a:rPr sz="1150" dirty="0">
                <a:latin typeface="Arial"/>
                <a:cs typeface="Arial"/>
              </a:rPr>
              <a:t>Roth</a:t>
            </a:r>
            <a:r>
              <a:rPr sz="1150" spc="-30" dirty="0">
                <a:latin typeface="Arial"/>
                <a:cs typeface="Arial"/>
              </a:rPr>
              <a:t> </a:t>
            </a:r>
            <a:r>
              <a:rPr sz="1150" dirty="0">
                <a:latin typeface="Arial"/>
                <a:cs typeface="Arial"/>
              </a:rPr>
              <a:t>IRA</a:t>
            </a:r>
            <a:r>
              <a:rPr sz="1150" spc="-40" dirty="0">
                <a:latin typeface="Arial"/>
                <a:cs typeface="Arial"/>
              </a:rPr>
              <a:t> </a:t>
            </a:r>
            <a:r>
              <a:rPr sz="1150" dirty="0">
                <a:latin typeface="Arial"/>
                <a:cs typeface="Arial"/>
              </a:rPr>
              <a:t>contributions</a:t>
            </a:r>
            <a:r>
              <a:rPr sz="1150" spc="-15" dirty="0">
                <a:latin typeface="Arial"/>
                <a:cs typeface="Arial"/>
              </a:rPr>
              <a:t> </a:t>
            </a:r>
            <a:r>
              <a:rPr sz="1150" dirty="0">
                <a:latin typeface="Arial"/>
                <a:cs typeface="Arial"/>
              </a:rPr>
              <a:t>(if</a:t>
            </a:r>
            <a:r>
              <a:rPr sz="1150" spc="-30" dirty="0">
                <a:latin typeface="Arial"/>
                <a:cs typeface="Arial"/>
              </a:rPr>
              <a:t> </a:t>
            </a:r>
            <a:r>
              <a:rPr sz="1150" spc="-10" dirty="0">
                <a:latin typeface="Arial"/>
                <a:cs typeface="Arial"/>
              </a:rPr>
              <a:t>allowable)</a:t>
            </a:r>
            <a:endParaRPr sz="1150" dirty="0">
              <a:latin typeface="Arial"/>
              <a:cs typeface="Arial"/>
            </a:endParaRPr>
          </a:p>
          <a:p>
            <a:pPr marL="367030" lvl="1" indent="-172085">
              <a:lnSpc>
                <a:spcPct val="100000"/>
              </a:lnSpc>
              <a:buChar char="•"/>
              <a:tabLst>
                <a:tab pos="367030" algn="l"/>
              </a:tabLst>
            </a:pPr>
            <a:r>
              <a:rPr sz="1150" dirty="0">
                <a:latin typeface="Arial"/>
                <a:cs typeface="Arial"/>
              </a:rPr>
              <a:t>Consider</a:t>
            </a:r>
            <a:r>
              <a:rPr sz="1150" spc="-25" dirty="0">
                <a:latin typeface="Arial"/>
                <a:cs typeface="Arial"/>
              </a:rPr>
              <a:t> </a:t>
            </a:r>
            <a:r>
              <a:rPr sz="1150" dirty="0">
                <a:latin typeface="Arial"/>
                <a:cs typeface="Arial"/>
              </a:rPr>
              <a:t>Roth</a:t>
            </a:r>
            <a:r>
              <a:rPr sz="1150" spc="-15" dirty="0">
                <a:latin typeface="Arial"/>
                <a:cs typeface="Arial"/>
              </a:rPr>
              <a:t> </a:t>
            </a:r>
            <a:r>
              <a:rPr sz="1150" dirty="0">
                <a:latin typeface="Arial"/>
                <a:cs typeface="Arial"/>
              </a:rPr>
              <a:t>IRA</a:t>
            </a:r>
            <a:r>
              <a:rPr sz="1150" spc="-30" dirty="0">
                <a:latin typeface="Arial"/>
                <a:cs typeface="Arial"/>
              </a:rPr>
              <a:t> </a:t>
            </a:r>
            <a:r>
              <a:rPr sz="1150" spc="-10" dirty="0">
                <a:latin typeface="Arial"/>
                <a:cs typeface="Arial"/>
              </a:rPr>
              <a:t>conversion</a:t>
            </a:r>
            <a:endParaRPr sz="1150" dirty="0">
              <a:latin typeface="Arial"/>
              <a:cs typeface="Arial"/>
            </a:endParaRPr>
          </a:p>
          <a:p>
            <a:pPr marL="194310" indent="-171450">
              <a:lnSpc>
                <a:spcPct val="100000"/>
              </a:lnSpc>
              <a:spcBef>
                <a:spcPts val="720"/>
              </a:spcBef>
              <a:buAutoNum type="arabicPeriod"/>
              <a:tabLst>
                <a:tab pos="194310" algn="l"/>
              </a:tabLst>
            </a:pPr>
            <a:r>
              <a:rPr sz="1150" dirty="0">
                <a:latin typeface="Arial"/>
                <a:cs typeface="Arial"/>
              </a:rPr>
              <a:t>Consider</a:t>
            </a:r>
            <a:r>
              <a:rPr sz="1150" spc="-40" dirty="0">
                <a:latin typeface="Arial"/>
                <a:cs typeface="Arial"/>
              </a:rPr>
              <a:t> </a:t>
            </a:r>
            <a:r>
              <a:rPr sz="1150" dirty="0">
                <a:latin typeface="Arial"/>
                <a:cs typeface="Arial"/>
              </a:rPr>
              <a:t>establishing</a:t>
            </a:r>
            <a:r>
              <a:rPr sz="1150" spc="-30" dirty="0">
                <a:latin typeface="Arial"/>
                <a:cs typeface="Arial"/>
              </a:rPr>
              <a:t> </a:t>
            </a:r>
            <a:r>
              <a:rPr sz="1150" dirty="0">
                <a:latin typeface="Arial"/>
                <a:cs typeface="Arial"/>
              </a:rPr>
              <a:t>a</a:t>
            </a:r>
            <a:r>
              <a:rPr sz="1150" spc="-40" dirty="0">
                <a:latin typeface="Arial"/>
                <a:cs typeface="Arial"/>
              </a:rPr>
              <a:t> </a:t>
            </a:r>
            <a:r>
              <a:rPr sz="1150" dirty="0">
                <a:latin typeface="Arial"/>
                <a:cs typeface="Arial"/>
              </a:rPr>
              <a:t>Spousal</a:t>
            </a:r>
            <a:r>
              <a:rPr sz="1150" spc="-40" dirty="0">
                <a:latin typeface="Arial"/>
                <a:cs typeface="Arial"/>
              </a:rPr>
              <a:t> </a:t>
            </a:r>
            <a:r>
              <a:rPr sz="1150" spc="-25" dirty="0">
                <a:latin typeface="Arial"/>
                <a:cs typeface="Arial"/>
              </a:rPr>
              <a:t>IRA</a:t>
            </a:r>
            <a:endParaRPr sz="1150" dirty="0">
              <a:latin typeface="Arial"/>
              <a:cs typeface="Arial"/>
            </a:endParaRPr>
          </a:p>
          <a:p>
            <a:pPr marL="195580" indent="-172720">
              <a:lnSpc>
                <a:spcPct val="100000"/>
              </a:lnSpc>
              <a:spcBef>
                <a:spcPts val="725"/>
              </a:spcBef>
              <a:buAutoNum type="arabicPeriod"/>
              <a:tabLst>
                <a:tab pos="195580" algn="l"/>
              </a:tabLst>
            </a:pPr>
            <a:r>
              <a:rPr sz="1150" dirty="0">
                <a:latin typeface="Arial"/>
                <a:cs typeface="Arial"/>
              </a:rPr>
              <a:t>If</a:t>
            </a:r>
            <a:r>
              <a:rPr sz="1150" spc="-15" dirty="0">
                <a:latin typeface="Arial"/>
                <a:cs typeface="Arial"/>
              </a:rPr>
              <a:t> </a:t>
            </a:r>
            <a:r>
              <a:rPr sz="1150" spc="-10" dirty="0">
                <a:latin typeface="Arial"/>
                <a:cs typeface="Arial"/>
              </a:rPr>
              <a:t>self-</a:t>
            </a:r>
            <a:r>
              <a:rPr sz="1150" dirty="0">
                <a:latin typeface="Arial"/>
                <a:cs typeface="Arial"/>
              </a:rPr>
              <a:t>employed,</a:t>
            </a:r>
            <a:r>
              <a:rPr sz="1150" spc="-20" dirty="0">
                <a:latin typeface="Arial"/>
                <a:cs typeface="Arial"/>
              </a:rPr>
              <a:t> </a:t>
            </a:r>
            <a:r>
              <a:rPr sz="1150" dirty="0">
                <a:latin typeface="Arial"/>
                <a:cs typeface="Arial"/>
              </a:rPr>
              <a:t>maximize</a:t>
            </a:r>
            <a:r>
              <a:rPr sz="1150" spc="-35" dirty="0">
                <a:latin typeface="Arial"/>
                <a:cs typeface="Arial"/>
              </a:rPr>
              <a:t> </a:t>
            </a:r>
            <a:r>
              <a:rPr sz="1150" dirty="0">
                <a:latin typeface="Arial"/>
                <a:cs typeface="Arial"/>
              </a:rPr>
              <a:t>retirement</a:t>
            </a:r>
            <a:r>
              <a:rPr sz="1150" spc="-20" dirty="0">
                <a:latin typeface="Arial"/>
                <a:cs typeface="Arial"/>
              </a:rPr>
              <a:t> </a:t>
            </a:r>
            <a:r>
              <a:rPr sz="1150" dirty="0">
                <a:latin typeface="Arial"/>
                <a:cs typeface="Arial"/>
              </a:rPr>
              <a:t>savings</a:t>
            </a:r>
            <a:r>
              <a:rPr sz="1150" spc="-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contributing</a:t>
            </a:r>
            <a:r>
              <a:rPr sz="1150" spc="-5" dirty="0">
                <a:latin typeface="Arial"/>
                <a:cs typeface="Arial"/>
              </a:rPr>
              <a:t> </a:t>
            </a:r>
            <a:r>
              <a:rPr sz="1150" dirty="0">
                <a:latin typeface="Arial"/>
                <a:cs typeface="Arial"/>
              </a:rPr>
              <a:t>to</a:t>
            </a:r>
            <a:r>
              <a:rPr sz="1150" spc="-25" dirty="0">
                <a:latin typeface="Arial"/>
                <a:cs typeface="Arial"/>
              </a:rPr>
              <a:t> </a:t>
            </a:r>
            <a:r>
              <a:rPr sz="1150" dirty="0">
                <a:latin typeface="Arial"/>
                <a:cs typeface="Arial"/>
              </a:rPr>
              <a:t>a</a:t>
            </a:r>
            <a:r>
              <a:rPr sz="1150" spc="-20" dirty="0">
                <a:latin typeface="Arial"/>
                <a:cs typeface="Arial"/>
              </a:rPr>
              <a:t> </a:t>
            </a:r>
            <a:r>
              <a:rPr sz="1150" dirty="0">
                <a:latin typeface="Arial"/>
                <a:cs typeface="Arial"/>
              </a:rPr>
              <a:t>Solo</a:t>
            </a:r>
            <a:r>
              <a:rPr sz="1150" spc="-25" dirty="0">
                <a:latin typeface="Arial"/>
                <a:cs typeface="Arial"/>
              </a:rPr>
              <a:t> </a:t>
            </a:r>
            <a:r>
              <a:rPr lang="en-US" sz="1150" dirty="0">
                <a:latin typeface="Arial"/>
                <a:cs typeface="Arial"/>
              </a:rPr>
              <a:t>401</a:t>
            </a:r>
            <a:r>
              <a:rPr sz="1150" dirty="0">
                <a:latin typeface="Arial"/>
                <a:cs typeface="Arial"/>
              </a:rPr>
              <a:t>(k), SEP-IRA</a:t>
            </a:r>
            <a:r>
              <a:rPr sz="1150" spc="-25" dirty="0">
                <a:latin typeface="Arial"/>
                <a:cs typeface="Arial"/>
              </a:rPr>
              <a:t> </a:t>
            </a:r>
            <a:r>
              <a:rPr sz="1150" dirty="0">
                <a:latin typeface="Arial"/>
                <a:cs typeface="Arial"/>
              </a:rPr>
              <a:t>or</a:t>
            </a:r>
            <a:r>
              <a:rPr sz="1150" spc="-20" dirty="0">
                <a:latin typeface="Arial"/>
                <a:cs typeface="Arial"/>
              </a:rPr>
              <a:t> </a:t>
            </a:r>
            <a:r>
              <a:rPr sz="1150" dirty="0">
                <a:latin typeface="Arial"/>
                <a:cs typeface="Arial"/>
              </a:rPr>
              <a:t>Defined</a:t>
            </a:r>
            <a:r>
              <a:rPr sz="1150" spc="-30" dirty="0">
                <a:latin typeface="Arial"/>
                <a:cs typeface="Arial"/>
              </a:rPr>
              <a:t> </a:t>
            </a:r>
            <a:r>
              <a:rPr sz="1150" dirty="0">
                <a:latin typeface="Arial"/>
                <a:cs typeface="Arial"/>
              </a:rPr>
              <a:t>Benefit</a:t>
            </a:r>
            <a:r>
              <a:rPr sz="1150" spc="-20" dirty="0">
                <a:latin typeface="Arial"/>
                <a:cs typeface="Arial"/>
              </a:rPr>
              <a:t> Plan</a:t>
            </a:r>
            <a:endParaRPr sz="1150" dirty="0">
              <a:latin typeface="Arial"/>
              <a:cs typeface="Arial"/>
            </a:endParaRPr>
          </a:p>
        </p:txBody>
      </p:sp>
      <p:grpSp>
        <p:nvGrpSpPr>
          <p:cNvPr id="4" name="object 4"/>
          <p:cNvGrpSpPr/>
          <p:nvPr/>
        </p:nvGrpSpPr>
        <p:grpSpPr>
          <a:xfrm>
            <a:off x="551585" y="4566030"/>
            <a:ext cx="347345" cy="432752"/>
            <a:chOff x="420623" y="4331017"/>
            <a:chExt cx="347345" cy="432752"/>
          </a:xfrm>
        </p:grpSpPr>
        <p:sp>
          <p:nvSpPr>
            <p:cNvPr id="5" name="object 5"/>
            <p:cNvSpPr/>
            <p:nvPr/>
          </p:nvSpPr>
          <p:spPr>
            <a:xfrm>
              <a:off x="420623" y="4335779"/>
              <a:ext cx="347345" cy="427990"/>
            </a:xfrm>
            <a:custGeom>
              <a:avLst/>
              <a:gdLst/>
              <a:ahLst/>
              <a:cxnLst/>
              <a:rect l="l" t="t" r="r" b="b"/>
              <a:pathLst>
                <a:path w="347345" h="427989">
                  <a:moveTo>
                    <a:pt x="16236" y="178958"/>
                  </a:moveTo>
                  <a:lnTo>
                    <a:pt x="5074" y="187235"/>
                  </a:lnTo>
                  <a:lnTo>
                    <a:pt x="0" y="207264"/>
                  </a:lnTo>
                  <a:lnTo>
                    <a:pt x="2867" y="228558"/>
                  </a:lnTo>
                  <a:lnTo>
                    <a:pt x="9988" y="241601"/>
                  </a:lnTo>
                  <a:lnTo>
                    <a:pt x="19138" y="248144"/>
                  </a:lnTo>
                  <a:lnTo>
                    <a:pt x="28092" y="249936"/>
                  </a:lnTo>
                  <a:lnTo>
                    <a:pt x="30836" y="277223"/>
                  </a:lnTo>
                  <a:lnTo>
                    <a:pt x="38656" y="303022"/>
                  </a:lnTo>
                  <a:lnTo>
                    <a:pt x="50825" y="326749"/>
                  </a:lnTo>
                  <a:lnTo>
                    <a:pt x="66763" y="348107"/>
                  </a:lnTo>
                  <a:lnTo>
                    <a:pt x="70270" y="351113"/>
                  </a:lnTo>
                  <a:lnTo>
                    <a:pt x="73559" y="356441"/>
                  </a:lnTo>
                  <a:lnTo>
                    <a:pt x="75565" y="363982"/>
                  </a:lnTo>
                  <a:lnTo>
                    <a:pt x="75526" y="374777"/>
                  </a:lnTo>
                  <a:lnTo>
                    <a:pt x="73652" y="386506"/>
                  </a:lnTo>
                  <a:lnTo>
                    <a:pt x="69088" y="414528"/>
                  </a:lnTo>
                  <a:lnTo>
                    <a:pt x="131457" y="427863"/>
                  </a:lnTo>
                  <a:lnTo>
                    <a:pt x="133781" y="417068"/>
                  </a:lnTo>
                  <a:lnTo>
                    <a:pt x="135839" y="404114"/>
                  </a:lnTo>
                  <a:lnTo>
                    <a:pt x="138163" y="393319"/>
                  </a:lnTo>
                  <a:lnTo>
                    <a:pt x="146672" y="390779"/>
                  </a:lnTo>
                  <a:lnTo>
                    <a:pt x="274703" y="390779"/>
                  </a:lnTo>
                  <a:lnTo>
                    <a:pt x="273565" y="383184"/>
                  </a:lnTo>
                  <a:lnTo>
                    <a:pt x="271691" y="371983"/>
                  </a:lnTo>
                  <a:lnTo>
                    <a:pt x="269695" y="364269"/>
                  </a:lnTo>
                  <a:lnTo>
                    <a:pt x="269621" y="363982"/>
                  </a:lnTo>
                  <a:lnTo>
                    <a:pt x="276072" y="356108"/>
                  </a:lnTo>
                  <a:lnTo>
                    <a:pt x="278130" y="353568"/>
                  </a:lnTo>
                  <a:lnTo>
                    <a:pt x="285463" y="345511"/>
                  </a:lnTo>
                  <a:lnTo>
                    <a:pt x="291344" y="337502"/>
                  </a:lnTo>
                  <a:lnTo>
                    <a:pt x="295967" y="329493"/>
                  </a:lnTo>
                  <a:lnTo>
                    <a:pt x="299529" y="321437"/>
                  </a:lnTo>
                  <a:lnTo>
                    <a:pt x="302396" y="315184"/>
                  </a:lnTo>
                  <a:lnTo>
                    <a:pt x="307417" y="309229"/>
                  </a:lnTo>
                  <a:lnTo>
                    <a:pt x="314422" y="304774"/>
                  </a:lnTo>
                  <a:lnTo>
                    <a:pt x="323240" y="303022"/>
                  </a:lnTo>
                  <a:lnTo>
                    <a:pt x="347218" y="303022"/>
                  </a:lnTo>
                  <a:lnTo>
                    <a:pt x="347218" y="268351"/>
                  </a:lnTo>
                  <a:lnTo>
                    <a:pt x="267309" y="268351"/>
                  </a:lnTo>
                  <a:lnTo>
                    <a:pt x="259395" y="266063"/>
                  </a:lnTo>
                  <a:lnTo>
                    <a:pt x="252547" y="260048"/>
                  </a:lnTo>
                  <a:lnTo>
                    <a:pt x="247730" y="251581"/>
                  </a:lnTo>
                  <a:lnTo>
                    <a:pt x="245910" y="241935"/>
                  </a:lnTo>
                  <a:lnTo>
                    <a:pt x="247730" y="230909"/>
                  </a:lnTo>
                  <a:lnTo>
                    <a:pt x="252547" y="222504"/>
                  </a:lnTo>
                  <a:lnTo>
                    <a:pt x="254431" y="221029"/>
                  </a:lnTo>
                  <a:lnTo>
                    <a:pt x="25105" y="221029"/>
                  </a:lnTo>
                  <a:lnTo>
                    <a:pt x="20269" y="218519"/>
                  </a:lnTo>
                  <a:lnTo>
                    <a:pt x="16653" y="213096"/>
                  </a:lnTo>
                  <a:lnTo>
                    <a:pt x="15214" y="204724"/>
                  </a:lnTo>
                  <a:lnTo>
                    <a:pt x="17911" y="194433"/>
                  </a:lnTo>
                  <a:lnTo>
                    <a:pt x="23844" y="190690"/>
                  </a:lnTo>
                  <a:lnTo>
                    <a:pt x="30428" y="190690"/>
                  </a:lnTo>
                  <a:lnTo>
                    <a:pt x="27399" y="182135"/>
                  </a:lnTo>
                  <a:lnTo>
                    <a:pt x="16236" y="178958"/>
                  </a:lnTo>
                  <a:close/>
                </a:path>
                <a:path w="347345" h="427989">
                  <a:moveTo>
                    <a:pt x="274703" y="390779"/>
                  </a:moveTo>
                  <a:lnTo>
                    <a:pt x="209054" y="390779"/>
                  </a:lnTo>
                  <a:lnTo>
                    <a:pt x="211366" y="401193"/>
                  </a:lnTo>
                  <a:lnTo>
                    <a:pt x="212924" y="409914"/>
                  </a:lnTo>
                  <a:lnTo>
                    <a:pt x="214333" y="418576"/>
                  </a:lnTo>
                  <a:lnTo>
                    <a:pt x="215747" y="427863"/>
                  </a:lnTo>
                  <a:lnTo>
                    <a:pt x="278130" y="414528"/>
                  </a:lnTo>
                  <a:lnTo>
                    <a:pt x="275682" y="397303"/>
                  </a:lnTo>
                  <a:lnTo>
                    <a:pt x="274703" y="390779"/>
                  </a:lnTo>
                  <a:close/>
                </a:path>
                <a:path w="347345" h="427989">
                  <a:moveTo>
                    <a:pt x="196164" y="390779"/>
                  </a:moveTo>
                  <a:lnTo>
                    <a:pt x="155181" y="390779"/>
                  </a:lnTo>
                  <a:lnTo>
                    <a:pt x="161620" y="393319"/>
                  </a:lnTo>
                  <a:lnTo>
                    <a:pt x="189712" y="393319"/>
                  </a:lnTo>
                  <a:lnTo>
                    <a:pt x="196164" y="390779"/>
                  </a:lnTo>
                  <a:close/>
                </a:path>
                <a:path w="347345" h="427989">
                  <a:moveTo>
                    <a:pt x="347218" y="215265"/>
                  </a:moveTo>
                  <a:lnTo>
                    <a:pt x="267309" y="215265"/>
                  </a:lnTo>
                  <a:lnTo>
                    <a:pt x="276131" y="217146"/>
                  </a:lnTo>
                  <a:lnTo>
                    <a:pt x="282970" y="222504"/>
                  </a:lnTo>
                  <a:lnTo>
                    <a:pt x="287392" y="230909"/>
                  </a:lnTo>
                  <a:lnTo>
                    <a:pt x="288915" y="241601"/>
                  </a:lnTo>
                  <a:lnTo>
                    <a:pt x="288963" y="241935"/>
                  </a:lnTo>
                  <a:lnTo>
                    <a:pt x="287392" y="251581"/>
                  </a:lnTo>
                  <a:lnTo>
                    <a:pt x="282970" y="260048"/>
                  </a:lnTo>
                  <a:lnTo>
                    <a:pt x="276131" y="266063"/>
                  </a:lnTo>
                  <a:lnTo>
                    <a:pt x="267309" y="268351"/>
                  </a:lnTo>
                  <a:lnTo>
                    <a:pt x="347218" y="268351"/>
                  </a:lnTo>
                  <a:lnTo>
                    <a:pt x="347218" y="215265"/>
                  </a:lnTo>
                  <a:close/>
                </a:path>
                <a:path w="347345" h="427989">
                  <a:moveTo>
                    <a:pt x="196164" y="106172"/>
                  </a:moveTo>
                  <a:lnTo>
                    <a:pt x="142290" y="106172"/>
                  </a:lnTo>
                  <a:lnTo>
                    <a:pt x="105412" y="114317"/>
                  </a:lnTo>
                  <a:lnTo>
                    <a:pt x="71724" y="137429"/>
                  </a:lnTo>
                  <a:lnTo>
                    <a:pt x="45287" y="173519"/>
                  </a:lnTo>
                  <a:lnTo>
                    <a:pt x="30162" y="220599"/>
                  </a:lnTo>
                  <a:lnTo>
                    <a:pt x="25105" y="221029"/>
                  </a:lnTo>
                  <a:lnTo>
                    <a:pt x="254431" y="221029"/>
                  </a:lnTo>
                  <a:lnTo>
                    <a:pt x="259395" y="217146"/>
                  </a:lnTo>
                  <a:lnTo>
                    <a:pt x="267309" y="215265"/>
                  </a:lnTo>
                  <a:lnTo>
                    <a:pt x="327621" y="215265"/>
                  </a:lnTo>
                  <a:lnTo>
                    <a:pt x="319452" y="213096"/>
                  </a:lnTo>
                  <a:lnTo>
                    <a:pt x="313894" y="207914"/>
                  </a:lnTo>
                  <a:lnTo>
                    <a:pt x="310367" y="201709"/>
                  </a:lnTo>
                  <a:lnTo>
                    <a:pt x="308292" y="196469"/>
                  </a:lnTo>
                  <a:lnTo>
                    <a:pt x="303719" y="185928"/>
                  </a:lnTo>
                  <a:lnTo>
                    <a:pt x="260858" y="185928"/>
                  </a:lnTo>
                  <a:lnTo>
                    <a:pt x="258017" y="139078"/>
                  </a:lnTo>
                  <a:lnTo>
                    <a:pt x="260965" y="114317"/>
                  </a:lnTo>
                  <a:lnTo>
                    <a:pt x="260982" y="114173"/>
                  </a:lnTo>
                  <a:lnTo>
                    <a:pt x="215747" y="114173"/>
                  </a:lnTo>
                  <a:lnTo>
                    <a:pt x="211366" y="109093"/>
                  </a:lnTo>
                  <a:lnTo>
                    <a:pt x="196164" y="106172"/>
                  </a:lnTo>
                  <a:close/>
                </a:path>
                <a:path w="347345" h="427989">
                  <a:moveTo>
                    <a:pt x="30428" y="190690"/>
                  </a:moveTo>
                  <a:lnTo>
                    <a:pt x="23844" y="190690"/>
                  </a:lnTo>
                  <a:lnTo>
                    <a:pt x="29777" y="191900"/>
                  </a:lnTo>
                  <a:lnTo>
                    <a:pt x="32473" y="196469"/>
                  </a:lnTo>
                  <a:lnTo>
                    <a:pt x="30428" y="190690"/>
                  </a:lnTo>
                  <a:close/>
                </a:path>
                <a:path w="347345" h="427989">
                  <a:moveTo>
                    <a:pt x="273748" y="143383"/>
                  </a:moveTo>
                  <a:lnTo>
                    <a:pt x="269634" y="152673"/>
                  </a:lnTo>
                  <a:lnTo>
                    <a:pt x="266531" y="161702"/>
                  </a:lnTo>
                  <a:lnTo>
                    <a:pt x="263815" y="172208"/>
                  </a:lnTo>
                  <a:lnTo>
                    <a:pt x="260858" y="185928"/>
                  </a:lnTo>
                  <a:lnTo>
                    <a:pt x="303719" y="185928"/>
                  </a:lnTo>
                  <a:lnTo>
                    <a:pt x="302602" y="183352"/>
                  </a:lnTo>
                  <a:lnTo>
                    <a:pt x="295078" y="168973"/>
                  </a:lnTo>
                  <a:lnTo>
                    <a:pt x="285525" y="155070"/>
                  </a:lnTo>
                  <a:lnTo>
                    <a:pt x="273748" y="143383"/>
                  </a:lnTo>
                  <a:close/>
                </a:path>
                <a:path w="347345" h="427989">
                  <a:moveTo>
                    <a:pt x="273748" y="53086"/>
                  </a:moveTo>
                  <a:lnTo>
                    <a:pt x="258018" y="60452"/>
                  </a:lnTo>
                  <a:lnTo>
                    <a:pt x="241466" y="73723"/>
                  </a:lnTo>
                  <a:lnTo>
                    <a:pt x="226555" y="91948"/>
                  </a:lnTo>
                  <a:lnTo>
                    <a:pt x="215747" y="114173"/>
                  </a:lnTo>
                  <a:lnTo>
                    <a:pt x="260982" y="114173"/>
                  </a:lnTo>
                  <a:lnTo>
                    <a:pt x="262474" y="101647"/>
                  </a:lnTo>
                  <a:lnTo>
                    <a:pt x="269344" y="73146"/>
                  </a:lnTo>
                  <a:lnTo>
                    <a:pt x="273748" y="53086"/>
                  </a:lnTo>
                  <a:close/>
                </a:path>
                <a:path w="347345" h="427989">
                  <a:moveTo>
                    <a:pt x="151053" y="0"/>
                  </a:moveTo>
                  <a:lnTo>
                    <a:pt x="115646" y="17541"/>
                  </a:lnTo>
                  <a:lnTo>
                    <a:pt x="101408" y="60452"/>
                  </a:lnTo>
                  <a:lnTo>
                    <a:pt x="101307" y="61087"/>
                  </a:lnTo>
                  <a:lnTo>
                    <a:pt x="101701" y="68683"/>
                  </a:lnTo>
                  <a:lnTo>
                    <a:pt x="102722" y="75469"/>
                  </a:lnTo>
                  <a:lnTo>
                    <a:pt x="104131" y="81732"/>
                  </a:lnTo>
                  <a:lnTo>
                    <a:pt x="105689" y="87757"/>
                  </a:lnTo>
                  <a:lnTo>
                    <a:pt x="198475" y="87757"/>
                  </a:lnTo>
                  <a:lnTo>
                    <a:pt x="199993" y="81732"/>
                  </a:lnTo>
                  <a:lnTo>
                    <a:pt x="201315" y="75469"/>
                  </a:lnTo>
                  <a:lnTo>
                    <a:pt x="202249" y="68683"/>
                  </a:lnTo>
                  <a:lnTo>
                    <a:pt x="202603" y="61087"/>
                  </a:lnTo>
                  <a:lnTo>
                    <a:pt x="198463" y="36915"/>
                  </a:lnTo>
                  <a:lnTo>
                    <a:pt x="187267" y="17541"/>
                  </a:lnTo>
                  <a:lnTo>
                    <a:pt x="170852" y="4669"/>
                  </a:lnTo>
                  <a:lnTo>
                    <a:pt x="151053" y="0"/>
                  </a:lnTo>
                  <a:close/>
                </a:path>
              </a:pathLst>
            </a:custGeom>
            <a:solidFill>
              <a:srgbClr val="009CDE"/>
            </a:solidFill>
          </p:spPr>
          <p:txBody>
            <a:bodyPr wrap="square" lIns="0" tIns="0" rIns="0" bIns="0" rtlCol="0"/>
            <a:lstStyle/>
            <a:p>
              <a:endParaRPr/>
            </a:p>
          </p:txBody>
        </p:sp>
        <p:pic>
          <p:nvPicPr>
            <p:cNvPr id="7" name="object 7"/>
            <p:cNvPicPr/>
            <p:nvPr/>
          </p:nvPicPr>
          <p:blipFill>
            <a:blip r:embed="rId2" cstate="print"/>
            <a:stretch>
              <a:fillRect/>
            </a:stretch>
          </p:blipFill>
          <p:spPr>
            <a:xfrm>
              <a:off x="517169" y="4331017"/>
              <a:ext cx="110820" cy="97281"/>
            </a:xfrm>
            <a:prstGeom prst="rect">
              <a:avLst/>
            </a:prstGeom>
          </p:spPr>
        </p:pic>
      </p:grpSp>
      <p:grpSp>
        <p:nvGrpSpPr>
          <p:cNvPr id="8" name="object 8"/>
          <p:cNvGrpSpPr/>
          <p:nvPr/>
        </p:nvGrpSpPr>
        <p:grpSpPr>
          <a:xfrm>
            <a:off x="2665641" y="1883620"/>
            <a:ext cx="767080" cy="958850"/>
            <a:chOff x="2680716" y="1755648"/>
            <a:chExt cx="767080" cy="958850"/>
          </a:xfrm>
        </p:grpSpPr>
        <p:sp>
          <p:nvSpPr>
            <p:cNvPr id="9" name="object 9"/>
            <p:cNvSpPr/>
            <p:nvPr/>
          </p:nvSpPr>
          <p:spPr>
            <a:xfrm>
              <a:off x="2699004" y="2107692"/>
              <a:ext cx="734695" cy="600710"/>
            </a:xfrm>
            <a:custGeom>
              <a:avLst/>
              <a:gdLst/>
              <a:ahLst/>
              <a:cxnLst/>
              <a:rect l="l" t="t" r="r" b="b"/>
              <a:pathLst>
                <a:path w="734695" h="600710">
                  <a:moveTo>
                    <a:pt x="734568" y="0"/>
                  </a:moveTo>
                  <a:lnTo>
                    <a:pt x="0" y="0"/>
                  </a:lnTo>
                  <a:lnTo>
                    <a:pt x="150113" y="600456"/>
                  </a:lnTo>
                  <a:lnTo>
                    <a:pt x="584454" y="600456"/>
                  </a:lnTo>
                  <a:lnTo>
                    <a:pt x="734568" y="0"/>
                  </a:lnTo>
                  <a:close/>
                </a:path>
              </a:pathLst>
            </a:custGeom>
            <a:solidFill>
              <a:srgbClr val="002854"/>
            </a:solidFill>
          </p:spPr>
          <p:txBody>
            <a:bodyPr wrap="square" lIns="0" tIns="0" rIns="0" bIns="0" rtlCol="0"/>
            <a:lstStyle/>
            <a:p>
              <a:endParaRPr/>
            </a:p>
          </p:txBody>
        </p:sp>
        <p:sp>
          <p:nvSpPr>
            <p:cNvPr id="10" name="object 10"/>
            <p:cNvSpPr/>
            <p:nvPr/>
          </p:nvSpPr>
          <p:spPr>
            <a:xfrm>
              <a:off x="2699004" y="2107692"/>
              <a:ext cx="734695" cy="600710"/>
            </a:xfrm>
            <a:custGeom>
              <a:avLst/>
              <a:gdLst/>
              <a:ahLst/>
              <a:cxnLst/>
              <a:rect l="l" t="t" r="r" b="b"/>
              <a:pathLst>
                <a:path w="734695" h="600710">
                  <a:moveTo>
                    <a:pt x="734568" y="0"/>
                  </a:moveTo>
                  <a:lnTo>
                    <a:pt x="584454" y="600456"/>
                  </a:lnTo>
                  <a:lnTo>
                    <a:pt x="150113" y="600456"/>
                  </a:lnTo>
                  <a:lnTo>
                    <a:pt x="0" y="0"/>
                  </a:lnTo>
                  <a:lnTo>
                    <a:pt x="734568" y="0"/>
                  </a:lnTo>
                  <a:close/>
                </a:path>
              </a:pathLst>
            </a:custGeom>
            <a:ln w="12700">
              <a:solidFill>
                <a:srgbClr val="00336E"/>
              </a:solidFill>
            </a:ln>
          </p:spPr>
          <p:txBody>
            <a:bodyPr wrap="square" lIns="0" tIns="0" rIns="0" bIns="0" rtlCol="0"/>
            <a:lstStyle/>
            <a:p>
              <a:endParaRPr/>
            </a:p>
          </p:txBody>
        </p:sp>
        <p:sp>
          <p:nvSpPr>
            <p:cNvPr id="11" name="object 11"/>
            <p:cNvSpPr/>
            <p:nvPr/>
          </p:nvSpPr>
          <p:spPr>
            <a:xfrm>
              <a:off x="2699766" y="1774698"/>
              <a:ext cx="728980" cy="285115"/>
            </a:xfrm>
            <a:custGeom>
              <a:avLst/>
              <a:gdLst/>
              <a:ahLst/>
              <a:cxnLst/>
              <a:rect l="l" t="t" r="r" b="b"/>
              <a:pathLst>
                <a:path w="728979" h="285114">
                  <a:moveTo>
                    <a:pt x="0" y="284988"/>
                  </a:moveTo>
                  <a:lnTo>
                    <a:pt x="3949" y="242883"/>
                  </a:lnTo>
                  <a:lnTo>
                    <a:pt x="15420" y="202694"/>
                  </a:lnTo>
                  <a:lnTo>
                    <a:pt x="33852" y="164862"/>
                  </a:lnTo>
                  <a:lnTo>
                    <a:pt x="58679" y="129827"/>
                  </a:lnTo>
                  <a:lnTo>
                    <a:pt x="89338" y="98031"/>
                  </a:lnTo>
                  <a:lnTo>
                    <a:pt x="125267" y="69916"/>
                  </a:lnTo>
                  <a:lnTo>
                    <a:pt x="165903" y="45923"/>
                  </a:lnTo>
                  <a:lnTo>
                    <a:pt x="210680" y="26494"/>
                  </a:lnTo>
                  <a:lnTo>
                    <a:pt x="259037" y="12069"/>
                  </a:lnTo>
                  <a:lnTo>
                    <a:pt x="310410" y="3090"/>
                  </a:lnTo>
                  <a:lnTo>
                    <a:pt x="364235" y="0"/>
                  </a:lnTo>
                  <a:lnTo>
                    <a:pt x="418061" y="3090"/>
                  </a:lnTo>
                  <a:lnTo>
                    <a:pt x="469434" y="12069"/>
                  </a:lnTo>
                  <a:lnTo>
                    <a:pt x="517791" y="26494"/>
                  </a:lnTo>
                  <a:lnTo>
                    <a:pt x="562568" y="45923"/>
                  </a:lnTo>
                  <a:lnTo>
                    <a:pt x="603204" y="69916"/>
                  </a:lnTo>
                  <a:lnTo>
                    <a:pt x="639133" y="98031"/>
                  </a:lnTo>
                  <a:lnTo>
                    <a:pt x="669792" y="129827"/>
                  </a:lnTo>
                  <a:lnTo>
                    <a:pt x="694619" y="164862"/>
                  </a:lnTo>
                  <a:lnTo>
                    <a:pt x="713051" y="202694"/>
                  </a:lnTo>
                  <a:lnTo>
                    <a:pt x="724522" y="242883"/>
                  </a:lnTo>
                  <a:lnTo>
                    <a:pt x="728471" y="284988"/>
                  </a:lnTo>
                </a:path>
              </a:pathLst>
            </a:custGeom>
            <a:ln w="38100">
              <a:solidFill>
                <a:srgbClr val="00336E"/>
              </a:solidFill>
            </a:ln>
          </p:spPr>
          <p:txBody>
            <a:bodyPr wrap="square" lIns="0" tIns="0" rIns="0" bIns="0" rtlCol="0"/>
            <a:lstStyle/>
            <a:p>
              <a:endParaRPr/>
            </a:p>
          </p:txBody>
        </p:sp>
      </p:grpSp>
      <p:sp>
        <p:nvSpPr>
          <p:cNvPr id="12" name="object 12"/>
          <p:cNvSpPr txBox="1"/>
          <p:nvPr/>
        </p:nvSpPr>
        <p:spPr>
          <a:xfrm>
            <a:off x="2779179" y="2299798"/>
            <a:ext cx="539750" cy="223520"/>
          </a:xfrm>
          <a:prstGeom prst="rect">
            <a:avLst/>
          </a:prstGeom>
        </p:spPr>
        <p:txBody>
          <a:bodyPr vert="horz" wrap="square" lIns="0" tIns="12065" rIns="0" bIns="0" rtlCol="0">
            <a:spAutoFit/>
          </a:bodyPr>
          <a:lstStyle/>
          <a:p>
            <a:pPr marL="12700">
              <a:lnSpc>
                <a:spcPct val="100000"/>
              </a:lnSpc>
              <a:spcBef>
                <a:spcPts val="95"/>
              </a:spcBef>
            </a:pPr>
            <a:r>
              <a:rPr sz="1300" b="1" spc="-20">
                <a:solidFill>
                  <a:srgbClr val="FFFFFF"/>
                </a:solidFill>
                <a:latin typeface="Calibri"/>
                <a:cs typeface="Calibri"/>
              </a:rPr>
              <a:t>Taxable</a:t>
            </a:r>
            <a:endParaRPr sz="1300">
              <a:latin typeface="Calibri"/>
              <a:cs typeface="Calibri"/>
            </a:endParaRPr>
          </a:p>
        </p:txBody>
      </p:sp>
      <p:grpSp>
        <p:nvGrpSpPr>
          <p:cNvPr id="13" name="object 13"/>
          <p:cNvGrpSpPr/>
          <p:nvPr/>
        </p:nvGrpSpPr>
        <p:grpSpPr>
          <a:xfrm>
            <a:off x="5027840" y="1871427"/>
            <a:ext cx="767080" cy="958850"/>
            <a:chOff x="5042915" y="1743455"/>
            <a:chExt cx="767080" cy="958850"/>
          </a:xfrm>
        </p:grpSpPr>
        <p:sp>
          <p:nvSpPr>
            <p:cNvPr id="14" name="object 14"/>
            <p:cNvSpPr/>
            <p:nvPr/>
          </p:nvSpPr>
          <p:spPr>
            <a:xfrm>
              <a:off x="5061203" y="2097023"/>
              <a:ext cx="733425" cy="599440"/>
            </a:xfrm>
            <a:custGeom>
              <a:avLst/>
              <a:gdLst/>
              <a:ahLst/>
              <a:cxnLst/>
              <a:rect l="l" t="t" r="r" b="b"/>
              <a:pathLst>
                <a:path w="733425" h="599439">
                  <a:moveTo>
                    <a:pt x="733044" y="0"/>
                  </a:moveTo>
                  <a:lnTo>
                    <a:pt x="0" y="0"/>
                  </a:lnTo>
                  <a:lnTo>
                    <a:pt x="149733" y="598931"/>
                  </a:lnTo>
                  <a:lnTo>
                    <a:pt x="583311" y="598931"/>
                  </a:lnTo>
                  <a:lnTo>
                    <a:pt x="733044" y="0"/>
                  </a:lnTo>
                  <a:close/>
                </a:path>
              </a:pathLst>
            </a:custGeom>
            <a:solidFill>
              <a:srgbClr val="002854"/>
            </a:solidFill>
          </p:spPr>
          <p:txBody>
            <a:bodyPr wrap="square" lIns="0" tIns="0" rIns="0" bIns="0" rtlCol="0"/>
            <a:lstStyle/>
            <a:p>
              <a:endParaRPr/>
            </a:p>
          </p:txBody>
        </p:sp>
        <p:sp>
          <p:nvSpPr>
            <p:cNvPr id="15" name="object 15"/>
            <p:cNvSpPr/>
            <p:nvPr/>
          </p:nvSpPr>
          <p:spPr>
            <a:xfrm>
              <a:off x="5061203" y="2097023"/>
              <a:ext cx="733425" cy="599440"/>
            </a:xfrm>
            <a:custGeom>
              <a:avLst/>
              <a:gdLst/>
              <a:ahLst/>
              <a:cxnLst/>
              <a:rect l="l" t="t" r="r" b="b"/>
              <a:pathLst>
                <a:path w="733425" h="599439">
                  <a:moveTo>
                    <a:pt x="733044" y="0"/>
                  </a:moveTo>
                  <a:lnTo>
                    <a:pt x="583311" y="598931"/>
                  </a:lnTo>
                  <a:lnTo>
                    <a:pt x="149733" y="598931"/>
                  </a:lnTo>
                  <a:lnTo>
                    <a:pt x="0" y="0"/>
                  </a:lnTo>
                  <a:lnTo>
                    <a:pt x="733044" y="0"/>
                  </a:lnTo>
                  <a:close/>
                </a:path>
              </a:pathLst>
            </a:custGeom>
            <a:ln w="12700">
              <a:solidFill>
                <a:srgbClr val="00336E"/>
              </a:solidFill>
            </a:ln>
          </p:spPr>
          <p:txBody>
            <a:bodyPr wrap="square" lIns="0" tIns="0" rIns="0" bIns="0" rtlCol="0"/>
            <a:lstStyle/>
            <a:p>
              <a:endParaRPr/>
            </a:p>
          </p:txBody>
        </p:sp>
        <p:sp>
          <p:nvSpPr>
            <p:cNvPr id="16" name="object 16"/>
            <p:cNvSpPr/>
            <p:nvPr/>
          </p:nvSpPr>
          <p:spPr>
            <a:xfrm>
              <a:off x="5061965" y="1762505"/>
              <a:ext cx="728980" cy="285115"/>
            </a:xfrm>
            <a:custGeom>
              <a:avLst/>
              <a:gdLst/>
              <a:ahLst/>
              <a:cxnLst/>
              <a:rect l="l" t="t" r="r" b="b"/>
              <a:pathLst>
                <a:path w="728979" h="285114">
                  <a:moveTo>
                    <a:pt x="0" y="284988"/>
                  </a:moveTo>
                  <a:lnTo>
                    <a:pt x="3949" y="242883"/>
                  </a:lnTo>
                  <a:lnTo>
                    <a:pt x="15420" y="202694"/>
                  </a:lnTo>
                  <a:lnTo>
                    <a:pt x="33852" y="164862"/>
                  </a:lnTo>
                  <a:lnTo>
                    <a:pt x="58679" y="129827"/>
                  </a:lnTo>
                  <a:lnTo>
                    <a:pt x="89338" y="98031"/>
                  </a:lnTo>
                  <a:lnTo>
                    <a:pt x="125267" y="69916"/>
                  </a:lnTo>
                  <a:lnTo>
                    <a:pt x="165903" y="45923"/>
                  </a:lnTo>
                  <a:lnTo>
                    <a:pt x="210680" y="26494"/>
                  </a:lnTo>
                  <a:lnTo>
                    <a:pt x="259037" y="12069"/>
                  </a:lnTo>
                  <a:lnTo>
                    <a:pt x="310410" y="3090"/>
                  </a:lnTo>
                  <a:lnTo>
                    <a:pt x="364236" y="0"/>
                  </a:lnTo>
                  <a:lnTo>
                    <a:pt x="418061" y="3090"/>
                  </a:lnTo>
                  <a:lnTo>
                    <a:pt x="469434" y="12069"/>
                  </a:lnTo>
                  <a:lnTo>
                    <a:pt x="517791" y="26494"/>
                  </a:lnTo>
                  <a:lnTo>
                    <a:pt x="562568" y="45923"/>
                  </a:lnTo>
                  <a:lnTo>
                    <a:pt x="603204" y="69916"/>
                  </a:lnTo>
                  <a:lnTo>
                    <a:pt x="639133" y="98031"/>
                  </a:lnTo>
                  <a:lnTo>
                    <a:pt x="669792" y="129827"/>
                  </a:lnTo>
                  <a:lnTo>
                    <a:pt x="694619" y="164862"/>
                  </a:lnTo>
                  <a:lnTo>
                    <a:pt x="713051" y="202694"/>
                  </a:lnTo>
                  <a:lnTo>
                    <a:pt x="724522" y="242883"/>
                  </a:lnTo>
                  <a:lnTo>
                    <a:pt x="728472" y="284988"/>
                  </a:lnTo>
                </a:path>
              </a:pathLst>
            </a:custGeom>
            <a:ln w="38100">
              <a:solidFill>
                <a:srgbClr val="00336E"/>
              </a:solidFill>
            </a:ln>
          </p:spPr>
          <p:txBody>
            <a:bodyPr wrap="square" lIns="0" tIns="0" rIns="0" bIns="0" rtlCol="0"/>
            <a:lstStyle/>
            <a:p>
              <a:endParaRPr/>
            </a:p>
          </p:txBody>
        </p:sp>
      </p:grpSp>
      <p:sp>
        <p:nvSpPr>
          <p:cNvPr id="17" name="object 17"/>
          <p:cNvSpPr txBox="1"/>
          <p:nvPr/>
        </p:nvSpPr>
        <p:spPr>
          <a:xfrm>
            <a:off x="5140363" y="2294592"/>
            <a:ext cx="538480" cy="193675"/>
          </a:xfrm>
          <a:prstGeom prst="rect">
            <a:avLst/>
          </a:prstGeom>
        </p:spPr>
        <p:txBody>
          <a:bodyPr vert="horz" wrap="square" lIns="0" tIns="13335" rIns="0" bIns="0" rtlCol="0">
            <a:spAutoFit/>
          </a:bodyPr>
          <a:lstStyle/>
          <a:p>
            <a:pPr marL="12700">
              <a:lnSpc>
                <a:spcPct val="100000"/>
              </a:lnSpc>
              <a:spcBef>
                <a:spcPts val="105"/>
              </a:spcBef>
            </a:pPr>
            <a:r>
              <a:rPr sz="1100" b="1" spc="-10">
                <a:solidFill>
                  <a:srgbClr val="FFFFFF"/>
                </a:solidFill>
                <a:latin typeface="Arial"/>
                <a:cs typeface="Arial"/>
              </a:rPr>
              <a:t>Pre-</a:t>
            </a:r>
            <a:r>
              <a:rPr sz="1100" b="1" spc="-25">
                <a:solidFill>
                  <a:srgbClr val="FFFFFF"/>
                </a:solidFill>
                <a:latin typeface="Arial"/>
                <a:cs typeface="Arial"/>
              </a:rPr>
              <a:t>Tax</a:t>
            </a:r>
            <a:endParaRPr sz="1100">
              <a:latin typeface="Arial"/>
              <a:cs typeface="Arial"/>
            </a:endParaRPr>
          </a:p>
        </p:txBody>
      </p:sp>
      <p:grpSp>
        <p:nvGrpSpPr>
          <p:cNvPr id="18" name="object 18"/>
          <p:cNvGrpSpPr/>
          <p:nvPr/>
        </p:nvGrpSpPr>
        <p:grpSpPr>
          <a:xfrm>
            <a:off x="7550060" y="1883620"/>
            <a:ext cx="733425" cy="946785"/>
            <a:chOff x="7565135" y="1755648"/>
            <a:chExt cx="733425" cy="946785"/>
          </a:xfrm>
        </p:grpSpPr>
        <p:sp>
          <p:nvSpPr>
            <p:cNvPr id="19" name="object 19"/>
            <p:cNvSpPr/>
            <p:nvPr/>
          </p:nvSpPr>
          <p:spPr>
            <a:xfrm>
              <a:off x="7583423" y="2104644"/>
              <a:ext cx="699770" cy="591820"/>
            </a:xfrm>
            <a:custGeom>
              <a:avLst/>
              <a:gdLst/>
              <a:ahLst/>
              <a:cxnLst/>
              <a:rect l="l" t="t" r="r" b="b"/>
              <a:pathLst>
                <a:path w="699770" h="591819">
                  <a:moveTo>
                    <a:pt x="699516" y="0"/>
                  </a:moveTo>
                  <a:lnTo>
                    <a:pt x="0" y="0"/>
                  </a:lnTo>
                  <a:lnTo>
                    <a:pt x="147827" y="591311"/>
                  </a:lnTo>
                  <a:lnTo>
                    <a:pt x="551687" y="591311"/>
                  </a:lnTo>
                  <a:lnTo>
                    <a:pt x="699516" y="0"/>
                  </a:lnTo>
                  <a:close/>
                </a:path>
              </a:pathLst>
            </a:custGeom>
            <a:solidFill>
              <a:srgbClr val="002854"/>
            </a:solidFill>
          </p:spPr>
          <p:txBody>
            <a:bodyPr wrap="square" lIns="0" tIns="0" rIns="0" bIns="0" rtlCol="0"/>
            <a:lstStyle/>
            <a:p>
              <a:endParaRPr/>
            </a:p>
          </p:txBody>
        </p:sp>
        <p:sp>
          <p:nvSpPr>
            <p:cNvPr id="20" name="object 20"/>
            <p:cNvSpPr/>
            <p:nvPr/>
          </p:nvSpPr>
          <p:spPr>
            <a:xfrm>
              <a:off x="7583423" y="2104644"/>
              <a:ext cx="699770" cy="591820"/>
            </a:xfrm>
            <a:custGeom>
              <a:avLst/>
              <a:gdLst/>
              <a:ahLst/>
              <a:cxnLst/>
              <a:rect l="l" t="t" r="r" b="b"/>
              <a:pathLst>
                <a:path w="699770" h="591819">
                  <a:moveTo>
                    <a:pt x="699516" y="0"/>
                  </a:moveTo>
                  <a:lnTo>
                    <a:pt x="551687" y="591311"/>
                  </a:lnTo>
                  <a:lnTo>
                    <a:pt x="147827" y="591311"/>
                  </a:lnTo>
                  <a:lnTo>
                    <a:pt x="0" y="0"/>
                  </a:lnTo>
                  <a:lnTo>
                    <a:pt x="699516" y="0"/>
                  </a:lnTo>
                  <a:close/>
                </a:path>
              </a:pathLst>
            </a:custGeom>
            <a:ln w="12700">
              <a:solidFill>
                <a:srgbClr val="00336E"/>
              </a:solidFill>
            </a:ln>
          </p:spPr>
          <p:txBody>
            <a:bodyPr wrap="square" lIns="0" tIns="0" rIns="0" bIns="0" rtlCol="0"/>
            <a:lstStyle/>
            <a:p>
              <a:endParaRPr/>
            </a:p>
          </p:txBody>
        </p:sp>
        <p:sp>
          <p:nvSpPr>
            <p:cNvPr id="21" name="object 21"/>
            <p:cNvSpPr/>
            <p:nvPr/>
          </p:nvSpPr>
          <p:spPr>
            <a:xfrm>
              <a:off x="7584185" y="1774698"/>
              <a:ext cx="695325" cy="281940"/>
            </a:xfrm>
            <a:custGeom>
              <a:avLst/>
              <a:gdLst/>
              <a:ahLst/>
              <a:cxnLst/>
              <a:rect l="l" t="t" r="r" b="b"/>
              <a:pathLst>
                <a:path w="695325" h="281939">
                  <a:moveTo>
                    <a:pt x="0" y="281939"/>
                  </a:moveTo>
                  <a:lnTo>
                    <a:pt x="3767" y="240279"/>
                  </a:lnTo>
                  <a:lnTo>
                    <a:pt x="14712" y="200515"/>
                  </a:lnTo>
                  <a:lnTo>
                    <a:pt x="32295" y="163085"/>
                  </a:lnTo>
                  <a:lnTo>
                    <a:pt x="55981" y="128424"/>
                  </a:lnTo>
                  <a:lnTo>
                    <a:pt x="85231" y="96970"/>
                  </a:lnTo>
                  <a:lnTo>
                    <a:pt x="119507" y="69158"/>
                  </a:lnTo>
                  <a:lnTo>
                    <a:pt x="158272" y="45424"/>
                  </a:lnTo>
                  <a:lnTo>
                    <a:pt x="200989" y="26205"/>
                  </a:lnTo>
                  <a:lnTo>
                    <a:pt x="247119" y="11937"/>
                  </a:lnTo>
                  <a:lnTo>
                    <a:pt x="296126" y="3057"/>
                  </a:lnTo>
                  <a:lnTo>
                    <a:pt x="347472" y="0"/>
                  </a:lnTo>
                  <a:lnTo>
                    <a:pt x="398817" y="3057"/>
                  </a:lnTo>
                  <a:lnTo>
                    <a:pt x="447824" y="11937"/>
                  </a:lnTo>
                  <a:lnTo>
                    <a:pt x="493954" y="26205"/>
                  </a:lnTo>
                  <a:lnTo>
                    <a:pt x="536671" y="45424"/>
                  </a:lnTo>
                  <a:lnTo>
                    <a:pt x="575436" y="69158"/>
                  </a:lnTo>
                  <a:lnTo>
                    <a:pt x="609712" y="96970"/>
                  </a:lnTo>
                  <a:lnTo>
                    <a:pt x="638962" y="128424"/>
                  </a:lnTo>
                  <a:lnTo>
                    <a:pt x="662648" y="163085"/>
                  </a:lnTo>
                  <a:lnTo>
                    <a:pt x="680231" y="200515"/>
                  </a:lnTo>
                  <a:lnTo>
                    <a:pt x="691176" y="240279"/>
                  </a:lnTo>
                  <a:lnTo>
                    <a:pt x="694944" y="281939"/>
                  </a:lnTo>
                </a:path>
              </a:pathLst>
            </a:custGeom>
            <a:ln w="38100">
              <a:solidFill>
                <a:srgbClr val="00336E"/>
              </a:solidFill>
            </a:ln>
          </p:spPr>
          <p:txBody>
            <a:bodyPr wrap="square" lIns="0" tIns="0" rIns="0" bIns="0" rtlCol="0"/>
            <a:lstStyle/>
            <a:p>
              <a:endParaRPr/>
            </a:p>
          </p:txBody>
        </p:sp>
      </p:grpSp>
      <p:sp>
        <p:nvSpPr>
          <p:cNvPr id="22" name="object 22"/>
          <p:cNvSpPr txBox="1"/>
          <p:nvPr/>
        </p:nvSpPr>
        <p:spPr>
          <a:xfrm>
            <a:off x="7598067" y="2299417"/>
            <a:ext cx="635635" cy="193675"/>
          </a:xfrm>
          <a:prstGeom prst="rect">
            <a:avLst/>
          </a:prstGeom>
        </p:spPr>
        <p:txBody>
          <a:bodyPr vert="horz" wrap="square" lIns="0" tIns="13335" rIns="0" bIns="0" rtlCol="0">
            <a:spAutoFit/>
          </a:bodyPr>
          <a:lstStyle/>
          <a:p>
            <a:pPr marL="12700">
              <a:lnSpc>
                <a:spcPct val="100000"/>
              </a:lnSpc>
              <a:spcBef>
                <a:spcPts val="105"/>
              </a:spcBef>
            </a:pPr>
            <a:r>
              <a:rPr sz="1100" b="1" spc="-10">
                <a:solidFill>
                  <a:srgbClr val="FFFFFF"/>
                </a:solidFill>
                <a:latin typeface="Arial"/>
                <a:cs typeface="Arial"/>
              </a:rPr>
              <a:t>After-</a:t>
            </a:r>
            <a:r>
              <a:rPr sz="1100" b="1" spc="-25">
                <a:solidFill>
                  <a:srgbClr val="FFFFFF"/>
                </a:solidFill>
                <a:latin typeface="Arial"/>
                <a:cs typeface="Arial"/>
              </a:rPr>
              <a:t>Tax</a:t>
            </a:r>
            <a:endParaRPr sz="1100">
              <a:latin typeface="Arial"/>
              <a:cs typeface="Arial"/>
            </a:endParaRPr>
          </a:p>
        </p:txBody>
      </p:sp>
      <p:sp>
        <p:nvSpPr>
          <p:cNvPr id="26" name="object 26"/>
          <p:cNvSpPr txBox="1"/>
          <p:nvPr/>
        </p:nvSpPr>
        <p:spPr>
          <a:xfrm>
            <a:off x="175666" y="6663493"/>
            <a:ext cx="1456055" cy="140423"/>
          </a:xfrm>
          <a:prstGeom prst="rect">
            <a:avLst/>
          </a:prstGeom>
        </p:spPr>
        <p:txBody>
          <a:bodyPr vert="horz" wrap="square" lIns="0" tIns="1905" rIns="0" bIns="0" rtlCol="0">
            <a:spAutoFit/>
          </a:bodyPr>
          <a:lstStyle/>
          <a:p>
            <a:pPr marL="12700">
              <a:lnSpc>
                <a:spcPct val="100000"/>
              </a:lnSpc>
              <a:spcBef>
                <a:spcPts val="15"/>
              </a:spcBef>
            </a:pPr>
            <a:r>
              <a:rPr sz="900" spc="-10">
                <a:solidFill>
                  <a:srgbClr val="FF0000"/>
                </a:solidFill>
                <a:latin typeface="Arial"/>
                <a:cs typeface="Arial"/>
                <a:hlinkClick r:id="rId3">
                  <a:extLst>
                    <a:ext uri="{A12FA001-AC4F-418D-AE19-62706E023703}">
                      <ahyp:hlinkClr xmlns:ahyp="http://schemas.microsoft.com/office/drawing/2018/hyperlinkcolor" val="tx"/>
                    </a:ext>
                  </a:extLst>
                </a:hlinkClick>
              </a:rPr>
              <a:t>www.FiducientAdvisors.com</a:t>
            </a:r>
            <a:endParaRPr sz="900">
              <a:solidFill>
                <a:srgbClr val="FF0000"/>
              </a:solidFill>
              <a:latin typeface="Arial"/>
              <a:cs typeface="Arial"/>
            </a:endParaRPr>
          </a:p>
        </p:txBody>
      </p:sp>
      <p:sp>
        <p:nvSpPr>
          <p:cNvPr id="27" name="object 27"/>
          <p:cNvSpPr txBox="1">
            <a:spLocks noGrp="1"/>
          </p:cNvSpPr>
          <p:nvPr>
            <p:ph type="sldNum" sz="quarter" idx="7"/>
          </p:nvPr>
        </p:nvSpPr>
        <p:spPr>
          <a:xfrm>
            <a:off x="8860535" y="6663493"/>
            <a:ext cx="217170" cy="153670"/>
          </a:xfrm>
          <a:prstGeom prst="rect">
            <a:avLst/>
          </a:prstGeom>
        </p:spPr>
        <p:txBody>
          <a:bodyPr vert="horz" wrap="square" lIns="0" tIns="0" rIns="0" bIns="0" rtlCol="0">
            <a:spAutoFit/>
          </a:bodyPr>
          <a:lstStyle>
            <a:defPPr>
              <a:defRPr kern="0"/>
            </a:defPPr>
            <a:lvl1pPr>
              <a:defRPr sz="900" b="0" i="0">
                <a:solidFill>
                  <a:srgbClr val="152B52"/>
                </a:solidFill>
                <a:latin typeface="Arial"/>
                <a:cs typeface="Arial"/>
              </a:defRPr>
            </a:lvl1pPr>
          </a:lstStyle>
          <a:p>
            <a:pPr marL="69850">
              <a:lnSpc>
                <a:spcPct val="100000"/>
              </a:lnSpc>
              <a:spcBef>
                <a:spcPts val="15"/>
              </a:spcBef>
            </a:pPr>
            <a:fld id="{81D60167-4931-47E6-BA6A-407CBD079E47}" type="slidenum">
              <a:rPr lang="en-US" spc="-50" smtClean="0"/>
              <a:pPr marL="69850">
                <a:lnSpc>
                  <a:spcPct val="100000"/>
                </a:lnSpc>
                <a:spcBef>
                  <a:spcPts val="15"/>
                </a:spcBef>
              </a:pPr>
              <a:t>26</a:t>
            </a:fld>
            <a:endParaRPr spc="-25"/>
          </a:p>
        </p:txBody>
      </p:sp>
      <p:sp>
        <p:nvSpPr>
          <p:cNvPr id="23" name="object 23"/>
          <p:cNvSpPr txBox="1"/>
          <p:nvPr/>
        </p:nvSpPr>
        <p:spPr>
          <a:xfrm>
            <a:off x="632421" y="2118697"/>
            <a:ext cx="844550" cy="673100"/>
          </a:xfrm>
          <a:prstGeom prst="rect">
            <a:avLst/>
          </a:prstGeom>
        </p:spPr>
        <p:txBody>
          <a:bodyPr vert="horz" wrap="square" lIns="0" tIns="12065" rIns="0" bIns="0" rtlCol="0">
            <a:spAutoFit/>
          </a:bodyPr>
          <a:lstStyle/>
          <a:p>
            <a:pPr marL="12700" marR="5080">
              <a:lnSpc>
                <a:spcPct val="101099"/>
              </a:lnSpc>
              <a:spcBef>
                <a:spcPts val="95"/>
              </a:spcBef>
            </a:pPr>
            <a:r>
              <a:rPr sz="1400" b="1" i="1">
                <a:solidFill>
                  <a:srgbClr val="002854"/>
                </a:solidFill>
                <a:latin typeface="Arial"/>
                <a:cs typeface="Arial"/>
              </a:rPr>
              <a:t>Types</a:t>
            </a:r>
            <a:r>
              <a:rPr sz="1400" b="1" i="1" spc="-30">
                <a:solidFill>
                  <a:srgbClr val="002854"/>
                </a:solidFill>
                <a:latin typeface="Arial"/>
                <a:cs typeface="Arial"/>
              </a:rPr>
              <a:t> </a:t>
            </a:r>
            <a:r>
              <a:rPr sz="1400" b="1" i="1" spc="-25">
                <a:solidFill>
                  <a:srgbClr val="002854"/>
                </a:solidFill>
                <a:latin typeface="Arial"/>
                <a:cs typeface="Arial"/>
              </a:rPr>
              <a:t>of </a:t>
            </a:r>
            <a:r>
              <a:rPr sz="1400" b="1" i="1" spc="-10">
                <a:solidFill>
                  <a:srgbClr val="002854"/>
                </a:solidFill>
                <a:latin typeface="Arial"/>
                <a:cs typeface="Arial"/>
              </a:rPr>
              <a:t>Savings Accounts</a:t>
            </a:r>
            <a:endParaRPr sz="1400">
              <a:latin typeface="Arial"/>
              <a:cs typeface="Arial"/>
            </a:endParaRPr>
          </a:p>
        </p:txBody>
      </p:sp>
      <p:graphicFrame>
        <p:nvGraphicFramePr>
          <p:cNvPr id="24" name="object 24"/>
          <p:cNvGraphicFramePr>
            <a:graphicFrameLocks noGrp="1"/>
          </p:cNvGraphicFramePr>
          <p:nvPr>
            <p:extLst>
              <p:ext uri="{D42A27DB-BD31-4B8C-83A1-F6EECF244321}">
                <p14:modId xmlns:p14="http://schemas.microsoft.com/office/powerpoint/2010/main" val="2501004481"/>
              </p:ext>
            </p:extLst>
          </p:nvPr>
        </p:nvGraphicFramePr>
        <p:xfrm>
          <a:off x="462787" y="2873711"/>
          <a:ext cx="8540115" cy="1505585"/>
        </p:xfrm>
        <a:graphic>
          <a:graphicData uri="http://schemas.openxmlformats.org/drawingml/2006/table">
            <a:tbl>
              <a:tblPr firstRow="1" bandRow="1">
                <a:tableStyleId>{2D5ABB26-0587-4C30-8999-92F81FD0307C}</a:tableStyleId>
              </a:tblPr>
              <a:tblGrid>
                <a:gridCol w="1484630">
                  <a:extLst>
                    <a:ext uri="{9D8B030D-6E8A-4147-A177-3AD203B41FA5}">
                      <a16:colId xmlns:a16="http://schemas.microsoft.com/office/drawing/2014/main" val="20000"/>
                    </a:ext>
                  </a:extLst>
                </a:gridCol>
                <a:gridCol w="2364105">
                  <a:extLst>
                    <a:ext uri="{9D8B030D-6E8A-4147-A177-3AD203B41FA5}">
                      <a16:colId xmlns:a16="http://schemas.microsoft.com/office/drawing/2014/main" val="20001"/>
                    </a:ext>
                  </a:extLst>
                </a:gridCol>
                <a:gridCol w="2332990">
                  <a:extLst>
                    <a:ext uri="{9D8B030D-6E8A-4147-A177-3AD203B41FA5}">
                      <a16:colId xmlns:a16="http://schemas.microsoft.com/office/drawing/2014/main" val="20002"/>
                    </a:ext>
                  </a:extLst>
                </a:gridCol>
                <a:gridCol w="2358390">
                  <a:extLst>
                    <a:ext uri="{9D8B030D-6E8A-4147-A177-3AD203B41FA5}">
                      <a16:colId xmlns:a16="http://schemas.microsoft.com/office/drawing/2014/main" val="20003"/>
                    </a:ext>
                  </a:extLst>
                </a:gridCol>
              </a:tblGrid>
              <a:tr h="548005">
                <a:tc>
                  <a:txBody>
                    <a:bodyPr/>
                    <a:lstStyle/>
                    <a:p>
                      <a:pPr marL="161290">
                        <a:lnSpc>
                          <a:spcPct val="100000"/>
                        </a:lnSpc>
                        <a:spcBef>
                          <a:spcPts val="335"/>
                        </a:spcBef>
                      </a:pPr>
                      <a:r>
                        <a:rPr sz="1100" b="1">
                          <a:solidFill>
                            <a:srgbClr val="FFFFFF"/>
                          </a:solidFill>
                          <a:latin typeface="Arial"/>
                          <a:cs typeface="Arial"/>
                        </a:rPr>
                        <a:t>Account</a:t>
                      </a:r>
                      <a:r>
                        <a:rPr sz="1100" b="1" spc="-45">
                          <a:solidFill>
                            <a:srgbClr val="FFFFFF"/>
                          </a:solidFill>
                          <a:latin typeface="Arial"/>
                          <a:cs typeface="Arial"/>
                        </a:rPr>
                        <a:t> </a:t>
                      </a:r>
                      <a:r>
                        <a:rPr sz="1100" b="1" spc="-10">
                          <a:solidFill>
                            <a:srgbClr val="FFFFFF"/>
                          </a:solidFill>
                          <a:latin typeface="Arial"/>
                          <a:cs typeface="Arial"/>
                        </a:rPr>
                        <a:t>Examples</a:t>
                      </a:r>
                      <a:endParaRPr sz="1100">
                        <a:latin typeface="Arial"/>
                        <a:cs typeface="Arial"/>
                      </a:endParaRPr>
                    </a:p>
                  </a:txBody>
                  <a:tcPr marL="0" marR="0" marT="42545" marB="0">
                    <a:solidFill>
                      <a:srgbClr val="00B1A9"/>
                    </a:solidFill>
                  </a:tcPr>
                </a:tc>
                <a:tc>
                  <a:txBody>
                    <a:bodyPr/>
                    <a:lstStyle/>
                    <a:p>
                      <a:pPr marR="50800" algn="ctr">
                        <a:lnSpc>
                          <a:spcPct val="100000"/>
                        </a:lnSpc>
                        <a:spcBef>
                          <a:spcPts val="0"/>
                        </a:spcBef>
                      </a:pPr>
                      <a:r>
                        <a:rPr sz="1100" b="1" spc="-10">
                          <a:solidFill>
                            <a:srgbClr val="FFFFFF"/>
                          </a:solidFill>
                          <a:latin typeface="Arial"/>
                          <a:cs typeface="Arial"/>
                        </a:rPr>
                        <a:t>Individual/</a:t>
                      </a:r>
                      <a:endParaRPr lang="en-US" sz="1100" b="1" spc="-10">
                        <a:solidFill>
                          <a:srgbClr val="FFFFFF"/>
                        </a:solidFill>
                        <a:latin typeface="Arial"/>
                        <a:cs typeface="Arial"/>
                      </a:endParaRPr>
                    </a:p>
                    <a:p>
                      <a:pPr marR="50800" algn="ctr">
                        <a:lnSpc>
                          <a:spcPct val="100000"/>
                        </a:lnSpc>
                        <a:spcBef>
                          <a:spcPts val="0"/>
                        </a:spcBef>
                      </a:pPr>
                      <a:r>
                        <a:rPr sz="1100" b="1" spc="-10">
                          <a:solidFill>
                            <a:srgbClr val="FFFFFF"/>
                          </a:solidFill>
                          <a:latin typeface="Arial"/>
                          <a:cs typeface="Arial"/>
                        </a:rPr>
                        <a:t>Joint/</a:t>
                      </a:r>
                      <a:endParaRPr lang="en-US" sz="1100" b="1" spc="-10">
                        <a:solidFill>
                          <a:srgbClr val="FFFFFF"/>
                        </a:solidFill>
                        <a:latin typeface="Arial"/>
                        <a:cs typeface="Arial"/>
                      </a:endParaRPr>
                    </a:p>
                    <a:p>
                      <a:pPr marR="50800" algn="ctr">
                        <a:lnSpc>
                          <a:spcPct val="100000"/>
                        </a:lnSpc>
                        <a:spcBef>
                          <a:spcPts val="0"/>
                        </a:spcBef>
                      </a:pPr>
                      <a:r>
                        <a:rPr sz="1100" b="1" spc="-10">
                          <a:solidFill>
                            <a:srgbClr val="FFFFFF"/>
                          </a:solidFill>
                          <a:latin typeface="Arial"/>
                          <a:cs typeface="Arial"/>
                        </a:rPr>
                        <a:t>Trust</a:t>
                      </a:r>
                      <a:r>
                        <a:rPr sz="1100" b="1" spc="125">
                          <a:solidFill>
                            <a:srgbClr val="FFFFFF"/>
                          </a:solidFill>
                          <a:latin typeface="Arial"/>
                          <a:cs typeface="Arial"/>
                        </a:rPr>
                        <a:t> </a:t>
                      </a:r>
                      <a:r>
                        <a:rPr sz="1100" b="1" spc="-10">
                          <a:solidFill>
                            <a:srgbClr val="FFFFFF"/>
                          </a:solidFill>
                          <a:latin typeface="Arial"/>
                          <a:cs typeface="Arial"/>
                        </a:rPr>
                        <a:t>accounts</a:t>
                      </a:r>
                      <a:endParaRPr sz="1100">
                        <a:latin typeface="Arial"/>
                        <a:cs typeface="Arial"/>
                      </a:endParaRPr>
                    </a:p>
                  </a:txBody>
                  <a:tcPr marL="0" marR="0" marT="42545" marB="0">
                    <a:solidFill>
                      <a:srgbClr val="00B1A9"/>
                    </a:solidFill>
                  </a:tcPr>
                </a:tc>
                <a:tc>
                  <a:txBody>
                    <a:bodyPr/>
                    <a:lstStyle/>
                    <a:p>
                      <a:pPr marL="208915" marR="232410" algn="ctr">
                        <a:lnSpc>
                          <a:spcPct val="100000"/>
                        </a:lnSpc>
                        <a:spcBef>
                          <a:spcPts val="0"/>
                        </a:spcBef>
                      </a:pPr>
                      <a:r>
                        <a:rPr lang="en-US" sz="1100" b="1" spc="-10" dirty="0">
                          <a:solidFill>
                            <a:srgbClr val="FFFFFF"/>
                          </a:solidFill>
                          <a:latin typeface="Arial"/>
                          <a:cs typeface="Arial"/>
                        </a:rPr>
                        <a:t>Pre-</a:t>
                      </a:r>
                      <a:r>
                        <a:rPr lang="en-US" sz="1100" b="1" dirty="0">
                          <a:solidFill>
                            <a:srgbClr val="FFFFFF"/>
                          </a:solidFill>
                          <a:latin typeface="Arial"/>
                          <a:cs typeface="Arial"/>
                        </a:rPr>
                        <a:t>Tax</a:t>
                      </a:r>
                      <a:r>
                        <a:rPr lang="en-US" sz="1100" b="1" spc="-25" dirty="0">
                          <a:solidFill>
                            <a:srgbClr val="FFFFFF"/>
                          </a:solidFill>
                          <a:latin typeface="Arial"/>
                          <a:cs typeface="Arial"/>
                        </a:rPr>
                        <a:t> </a:t>
                      </a:r>
                      <a:r>
                        <a:rPr lang="en-US" sz="1100" b="1" dirty="0">
                          <a:solidFill>
                            <a:srgbClr val="FFFFFF"/>
                          </a:solidFill>
                          <a:latin typeface="Arial"/>
                          <a:cs typeface="Arial"/>
                        </a:rPr>
                        <a:t>401k/403b</a:t>
                      </a:r>
                      <a:r>
                        <a:rPr lang="en-US" sz="1100" b="1" spc="-5" dirty="0">
                          <a:solidFill>
                            <a:srgbClr val="FFFFFF"/>
                          </a:solidFill>
                          <a:latin typeface="Arial"/>
                          <a:cs typeface="Arial"/>
                        </a:rPr>
                        <a:t> </a:t>
                      </a:r>
                      <a:r>
                        <a:rPr lang="en-US" sz="1100" b="1" dirty="0">
                          <a:solidFill>
                            <a:srgbClr val="FFFFFF"/>
                          </a:solidFill>
                          <a:latin typeface="Arial"/>
                          <a:cs typeface="Arial"/>
                        </a:rPr>
                        <a:t>Plan,</a:t>
                      </a:r>
                      <a:r>
                        <a:rPr lang="en-US" sz="1100" b="1" spc="-20" dirty="0">
                          <a:solidFill>
                            <a:srgbClr val="FFFFFF"/>
                          </a:solidFill>
                          <a:latin typeface="Arial"/>
                          <a:cs typeface="Arial"/>
                        </a:rPr>
                        <a:t> </a:t>
                      </a:r>
                      <a:r>
                        <a:rPr lang="en-US" sz="1100" b="1" spc="-10" dirty="0">
                          <a:solidFill>
                            <a:srgbClr val="FFFFFF"/>
                          </a:solidFill>
                          <a:latin typeface="Arial"/>
                          <a:cs typeface="Arial"/>
                        </a:rPr>
                        <a:t>Traditional </a:t>
                      </a:r>
                      <a:r>
                        <a:rPr lang="en-US" sz="1100" b="1" dirty="0">
                          <a:solidFill>
                            <a:srgbClr val="FFFFFF"/>
                          </a:solidFill>
                          <a:latin typeface="Arial"/>
                          <a:cs typeface="Arial"/>
                        </a:rPr>
                        <a:t>IRAs</a:t>
                      </a:r>
                      <a:r>
                        <a:rPr lang="en-US" sz="1100" b="1" spc="-10" dirty="0">
                          <a:solidFill>
                            <a:srgbClr val="FFFFFF"/>
                          </a:solidFill>
                          <a:latin typeface="Arial"/>
                          <a:cs typeface="Arial"/>
                        </a:rPr>
                        <a:t> </a:t>
                      </a:r>
                    </a:p>
                    <a:p>
                      <a:pPr marL="208915" marR="232410" algn="ctr">
                        <a:lnSpc>
                          <a:spcPct val="100000"/>
                        </a:lnSpc>
                        <a:spcBef>
                          <a:spcPts val="0"/>
                        </a:spcBef>
                      </a:pPr>
                      <a:r>
                        <a:rPr lang="en-US" sz="1100" b="1" dirty="0">
                          <a:solidFill>
                            <a:srgbClr val="FFFFFF"/>
                          </a:solidFill>
                          <a:latin typeface="Arial"/>
                          <a:cs typeface="Arial"/>
                        </a:rPr>
                        <a:t>(funded</a:t>
                      </a:r>
                      <a:r>
                        <a:rPr lang="en-US" sz="1100" b="1" spc="-25" dirty="0">
                          <a:solidFill>
                            <a:srgbClr val="FFFFFF"/>
                          </a:solidFill>
                          <a:latin typeface="Arial"/>
                          <a:cs typeface="Arial"/>
                        </a:rPr>
                        <a:t> </a:t>
                      </a:r>
                      <a:r>
                        <a:rPr lang="en-US" sz="1100" b="1" dirty="0">
                          <a:solidFill>
                            <a:srgbClr val="FFFFFF"/>
                          </a:solidFill>
                          <a:latin typeface="Arial"/>
                          <a:cs typeface="Arial"/>
                        </a:rPr>
                        <a:t>with</a:t>
                      </a:r>
                      <a:r>
                        <a:rPr lang="en-US" sz="1100" b="1" spc="-55" dirty="0">
                          <a:solidFill>
                            <a:srgbClr val="FFFFFF"/>
                          </a:solidFill>
                          <a:latin typeface="Arial"/>
                          <a:cs typeface="Arial"/>
                        </a:rPr>
                        <a:t> </a:t>
                      </a:r>
                      <a:r>
                        <a:rPr lang="en-US" sz="1100" b="1" spc="-10" dirty="0">
                          <a:solidFill>
                            <a:srgbClr val="FFFFFF"/>
                          </a:solidFill>
                          <a:latin typeface="Arial"/>
                          <a:cs typeface="Arial"/>
                        </a:rPr>
                        <a:t>deductible contributions)</a:t>
                      </a:r>
                      <a:endParaRPr lang="en-US" sz="1100" dirty="0">
                        <a:latin typeface="Arial"/>
                        <a:cs typeface="Arial"/>
                      </a:endParaRPr>
                    </a:p>
                  </a:txBody>
                  <a:tcPr marL="0" marR="0" marT="42545" marB="0">
                    <a:solidFill>
                      <a:srgbClr val="00B1A9"/>
                    </a:solidFill>
                  </a:tcPr>
                </a:tc>
                <a:tc>
                  <a:txBody>
                    <a:bodyPr/>
                    <a:lstStyle/>
                    <a:p>
                      <a:pPr algn="ctr">
                        <a:lnSpc>
                          <a:spcPct val="100000"/>
                        </a:lnSpc>
                        <a:spcBef>
                          <a:spcPts val="0"/>
                        </a:spcBef>
                      </a:pPr>
                      <a:r>
                        <a:rPr lang="en-US" sz="1100" b="1" dirty="0">
                          <a:solidFill>
                            <a:srgbClr val="FFFFFF"/>
                          </a:solidFill>
                          <a:latin typeface="Arial"/>
                          <a:cs typeface="Arial"/>
                        </a:rPr>
                        <a:t>Roth</a:t>
                      </a:r>
                      <a:r>
                        <a:rPr lang="en-US" sz="1100" b="1" spc="-15" dirty="0">
                          <a:solidFill>
                            <a:srgbClr val="FFFFFF"/>
                          </a:solidFill>
                          <a:latin typeface="Arial"/>
                          <a:cs typeface="Arial"/>
                        </a:rPr>
                        <a:t> </a:t>
                      </a:r>
                      <a:r>
                        <a:rPr lang="en-US" sz="1100" b="1" dirty="0">
                          <a:solidFill>
                            <a:srgbClr val="FFFFFF"/>
                          </a:solidFill>
                          <a:latin typeface="Arial"/>
                          <a:cs typeface="Arial"/>
                        </a:rPr>
                        <a:t>401k/403b</a:t>
                      </a:r>
                      <a:r>
                        <a:rPr lang="en-US" sz="1100" b="1" spc="-30" dirty="0">
                          <a:solidFill>
                            <a:srgbClr val="FFFFFF"/>
                          </a:solidFill>
                          <a:latin typeface="Arial"/>
                          <a:cs typeface="Arial"/>
                        </a:rPr>
                        <a:t> </a:t>
                      </a:r>
                      <a:r>
                        <a:rPr lang="en-US" sz="1100" b="1" dirty="0">
                          <a:solidFill>
                            <a:srgbClr val="FFFFFF"/>
                          </a:solidFill>
                          <a:latin typeface="Arial"/>
                          <a:cs typeface="Arial"/>
                        </a:rPr>
                        <a:t>Plan,</a:t>
                      </a:r>
                      <a:r>
                        <a:rPr lang="en-US" sz="1100" b="1" spc="-20" dirty="0">
                          <a:solidFill>
                            <a:srgbClr val="FFFFFF"/>
                          </a:solidFill>
                          <a:latin typeface="Arial"/>
                          <a:cs typeface="Arial"/>
                        </a:rPr>
                        <a:t> </a:t>
                      </a:r>
                    </a:p>
                    <a:p>
                      <a:pPr algn="ctr">
                        <a:lnSpc>
                          <a:spcPct val="100000"/>
                        </a:lnSpc>
                        <a:spcBef>
                          <a:spcPts val="0"/>
                        </a:spcBef>
                      </a:pPr>
                      <a:r>
                        <a:rPr lang="en-US" sz="1100" b="1" dirty="0">
                          <a:solidFill>
                            <a:srgbClr val="FFFFFF"/>
                          </a:solidFill>
                          <a:latin typeface="Arial"/>
                          <a:cs typeface="Arial"/>
                        </a:rPr>
                        <a:t>Roth</a:t>
                      </a:r>
                      <a:r>
                        <a:rPr lang="en-US" sz="1100" b="1" spc="-20" dirty="0">
                          <a:solidFill>
                            <a:srgbClr val="FFFFFF"/>
                          </a:solidFill>
                          <a:latin typeface="Arial"/>
                          <a:cs typeface="Arial"/>
                        </a:rPr>
                        <a:t> IRAs</a:t>
                      </a:r>
                      <a:endParaRPr lang="en-US" sz="1100" dirty="0">
                        <a:latin typeface="Arial"/>
                        <a:cs typeface="Arial"/>
                      </a:endParaRPr>
                    </a:p>
                  </a:txBody>
                  <a:tcPr marL="0" marR="0" marT="42545" marB="0">
                    <a:solidFill>
                      <a:srgbClr val="00B1A9"/>
                    </a:solidFill>
                  </a:tcPr>
                </a:tc>
                <a:extLst>
                  <a:ext uri="{0D108BD9-81ED-4DB2-BD59-A6C34878D82A}">
                    <a16:rowId xmlns:a16="http://schemas.microsoft.com/office/drawing/2014/main" val="10000"/>
                  </a:ext>
                </a:extLst>
              </a:tr>
              <a:tr h="261620">
                <a:tc>
                  <a:txBody>
                    <a:bodyPr/>
                    <a:lstStyle/>
                    <a:p>
                      <a:pPr marL="161290">
                        <a:lnSpc>
                          <a:spcPct val="100000"/>
                        </a:lnSpc>
                        <a:spcBef>
                          <a:spcPts val="335"/>
                        </a:spcBef>
                      </a:pPr>
                      <a:r>
                        <a:rPr sz="1100" b="1">
                          <a:latin typeface="Arial"/>
                          <a:cs typeface="Arial"/>
                        </a:rPr>
                        <a:t>Taxable</a:t>
                      </a:r>
                      <a:r>
                        <a:rPr sz="1100" b="1" spc="-55">
                          <a:latin typeface="Arial"/>
                          <a:cs typeface="Arial"/>
                        </a:rPr>
                        <a:t> </a:t>
                      </a:r>
                      <a:r>
                        <a:rPr sz="1100" b="1" spc="-10">
                          <a:latin typeface="Arial"/>
                          <a:cs typeface="Arial"/>
                        </a:rPr>
                        <a:t>Income</a:t>
                      </a:r>
                      <a:endParaRPr sz="1100">
                        <a:latin typeface="Arial"/>
                        <a:cs typeface="Arial"/>
                      </a:endParaRPr>
                    </a:p>
                  </a:txBody>
                  <a:tcPr marL="0" marR="0" marT="42545" marB="0">
                    <a:solidFill>
                      <a:srgbClr val="E7E8E9"/>
                    </a:solidFill>
                  </a:tcPr>
                </a:tc>
                <a:tc>
                  <a:txBody>
                    <a:bodyPr/>
                    <a:lstStyle/>
                    <a:p>
                      <a:pPr marR="50165" algn="ctr">
                        <a:lnSpc>
                          <a:spcPct val="100000"/>
                        </a:lnSpc>
                        <a:spcBef>
                          <a:spcPts val="335"/>
                        </a:spcBef>
                      </a:pPr>
                      <a:r>
                        <a:rPr sz="1100">
                          <a:latin typeface="Arial"/>
                          <a:cs typeface="Arial"/>
                        </a:rPr>
                        <a:t>Interest,</a:t>
                      </a:r>
                      <a:r>
                        <a:rPr sz="1100" spc="-50">
                          <a:latin typeface="Arial"/>
                          <a:cs typeface="Arial"/>
                        </a:rPr>
                        <a:t> </a:t>
                      </a:r>
                      <a:r>
                        <a:rPr sz="1100">
                          <a:latin typeface="Arial"/>
                          <a:cs typeface="Arial"/>
                        </a:rPr>
                        <a:t>dividends</a:t>
                      </a:r>
                      <a:r>
                        <a:rPr sz="1100" spc="-20">
                          <a:latin typeface="Arial"/>
                          <a:cs typeface="Arial"/>
                        </a:rPr>
                        <a:t> </a:t>
                      </a:r>
                      <a:r>
                        <a:rPr sz="1100">
                          <a:latin typeface="Arial"/>
                          <a:cs typeface="Arial"/>
                        </a:rPr>
                        <a:t>and</a:t>
                      </a:r>
                      <a:r>
                        <a:rPr sz="1100" spc="-45">
                          <a:latin typeface="Arial"/>
                          <a:cs typeface="Arial"/>
                        </a:rPr>
                        <a:t> </a:t>
                      </a:r>
                      <a:r>
                        <a:rPr sz="1100">
                          <a:latin typeface="Arial"/>
                          <a:cs typeface="Arial"/>
                        </a:rPr>
                        <a:t>capital</a:t>
                      </a:r>
                      <a:r>
                        <a:rPr sz="1100" spc="-30">
                          <a:latin typeface="Arial"/>
                          <a:cs typeface="Arial"/>
                        </a:rPr>
                        <a:t> </a:t>
                      </a:r>
                      <a:r>
                        <a:rPr sz="1100" spc="-20">
                          <a:latin typeface="Arial"/>
                          <a:cs typeface="Arial"/>
                        </a:rPr>
                        <a:t>gains</a:t>
                      </a:r>
                      <a:endParaRPr sz="1100">
                        <a:latin typeface="Arial"/>
                        <a:cs typeface="Arial"/>
                      </a:endParaRPr>
                    </a:p>
                  </a:txBody>
                  <a:tcPr marL="0" marR="0" marT="42545" marB="0">
                    <a:solidFill>
                      <a:srgbClr val="E7E8E9"/>
                    </a:solidFill>
                  </a:tcPr>
                </a:tc>
                <a:tc>
                  <a:txBody>
                    <a:bodyPr/>
                    <a:lstStyle/>
                    <a:p>
                      <a:pPr marR="26034" algn="ctr">
                        <a:lnSpc>
                          <a:spcPct val="100000"/>
                        </a:lnSpc>
                        <a:spcBef>
                          <a:spcPts val="335"/>
                        </a:spcBef>
                      </a:pPr>
                      <a:r>
                        <a:rPr sz="1100">
                          <a:latin typeface="Arial"/>
                          <a:cs typeface="Arial"/>
                        </a:rPr>
                        <a:t>Account</a:t>
                      </a:r>
                      <a:r>
                        <a:rPr sz="1100" spc="-35">
                          <a:latin typeface="Arial"/>
                          <a:cs typeface="Arial"/>
                        </a:rPr>
                        <a:t> </a:t>
                      </a:r>
                      <a:r>
                        <a:rPr sz="1100" spc="-10">
                          <a:latin typeface="Arial"/>
                          <a:cs typeface="Arial"/>
                        </a:rPr>
                        <a:t>withdrawals</a:t>
                      </a:r>
                      <a:endParaRPr sz="1100">
                        <a:latin typeface="Arial"/>
                        <a:cs typeface="Arial"/>
                      </a:endParaRPr>
                    </a:p>
                  </a:txBody>
                  <a:tcPr marL="0" marR="0" marT="42545" marB="0">
                    <a:solidFill>
                      <a:srgbClr val="E7E8E9"/>
                    </a:solidFill>
                  </a:tcPr>
                </a:tc>
                <a:tc>
                  <a:txBody>
                    <a:bodyPr/>
                    <a:lstStyle/>
                    <a:p>
                      <a:pPr algn="ctr">
                        <a:lnSpc>
                          <a:spcPct val="100000"/>
                        </a:lnSpc>
                        <a:spcBef>
                          <a:spcPts val="335"/>
                        </a:spcBef>
                      </a:pPr>
                      <a:r>
                        <a:rPr sz="1100" spc="-10">
                          <a:latin typeface="Arial"/>
                          <a:cs typeface="Arial"/>
                        </a:rPr>
                        <a:t>Earnings/Withdrawals</a:t>
                      </a:r>
                      <a:r>
                        <a:rPr sz="1100" spc="30">
                          <a:latin typeface="Arial"/>
                          <a:cs typeface="Arial"/>
                        </a:rPr>
                        <a:t> </a:t>
                      </a:r>
                      <a:r>
                        <a:rPr sz="1100">
                          <a:latin typeface="Arial"/>
                          <a:cs typeface="Arial"/>
                        </a:rPr>
                        <a:t>not</a:t>
                      </a:r>
                      <a:r>
                        <a:rPr sz="1100" spc="35">
                          <a:latin typeface="Arial"/>
                          <a:cs typeface="Arial"/>
                        </a:rPr>
                        <a:t> </a:t>
                      </a:r>
                      <a:r>
                        <a:rPr sz="1100" spc="-10">
                          <a:latin typeface="Arial"/>
                          <a:cs typeface="Arial"/>
                        </a:rPr>
                        <a:t>taxable</a:t>
                      </a:r>
                      <a:endParaRPr sz="1100">
                        <a:latin typeface="Arial"/>
                        <a:cs typeface="Arial"/>
                      </a:endParaRPr>
                    </a:p>
                  </a:txBody>
                  <a:tcPr marL="0" marR="0" marT="42545" marB="0">
                    <a:solidFill>
                      <a:srgbClr val="E7E8E9"/>
                    </a:solidFill>
                  </a:tcPr>
                </a:tc>
                <a:extLst>
                  <a:ext uri="{0D108BD9-81ED-4DB2-BD59-A6C34878D82A}">
                    <a16:rowId xmlns:a16="http://schemas.microsoft.com/office/drawing/2014/main" val="10001"/>
                  </a:ext>
                </a:extLst>
              </a:tr>
              <a:tr h="261620">
                <a:tc>
                  <a:txBody>
                    <a:bodyPr/>
                    <a:lstStyle/>
                    <a:p>
                      <a:pPr marL="161290">
                        <a:lnSpc>
                          <a:spcPct val="100000"/>
                        </a:lnSpc>
                        <a:spcBef>
                          <a:spcPts val="335"/>
                        </a:spcBef>
                      </a:pPr>
                      <a:r>
                        <a:rPr sz="1100" b="1">
                          <a:latin typeface="Arial"/>
                          <a:cs typeface="Arial"/>
                        </a:rPr>
                        <a:t>Tax</a:t>
                      </a:r>
                      <a:r>
                        <a:rPr sz="1100" b="1" spc="-35">
                          <a:latin typeface="Arial"/>
                          <a:cs typeface="Arial"/>
                        </a:rPr>
                        <a:t> </a:t>
                      </a:r>
                      <a:r>
                        <a:rPr sz="1100" b="1" spc="-10">
                          <a:latin typeface="Arial"/>
                          <a:cs typeface="Arial"/>
                        </a:rPr>
                        <a:t>Deductions</a:t>
                      </a:r>
                      <a:endParaRPr sz="1100">
                        <a:latin typeface="Arial"/>
                        <a:cs typeface="Arial"/>
                      </a:endParaRPr>
                    </a:p>
                  </a:txBody>
                  <a:tcPr marL="0" marR="0" marT="42545" marB="0">
                    <a:solidFill>
                      <a:srgbClr val="CACDD1"/>
                    </a:solidFill>
                  </a:tcPr>
                </a:tc>
                <a:tc>
                  <a:txBody>
                    <a:bodyPr/>
                    <a:lstStyle/>
                    <a:p>
                      <a:pPr marR="50165" algn="ctr">
                        <a:lnSpc>
                          <a:spcPct val="100000"/>
                        </a:lnSpc>
                        <a:spcBef>
                          <a:spcPts val="335"/>
                        </a:spcBef>
                      </a:pPr>
                      <a:r>
                        <a:rPr sz="1100">
                          <a:latin typeface="Arial"/>
                          <a:cs typeface="Arial"/>
                        </a:rPr>
                        <a:t>Contributions</a:t>
                      </a:r>
                      <a:r>
                        <a:rPr sz="1100" spc="-25">
                          <a:latin typeface="Arial"/>
                          <a:cs typeface="Arial"/>
                        </a:rPr>
                        <a:t> </a:t>
                      </a:r>
                      <a:r>
                        <a:rPr sz="1100">
                          <a:latin typeface="Arial"/>
                          <a:cs typeface="Arial"/>
                        </a:rPr>
                        <a:t>not</a:t>
                      </a:r>
                      <a:r>
                        <a:rPr sz="1100" spc="-30">
                          <a:latin typeface="Arial"/>
                          <a:cs typeface="Arial"/>
                        </a:rPr>
                        <a:t> </a:t>
                      </a:r>
                      <a:r>
                        <a:rPr sz="1100" spc="-10">
                          <a:latin typeface="Arial"/>
                          <a:cs typeface="Arial"/>
                        </a:rPr>
                        <a:t>tax-deductible</a:t>
                      </a:r>
                      <a:endParaRPr sz="1100">
                        <a:latin typeface="Arial"/>
                        <a:cs typeface="Arial"/>
                      </a:endParaRPr>
                    </a:p>
                  </a:txBody>
                  <a:tcPr marL="0" marR="0" marT="42545" marB="0">
                    <a:solidFill>
                      <a:srgbClr val="CACDD1"/>
                    </a:solidFill>
                  </a:tcPr>
                </a:tc>
                <a:tc>
                  <a:txBody>
                    <a:bodyPr/>
                    <a:lstStyle/>
                    <a:p>
                      <a:pPr marR="24765" algn="ctr">
                        <a:lnSpc>
                          <a:spcPct val="100000"/>
                        </a:lnSpc>
                        <a:spcBef>
                          <a:spcPts val="335"/>
                        </a:spcBef>
                      </a:pPr>
                      <a:r>
                        <a:rPr sz="1100" spc="-10">
                          <a:latin typeface="Arial"/>
                          <a:cs typeface="Arial"/>
                        </a:rPr>
                        <a:t>Contributions</a:t>
                      </a:r>
                      <a:r>
                        <a:rPr sz="1100" spc="80">
                          <a:latin typeface="Arial"/>
                          <a:cs typeface="Arial"/>
                        </a:rPr>
                        <a:t> </a:t>
                      </a:r>
                      <a:r>
                        <a:rPr sz="1100" spc="-10">
                          <a:latin typeface="Arial"/>
                          <a:cs typeface="Arial"/>
                        </a:rPr>
                        <a:t>tax-deductible</a:t>
                      </a:r>
                      <a:endParaRPr sz="1100">
                        <a:latin typeface="Arial"/>
                        <a:cs typeface="Arial"/>
                      </a:endParaRPr>
                    </a:p>
                  </a:txBody>
                  <a:tcPr marL="0" marR="0" marT="42545" marB="0">
                    <a:solidFill>
                      <a:srgbClr val="CACDD1"/>
                    </a:solidFill>
                  </a:tcPr>
                </a:tc>
                <a:tc>
                  <a:txBody>
                    <a:bodyPr/>
                    <a:lstStyle/>
                    <a:p>
                      <a:pPr algn="ctr">
                        <a:lnSpc>
                          <a:spcPct val="100000"/>
                        </a:lnSpc>
                        <a:spcBef>
                          <a:spcPts val="335"/>
                        </a:spcBef>
                      </a:pPr>
                      <a:r>
                        <a:rPr sz="1100" spc="-10">
                          <a:latin typeface="Arial"/>
                          <a:cs typeface="Arial"/>
                        </a:rPr>
                        <a:t>Contributions</a:t>
                      </a:r>
                      <a:r>
                        <a:rPr sz="1100" spc="35">
                          <a:latin typeface="Arial"/>
                          <a:cs typeface="Arial"/>
                        </a:rPr>
                        <a:t> </a:t>
                      </a:r>
                      <a:r>
                        <a:rPr sz="1100">
                          <a:latin typeface="Arial"/>
                          <a:cs typeface="Arial"/>
                        </a:rPr>
                        <a:t>not</a:t>
                      </a:r>
                      <a:r>
                        <a:rPr sz="1100" spc="30">
                          <a:latin typeface="Arial"/>
                          <a:cs typeface="Arial"/>
                        </a:rPr>
                        <a:t> </a:t>
                      </a:r>
                      <a:r>
                        <a:rPr sz="1100" spc="-10">
                          <a:latin typeface="Arial"/>
                          <a:cs typeface="Arial"/>
                        </a:rPr>
                        <a:t>tax-deductible</a:t>
                      </a:r>
                      <a:endParaRPr sz="1100">
                        <a:latin typeface="Arial"/>
                        <a:cs typeface="Arial"/>
                      </a:endParaRPr>
                    </a:p>
                  </a:txBody>
                  <a:tcPr marL="0" marR="0" marT="42545" marB="0">
                    <a:solidFill>
                      <a:srgbClr val="CACDD1"/>
                    </a:solidFill>
                  </a:tcPr>
                </a:tc>
                <a:extLst>
                  <a:ext uri="{0D108BD9-81ED-4DB2-BD59-A6C34878D82A}">
                    <a16:rowId xmlns:a16="http://schemas.microsoft.com/office/drawing/2014/main" val="10002"/>
                  </a:ext>
                </a:extLst>
              </a:tr>
              <a:tr h="269240">
                <a:tc>
                  <a:txBody>
                    <a:bodyPr/>
                    <a:lstStyle/>
                    <a:p>
                      <a:pPr marL="161290">
                        <a:lnSpc>
                          <a:spcPct val="100000"/>
                        </a:lnSpc>
                        <a:spcBef>
                          <a:spcPts val="335"/>
                        </a:spcBef>
                      </a:pPr>
                      <a:r>
                        <a:rPr sz="1100" b="1">
                          <a:latin typeface="Arial"/>
                          <a:cs typeface="Arial"/>
                        </a:rPr>
                        <a:t>Contribution</a:t>
                      </a:r>
                      <a:r>
                        <a:rPr sz="1100" b="1" spc="-40">
                          <a:latin typeface="Arial"/>
                          <a:cs typeface="Arial"/>
                        </a:rPr>
                        <a:t> </a:t>
                      </a:r>
                      <a:r>
                        <a:rPr sz="1100" b="1" spc="-10">
                          <a:latin typeface="Arial"/>
                          <a:cs typeface="Arial"/>
                        </a:rPr>
                        <a:t>Limits</a:t>
                      </a:r>
                      <a:endParaRPr sz="1100">
                        <a:latin typeface="Arial"/>
                        <a:cs typeface="Arial"/>
                      </a:endParaRPr>
                    </a:p>
                  </a:txBody>
                  <a:tcPr marL="0" marR="0" marT="42545" marB="0">
                    <a:solidFill>
                      <a:srgbClr val="E7E8E9"/>
                    </a:solidFill>
                  </a:tcPr>
                </a:tc>
                <a:tc>
                  <a:txBody>
                    <a:bodyPr/>
                    <a:lstStyle/>
                    <a:p>
                      <a:pPr marR="48260" algn="ctr">
                        <a:lnSpc>
                          <a:spcPct val="100000"/>
                        </a:lnSpc>
                        <a:spcBef>
                          <a:spcPts val="335"/>
                        </a:spcBef>
                      </a:pPr>
                      <a:r>
                        <a:rPr sz="1100" spc="-20">
                          <a:latin typeface="Arial"/>
                          <a:cs typeface="Arial"/>
                        </a:rPr>
                        <a:t>None</a:t>
                      </a:r>
                      <a:endParaRPr sz="1100">
                        <a:latin typeface="Arial"/>
                        <a:cs typeface="Arial"/>
                      </a:endParaRPr>
                    </a:p>
                  </a:txBody>
                  <a:tcPr marL="0" marR="0" marT="42545" marB="0">
                    <a:solidFill>
                      <a:srgbClr val="E7E8E9"/>
                    </a:solidFill>
                  </a:tcPr>
                </a:tc>
                <a:tc>
                  <a:txBody>
                    <a:bodyPr/>
                    <a:lstStyle/>
                    <a:p>
                      <a:pPr marR="24130" algn="ctr">
                        <a:lnSpc>
                          <a:spcPct val="100000"/>
                        </a:lnSpc>
                        <a:spcBef>
                          <a:spcPts val="335"/>
                        </a:spcBef>
                      </a:pPr>
                      <a:r>
                        <a:rPr sz="1100">
                          <a:latin typeface="Arial"/>
                          <a:cs typeface="Arial"/>
                        </a:rPr>
                        <a:t>Yes,</a:t>
                      </a:r>
                      <a:r>
                        <a:rPr sz="1100" spc="-15">
                          <a:latin typeface="Arial"/>
                          <a:cs typeface="Arial"/>
                        </a:rPr>
                        <a:t> </a:t>
                      </a:r>
                      <a:r>
                        <a:rPr sz="1100">
                          <a:latin typeface="Arial"/>
                          <a:cs typeface="Arial"/>
                        </a:rPr>
                        <a:t>specific</a:t>
                      </a:r>
                      <a:r>
                        <a:rPr sz="1100" spc="-30">
                          <a:latin typeface="Arial"/>
                          <a:cs typeface="Arial"/>
                        </a:rPr>
                        <a:t> </a:t>
                      </a:r>
                      <a:r>
                        <a:rPr sz="1100">
                          <a:latin typeface="Arial"/>
                          <a:cs typeface="Arial"/>
                        </a:rPr>
                        <a:t>to</a:t>
                      </a:r>
                      <a:r>
                        <a:rPr sz="1100" spc="-40">
                          <a:latin typeface="Arial"/>
                          <a:cs typeface="Arial"/>
                        </a:rPr>
                        <a:t> </a:t>
                      </a:r>
                      <a:r>
                        <a:rPr sz="1100">
                          <a:latin typeface="Arial"/>
                          <a:cs typeface="Arial"/>
                        </a:rPr>
                        <a:t>type</a:t>
                      </a:r>
                      <a:r>
                        <a:rPr sz="1100" spc="-10">
                          <a:latin typeface="Arial"/>
                          <a:cs typeface="Arial"/>
                        </a:rPr>
                        <a:t> </a:t>
                      </a:r>
                      <a:r>
                        <a:rPr sz="1100">
                          <a:latin typeface="Arial"/>
                          <a:cs typeface="Arial"/>
                        </a:rPr>
                        <a:t>of</a:t>
                      </a:r>
                      <a:r>
                        <a:rPr sz="1100" spc="-30">
                          <a:latin typeface="Arial"/>
                          <a:cs typeface="Arial"/>
                        </a:rPr>
                        <a:t> </a:t>
                      </a:r>
                      <a:r>
                        <a:rPr sz="1100" spc="-10">
                          <a:latin typeface="Arial"/>
                          <a:cs typeface="Arial"/>
                        </a:rPr>
                        <a:t>account</a:t>
                      </a:r>
                      <a:endParaRPr sz="1100">
                        <a:latin typeface="Arial"/>
                        <a:cs typeface="Arial"/>
                      </a:endParaRPr>
                    </a:p>
                  </a:txBody>
                  <a:tcPr marL="0" marR="0" marT="42545" marB="0">
                    <a:solidFill>
                      <a:srgbClr val="E7E8E9"/>
                    </a:solidFill>
                  </a:tcPr>
                </a:tc>
                <a:tc>
                  <a:txBody>
                    <a:bodyPr/>
                    <a:lstStyle/>
                    <a:p>
                      <a:pPr algn="ctr">
                        <a:lnSpc>
                          <a:spcPct val="100000"/>
                        </a:lnSpc>
                        <a:spcBef>
                          <a:spcPts val="335"/>
                        </a:spcBef>
                      </a:pPr>
                      <a:r>
                        <a:rPr sz="1100" dirty="0">
                          <a:latin typeface="Arial"/>
                          <a:cs typeface="Arial"/>
                        </a:rPr>
                        <a:t>Yes,</a:t>
                      </a:r>
                      <a:r>
                        <a:rPr sz="1100" spc="-20" dirty="0">
                          <a:latin typeface="Arial"/>
                          <a:cs typeface="Arial"/>
                        </a:rPr>
                        <a:t> </a:t>
                      </a:r>
                      <a:r>
                        <a:rPr sz="1100" dirty="0">
                          <a:latin typeface="Arial"/>
                          <a:cs typeface="Arial"/>
                        </a:rPr>
                        <a:t>specific</a:t>
                      </a:r>
                      <a:r>
                        <a:rPr sz="1100" spc="-25" dirty="0">
                          <a:latin typeface="Arial"/>
                          <a:cs typeface="Arial"/>
                        </a:rPr>
                        <a:t> </a:t>
                      </a:r>
                      <a:r>
                        <a:rPr sz="1100" dirty="0">
                          <a:latin typeface="Arial"/>
                          <a:cs typeface="Arial"/>
                        </a:rPr>
                        <a:t>to</a:t>
                      </a:r>
                      <a:r>
                        <a:rPr sz="1100" spc="-40" dirty="0">
                          <a:latin typeface="Arial"/>
                          <a:cs typeface="Arial"/>
                        </a:rPr>
                        <a:t> </a:t>
                      </a:r>
                      <a:r>
                        <a:rPr sz="1100" dirty="0">
                          <a:latin typeface="Arial"/>
                          <a:cs typeface="Arial"/>
                        </a:rPr>
                        <a:t>type</a:t>
                      </a:r>
                      <a:r>
                        <a:rPr sz="1100" spc="-10" dirty="0">
                          <a:latin typeface="Arial"/>
                          <a:cs typeface="Arial"/>
                        </a:rPr>
                        <a:t> </a:t>
                      </a:r>
                      <a:r>
                        <a:rPr sz="1100" dirty="0">
                          <a:latin typeface="Arial"/>
                          <a:cs typeface="Arial"/>
                        </a:rPr>
                        <a:t>of</a:t>
                      </a:r>
                      <a:r>
                        <a:rPr sz="1100" spc="-30" dirty="0">
                          <a:latin typeface="Arial"/>
                          <a:cs typeface="Arial"/>
                        </a:rPr>
                        <a:t> </a:t>
                      </a:r>
                      <a:r>
                        <a:rPr sz="1100" spc="-10" dirty="0">
                          <a:latin typeface="Arial"/>
                          <a:cs typeface="Arial"/>
                        </a:rPr>
                        <a:t>account</a:t>
                      </a:r>
                      <a:endParaRPr sz="1100" dirty="0">
                        <a:latin typeface="Arial"/>
                        <a:cs typeface="Arial"/>
                      </a:endParaRPr>
                    </a:p>
                  </a:txBody>
                  <a:tcPr marL="0" marR="0" marT="42545" marB="0">
                    <a:solidFill>
                      <a:srgbClr val="E7E8E9"/>
                    </a:solidFill>
                  </a:tcPr>
                </a:tc>
                <a:extLst>
                  <a:ext uri="{0D108BD9-81ED-4DB2-BD59-A6C34878D82A}">
                    <a16:rowId xmlns:a16="http://schemas.microsoft.com/office/drawing/2014/main" val="10003"/>
                  </a:ext>
                </a:extLst>
              </a:tr>
            </a:tbl>
          </a:graphicData>
        </a:graphic>
      </p:graphicFrame>
      <p:sp>
        <p:nvSpPr>
          <p:cNvPr id="25" name="object 25"/>
          <p:cNvSpPr txBox="1"/>
          <p:nvPr/>
        </p:nvSpPr>
        <p:spPr>
          <a:xfrm>
            <a:off x="393191" y="1078992"/>
            <a:ext cx="8311655" cy="705962"/>
          </a:xfrm>
          <a:prstGeom prst="rect">
            <a:avLst/>
          </a:prstGeom>
        </p:spPr>
        <p:txBody>
          <a:bodyPr vert="horz" wrap="square" lIns="0" tIns="13335" rIns="0" bIns="0" rtlCol="0">
            <a:spAutoFit/>
          </a:bodyPr>
          <a:lstStyle/>
          <a:p>
            <a:pPr marL="12700" marR="5080">
              <a:lnSpc>
                <a:spcPct val="100000"/>
              </a:lnSpc>
              <a:spcBef>
                <a:spcPts val="105"/>
              </a:spcBef>
            </a:pPr>
            <a:r>
              <a:rPr sz="1500" dirty="0">
                <a:latin typeface="Arial"/>
                <a:cs typeface="Arial"/>
              </a:rPr>
              <a:t>Saving</a:t>
            </a:r>
            <a:r>
              <a:rPr sz="1500" spc="-15" dirty="0">
                <a:latin typeface="Arial"/>
                <a:cs typeface="Arial"/>
              </a:rPr>
              <a:t> </a:t>
            </a:r>
            <a:r>
              <a:rPr sz="1500" dirty="0">
                <a:latin typeface="Arial"/>
                <a:cs typeface="Arial"/>
              </a:rPr>
              <a:t>beyond</a:t>
            </a:r>
            <a:r>
              <a:rPr sz="1500" spc="-25" dirty="0">
                <a:latin typeface="Arial"/>
                <a:cs typeface="Arial"/>
              </a:rPr>
              <a:t> </a:t>
            </a:r>
            <a:r>
              <a:rPr sz="1500" dirty="0">
                <a:latin typeface="Arial"/>
                <a:cs typeface="Arial"/>
              </a:rPr>
              <a:t>your</a:t>
            </a:r>
            <a:r>
              <a:rPr sz="1500" spc="-15" dirty="0">
                <a:latin typeface="Arial"/>
                <a:cs typeface="Arial"/>
              </a:rPr>
              <a:t> </a:t>
            </a:r>
            <a:r>
              <a:rPr lang="en-US" sz="1500" dirty="0">
                <a:latin typeface="Arial"/>
                <a:cs typeface="Arial"/>
              </a:rPr>
              <a:t>401</a:t>
            </a:r>
            <a:r>
              <a:rPr sz="1500" dirty="0">
                <a:latin typeface="Arial"/>
                <a:cs typeface="Arial"/>
              </a:rPr>
              <a:t>(k)/403(b)</a:t>
            </a:r>
            <a:r>
              <a:rPr sz="1500" spc="-50" dirty="0">
                <a:latin typeface="Arial"/>
                <a:cs typeface="Arial"/>
              </a:rPr>
              <a:t> </a:t>
            </a:r>
            <a:r>
              <a:rPr sz="1500" dirty="0">
                <a:latin typeface="Arial"/>
                <a:cs typeface="Arial"/>
              </a:rPr>
              <a:t>plan</a:t>
            </a:r>
            <a:r>
              <a:rPr sz="1500" spc="-25" dirty="0">
                <a:latin typeface="Arial"/>
                <a:cs typeface="Arial"/>
              </a:rPr>
              <a:t> </a:t>
            </a:r>
            <a:r>
              <a:rPr sz="1500" dirty="0">
                <a:latin typeface="Arial"/>
                <a:cs typeface="Arial"/>
              </a:rPr>
              <a:t>is</a:t>
            </a:r>
            <a:r>
              <a:rPr sz="1500" spc="-20" dirty="0">
                <a:latin typeface="Arial"/>
                <a:cs typeface="Arial"/>
              </a:rPr>
              <a:t> </a:t>
            </a:r>
            <a:r>
              <a:rPr sz="1500" dirty="0">
                <a:latin typeface="Arial"/>
                <a:cs typeface="Arial"/>
              </a:rPr>
              <a:t>essential</a:t>
            </a:r>
            <a:r>
              <a:rPr sz="1500" spc="-50" dirty="0">
                <a:latin typeface="Arial"/>
                <a:cs typeface="Arial"/>
              </a:rPr>
              <a:t> </a:t>
            </a:r>
            <a:r>
              <a:rPr sz="1500" dirty="0">
                <a:latin typeface="Arial"/>
                <a:cs typeface="Arial"/>
              </a:rPr>
              <a:t>for</a:t>
            </a:r>
            <a:r>
              <a:rPr sz="1500" spc="-25" dirty="0">
                <a:latin typeface="Arial"/>
                <a:cs typeface="Arial"/>
              </a:rPr>
              <a:t> </a:t>
            </a:r>
            <a:r>
              <a:rPr sz="1500" spc="-10" dirty="0">
                <a:latin typeface="Arial"/>
                <a:cs typeface="Arial"/>
              </a:rPr>
              <a:t>most</a:t>
            </a:r>
            <a:r>
              <a:rPr sz="1500" spc="-100" dirty="0">
                <a:latin typeface="Arial"/>
                <a:cs typeface="Arial"/>
              </a:rPr>
              <a:t> </a:t>
            </a:r>
            <a:r>
              <a:rPr sz="1500" spc="-10" dirty="0">
                <a:latin typeface="Arial"/>
                <a:cs typeface="Arial"/>
              </a:rPr>
              <a:t>Americans’</a:t>
            </a:r>
            <a:r>
              <a:rPr sz="1500" spc="-95" dirty="0">
                <a:latin typeface="Arial"/>
                <a:cs typeface="Arial"/>
              </a:rPr>
              <a:t> </a:t>
            </a:r>
            <a:r>
              <a:rPr sz="1500" dirty="0">
                <a:latin typeface="Arial"/>
                <a:cs typeface="Arial"/>
              </a:rPr>
              <a:t>retirement</a:t>
            </a:r>
            <a:r>
              <a:rPr sz="1500" spc="-45" dirty="0">
                <a:latin typeface="Arial"/>
                <a:cs typeface="Arial"/>
              </a:rPr>
              <a:t> </a:t>
            </a:r>
            <a:r>
              <a:rPr sz="1500" dirty="0">
                <a:latin typeface="Arial"/>
                <a:cs typeface="Arial"/>
              </a:rPr>
              <a:t>needs.</a:t>
            </a:r>
            <a:r>
              <a:rPr sz="1500" spc="-40" dirty="0">
                <a:latin typeface="Arial"/>
                <a:cs typeface="Arial"/>
              </a:rPr>
              <a:t> </a:t>
            </a:r>
            <a:r>
              <a:rPr sz="1500" dirty="0">
                <a:latin typeface="Arial"/>
                <a:cs typeface="Arial"/>
              </a:rPr>
              <a:t>Utilizing</a:t>
            </a:r>
            <a:r>
              <a:rPr sz="1500" spc="-25" dirty="0">
                <a:latin typeface="Arial"/>
                <a:cs typeface="Arial"/>
              </a:rPr>
              <a:t> </a:t>
            </a:r>
            <a:r>
              <a:rPr sz="1500" spc="-50" dirty="0">
                <a:latin typeface="Arial"/>
                <a:cs typeface="Arial"/>
              </a:rPr>
              <a:t>a </a:t>
            </a:r>
            <a:r>
              <a:rPr sz="1500" spc="-10" dirty="0">
                <a:latin typeface="Arial"/>
                <a:cs typeface="Arial"/>
              </a:rPr>
              <a:t>Traditional</a:t>
            </a:r>
            <a:r>
              <a:rPr sz="1500" spc="-40" dirty="0">
                <a:latin typeface="Arial"/>
                <a:cs typeface="Arial"/>
              </a:rPr>
              <a:t> </a:t>
            </a:r>
            <a:r>
              <a:rPr sz="1500" dirty="0">
                <a:latin typeface="Arial"/>
                <a:cs typeface="Arial"/>
              </a:rPr>
              <a:t>or</a:t>
            </a:r>
            <a:r>
              <a:rPr sz="1500" spc="-30" dirty="0">
                <a:latin typeface="Arial"/>
                <a:cs typeface="Arial"/>
              </a:rPr>
              <a:t> </a:t>
            </a:r>
            <a:r>
              <a:rPr sz="1500" dirty="0">
                <a:latin typeface="Arial"/>
                <a:cs typeface="Arial"/>
              </a:rPr>
              <a:t>Roth</a:t>
            </a:r>
            <a:r>
              <a:rPr sz="1500" spc="-30" dirty="0">
                <a:latin typeface="Arial"/>
                <a:cs typeface="Arial"/>
              </a:rPr>
              <a:t> </a:t>
            </a:r>
            <a:r>
              <a:rPr sz="1500" spc="-10" dirty="0">
                <a:latin typeface="Arial"/>
                <a:cs typeface="Arial"/>
              </a:rPr>
              <a:t>IRA</a:t>
            </a:r>
            <a:r>
              <a:rPr sz="1500" spc="-85" dirty="0">
                <a:latin typeface="Arial"/>
                <a:cs typeface="Arial"/>
              </a:rPr>
              <a:t> </a:t>
            </a:r>
            <a:r>
              <a:rPr sz="1500" dirty="0">
                <a:latin typeface="Arial"/>
                <a:cs typeface="Arial"/>
              </a:rPr>
              <a:t>in</a:t>
            </a:r>
            <a:r>
              <a:rPr sz="1500" spc="-20" dirty="0">
                <a:latin typeface="Arial"/>
                <a:cs typeface="Arial"/>
              </a:rPr>
              <a:t> </a:t>
            </a:r>
            <a:r>
              <a:rPr sz="1500" dirty="0">
                <a:latin typeface="Arial"/>
                <a:cs typeface="Arial"/>
              </a:rPr>
              <a:t>addition</a:t>
            </a:r>
            <a:r>
              <a:rPr sz="1500" spc="-55" dirty="0">
                <a:latin typeface="Arial"/>
                <a:cs typeface="Arial"/>
              </a:rPr>
              <a:t> </a:t>
            </a:r>
            <a:r>
              <a:rPr sz="1500" dirty="0">
                <a:latin typeface="Arial"/>
                <a:cs typeface="Arial"/>
              </a:rPr>
              <a:t>to</a:t>
            </a:r>
            <a:r>
              <a:rPr sz="1500" spc="-15" dirty="0">
                <a:latin typeface="Arial"/>
                <a:cs typeface="Arial"/>
              </a:rPr>
              <a:t> </a:t>
            </a:r>
            <a:r>
              <a:rPr lang="en-US" sz="1500" dirty="0">
                <a:latin typeface="Arial"/>
                <a:cs typeface="Arial"/>
              </a:rPr>
              <a:t>401</a:t>
            </a:r>
            <a:r>
              <a:rPr sz="1500" dirty="0">
                <a:latin typeface="Arial"/>
                <a:cs typeface="Arial"/>
              </a:rPr>
              <a:t>(k)/403(b)</a:t>
            </a:r>
            <a:r>
              <a:rPr sz="1500" spc="-55" dirty="0">
                <a:latin typeface="Arial"/>
                <a:cs typeface="Arial"/>
              </a:rPr>
              <a:t> </a:t>
            </a:r>
            <a:r>
              <a:rPr sz="1500" dirty="0">
                <a:latin typeface="Arial"/>
                <a:cs typeface="Arial"/>
              </a:rPr>
              <a:t>plan</a:t>
            </a:r>
            <a:r>
              <a:rPr sz="1500" spc="-30" dirty="0">
                <a:latin typeface="Arial"/>
                <a:cs typeface="Arial"/>
              </a:rPr>
              <a:t> </a:t>
            </a:r>
            <a:r>
              <a:rPr sz="1500" dirty="0">
                <a:latin typeface="Arial"/>
                <a:cs typeface="Arial"/>
              </a:rPr>
              <a:t>savings</a:t>
            </a:r>
            <a:r>
              <a:rPr sz="1500" spc="-25" dirty="0">
                <a:latin typeface="Arial"/>
                <a:cs typeface="Arial"/>
              </a:rPr>
              <a:t> </a:t>
            </a:r>
            <a:r>
              <a:rPr sz="1500" dirty="0">
                <a:latin typeface="Arial"/>
                <a:cs typeface="Arial"/>
              </a:rPr>
              <a:t>is</a:t>
            </a:r>
            <a:r>
              <a:rPr sz="1500" spc="-10" dirty="0">
                <a:latin typeface="Arial"/>
                <a:cs typeface="Arial"/>
              </a:rPr>
              <a:t> </a:t>
            </a:r>
            <a:r>
              <a:rPr sz="1500" dirty="0">
                <a:latin typeface="Arial"/>
                <a:cs typeface="Arial"/>
              </a:rPr>
              <a:t>a</a:t>
            </a:r>
            <a:r>
              <a:rPr sz="1500" spc="-30" dirty="0">
                <a:latin typeface="Arial"/>
                <a:cs typeface="Arial"/>
              </a:rPr>
              <a:t> </a:t>
            </a:r>
            <a:r>
              <a:rPr sz="1500" dirty="0">
                <a:latin typeface="Arial"/>
                <a:cs typeface="Arial"/>
              </a:rPr>
              <a:t>great</a:t>
            </a:r>
            <a:r>
              <a:rPr sz="1500" spc="-40" dirty="0">
                <a:latin typeface="Arial"/>
                <a:cs typeface="Arial"/>
              </a:rPr>
              <a:t> </a:t>
            </a:r>
            <a:r>
              <a:rPr sz="1500" dirty="0">
                <a:latin typeface="Arial"/>
                <a:cs typeface="Arial"/>
              </a:rPr>
              <a:t>way to</a:t>
            </a:r>
            <a:r>
              <a:rPr sz="1500" spc="-25" dirty="0">
                <a:latin typeface="Arial"/>
                <a:cs typeface="Arial"/>
              </a:rPr>
              <a:t> </a:t>
            </a:r>
            <a:r>
              <a:rPr sz="1500" dirty="0">
                <a:latin typeface="Arial"/>
                <a:cs typeface="Arial"/>
              </a:rPr>
              <a:t>give</a:t>
            </a:r>
            <a:r>
              <a:rPr sz="1500" spc="-5" dirty="0">
                <a:latin typeface="Arial"/>
                <a:cs typeface="Arial"/>
              </a:rPr>
              <a:t> </a:t>
            </a:r>
            <a:r>
              <a:rPr sz="1500" dirty="0">
                <a:latin typeface="Arial"/>
                <a:cs typeface="Arial"/>
              </a:rPr>
              <a:t>investors</a:t>
            </a:r>
            <a:r>
              <a:rPr sz="1500" spc="-40" dirty="0">
                <a:latin typeface="Arial"/>
                <a:cs typeface="Arial"/>
              </a:rPr>
              <a:t> </a:t>
            </a:r>
            <a:r>
              <a:rPr sz="1500" spc="-25" dirty="0">
                <a:latin typeface="Arial"/>
                <a:cs typeface="Arial"/>
              </a:rPr>
              <a:t>the </a:t>
            </a:r>
            <a:r>
              <a:rPr sz="1500" dirty="0">
                <a:latin typeface="Arial"/>
                <a:cs typeface="Arial"/>
              </a:rPr>
              <a:t>opportunity</a:t>
            </a:r>
            <a:r>
              <a:rPr sz="1500" spc="-65" dirty="0">
                <a:latin typeface="Arial"/>
                <a:cs typeface="Arial"/>
              </a:rPr>
              <a:t> </a:t>
            </a:r>
            <a:r>
              <a:rPr sz="1500" dirty="0">
                <a:latin typeface="Arial"/>
                <a:cs typeface="Arial"/>
              </a:rPr>
              <a:t>for</a:t>
            </a:r>
            <a:r>
              <a:rPr sz="1500" spc="-40" dirty="0">
                <a:latin typeface="Arial"/>
                <a:cs typeface="Arial"/>
              </a:rPr>
              <a:t> </a:t>
            </a:r>
            <a:r>
              <a:rPr sz="1500" dirty="0">
                <a:latin typeface="Arial"/>
                <a:cs typeface="Arial"/>
              </a:rPr>
              <a:t>additional</a:t>
            </a:r>
            <a:r>
              <a:rPr sz="1500" spc="-60" dirty="0">
                <a:latin typeface="Arial"/>
                <a:cs typeface="Arial"/>
              </a:rPr>
              <a:t> </a:t>
            </a:r>
            <a:r>
              <a:rPr sz="1500" spc="-10" dirty="0">
                <a:latin typeface="Arial"/>
                <a:cs typeface="Arial"/>
              </a:rPr>
              <a:t>tax-</a:t>
            </a:r>
            <a:r>
              <a:rPr sz="1500" dirty="0">
                <a:latin typeface="Arial"/>
                <a:cs typeface="Arial"/>
              </a:rPr>
              <a:t>free</a:t>
            </a:r>
            <a:r>
              <a:rPr sz="1500" spc="-45" dirty="0">
                <a:latin typeface="Arial"/>
                <a:cs typeface="Arial"/>
              </a:rPr>
              <a:t> </a:t>
            </a:r>
            <a:r>
              <a:rPr sz="1500" dirty="0">
                <a:latin typeface="Arial"/>
                <a:cs typeface="Arial"/>
              </a:rPr>
              <a:t>growth</a:t>
            </a:r>
            <a:r>
              <a:rPr sz="1500" spc="-25" dirty="0">
                <a:latin typeface="Arial"/>
                <a:cs typeface="Arial"/>
              </a:rPr>
              <a:t> </a:t>
            </a:r>
            <a:r>
              <a:rPr sz="1500" dirty="0">
                <a:latin typeface="Arial"/>
                <a:cs typeface="Arial"/>
              </a:rPr>
              <a:t>for</a:t>
            </a:r>
            <a:r>
              <a:rPr sz="1500" spc="-50" dirty="0">
                <a:latin typeface="Arial"/>
                <a:cs typeface="Arial"/>
              </a:rPr>
              <a:t> </a:t>
            </a:r>
            <a:r>
              <a:rPr sz="1500" spc="-10" dirty="0">
                <a:latin typeface="Arial"/>
                <a:cs typeface="Arial"/>
              </a:rPr>
              <a:t>retirement.</a:t>
            </a:r>
            <a:endParaRPr sz="1500" dirty="0">
              <a:latin typeface="Arial"/>
              <a:cs typeface="Arial"/>
            </a:endParaRPr>
          </a:p>
        </p:txBody>
      </p:sp>
      <p:sp>
        <p:nvSpPr>
          <p:cNvPr id="30" name="Title 1">
            <a:extLst>
              <a:ext uri="{FF2B5EF4-FFF2-40B4-BE49-F238E27FC236}">
                <a16:creationId xmlns:a16="http://schemas.microsoft.com/office/drawing/2014/main" id="{3E3A2965-7DA5-4DAF-9E81-389CD90DFDEE}"/>
              </a:ext>
            </a:extLst>
          </p:cNvPr>
          <p:cNvSpPr>
            <a:spLocks noGrp="1"/>
          </p:cNvSpPr>
          <p:nvPr>
            <p:ph type="title"/>
          </p:nvPr>
        </p:nvSpPr>
        <p:spPr>
          <a:xfrm>
            <a:off x="310896" y="365761"/>
            <a:ext cx="7886700" cy="595516"/>
          </a:xfrm>
        </p:spPr>
        <p:txBody>
          <a:bodyPr>
            <a:noAutofit/>
          </a:bodyPr>
          <a:lstStyle/>
          <a:p>
            <a:r>
              <a:rPr lang="en-US" dirty="0">
                <a:solidFill>
                  <a:schemeClr val="accent1"/>
                </a:solidFill>
              </a:rPr>
              <a:t>Saving for Retirement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51FE-45E5-412A-A330-E1322358628A}"/>
              </a:ext>
            </a:extLst>
          </p:cNvPr>
          <p:cNvSpPr>
            <a:spLocks noGrp="1"/>
          </p:cNvSpPr>
          <p:nvPr>
            <p:ph type="title"/>
          </p:nvPr>
        </p:nvSpPr>
        <p:spPr/>
        <p:txBody>
          <a:bodyPr>
            <a:noAutofit/>
          </a:bodyPr>
          <a:lstStyle/>
          <a:p>
            <a:r>
              <a:rPr lang="en-US" dirty="0">
                <a:solidFill>
                  <a:schemeClr val="accent1"/>
                </a:solidFill>
              </a:rPr>
              <a:t>Seek to Maximize Your Savings: Traditional vs. Roth?</a:t>
            </a:r>
          </a:p>
        </p:txBody>
      </p:sp>
      <p:sp>
        <p:nvSpPr>
          <p:cNvPr id="4" name="Footer Placeholder 3">
            <a:extLst>
              <a:ext uri="{FF2B5EF4-FFF2-40B4-BE49-F238E27FC236}">
                <a16:creationId xmlns:a16="http://schemas.microsoft.com/office/drawing/2014/main" id="{82AEAFD9-8FE3-4559-B7EA-597B6ED0D23E}"/>
              </a:ext>
            </a:extLst>
          </p:cNvPr>
          <p:cNvSpPr>
            <a:spLocks noGrp="1"/>
          </p:cNvSpPr>
          <p:nvPr>
            <p:ph type="ftr" sz="quarter" idx="3"/>
          </p:nvPr>
        </p:nvSpPr>
        <p:spPr/>
        <p:txBody>
          <a:bodyPr/>
          <a:lstStyle/>
          <a:p>
            <a:r>
              <a:rPr lang="en-US"/>
              <a:t>www.FiducientAdvisors.com</a:t>
            </a:r>
          </a:p>
        </p:txBody>
      </p:sp>
      <p:sp>
        <p:nvSpPr>
          <p:cNvPr id="5" name="Slide Number Placeholder 4">
            <a:extLst>
              <a:ext uri="{FF2B5EF4-FFF2-40B4-BE49-F238E27FC236}">
                <a16:creationId xmlns:a16="http://schemas.microsoft.com/office/drawing/2014/main" id="{DE555235-26F5-4D4B-A6DB-BF1526E3EAB9}"/>
              </a:ext>
            </a:extLst>
          </p:cNvPr>
          <p:cNvSpPr>
            <a:spLocks noGrp="1"/>
          </p:cNvSpPr>
          <p:nvPr>
            <p:ph type="sldNum" sz="quarter" idx="4"/>
          </p:nvPr>
        </p:nvSpPr>
        <p:spPr/>
        <p:txBody>
          <a:bodyPr/>
          <a:lstStyle/>
          <a:p>
            <a:fld id="{E57A0B7C-FA6A-BC42-8139-60285044CFD9}" type="slidenum">
              <a:rPr lang="en-US" smtClean="0"/>
              <a:pPr/>
              <a:t>27</a:t>
            </a:fld>
            <a:endParaRPr lang="en-US"/>
          </a:p>
        </p:txBody>
      </p:sp>
      <p:sp>
        <p:nvSpPr>
          <p:cNvPr id="12" name="TextBox 11">
            <a:extLst>
              <a:ext uri="{FF2B5EF4-FFF2-40B4-BE49-F238E27FC236}">
                <a16:creationId xmlns:a16="http://schemas.microsoft.com/office/drawing/2014/main" id="{1CEAF079-28B9-4A29-DB3B-C48E1AC216CE}"/>
              </a:ext>
            </a:extLst>
          </p:cNvPr>
          <p:cNvSpPr txBox="1"/>
          <p:nvPr/>
        </p:nvSpPr>
        <p:spPr>
          <a:xfrm>
            <a:off x="310895" y="1051560"/>
            <a:ext cx="8467344" cy="553998"/>
          </a:xfrm>
          <a:prstGeom prst="rect">
            <a:avLst/>
          </a:prstGeom>
          <a:noFill/>
        </p:spPr>
        <p:txBody>
          <a:bodyPr wrap="square" rtlCol="0">
            <a:spAutoFit/>
          </a:bodyPr>
          <a:lstStyle/>
          <a:p>
            <a:r>
              <a:rPr lang="en-US" sz="1500">
                <a:latin typeface="Arial" panose="020B0604020202020204" pitchFamily="34" charset="0"/>
                <a:cs typeface="Arial" panose="020B0604020202020204" pitchFamily="34" charset="0"/>
              </a:rPr>
              <a:t>Review objectives and marginal income tax bracket to evaluate whether to contribute to a Traditional retirement account, a Roth retirement account or a combination of both.</a:t>
            </a:r>
          </a:p>
        </p:txBody>
      </p:sp>
      <p:graphicFrame>
        <p:nvGraphicFramePr>
          <p:cNvPr id="3" name="Table 2">
            <a:extLst>
              <a:ext uri="{FF2B5EF4-FFF2-40B4-BE49-F238E27FC236}">
                <a16:creationId xmlns:a16="http://schemas.microsoft.com/office/drawing/2014/main" id="{8C17364F-E1DD-D5D0-CEA2-ED0D249D5A97}"/>
              </a:ext>
            </a:extLst>
          </p:cNvPr>
          <p:cNvGraphicFramePr>
            <a:graphicFrameLocks noGrp="1"/>
          </p:cNvGraphicFramePr>
          <p:nvPr>
            <p:extLst>
              <p:ext uri="{D42A27DB-BD31-4B8C-83A1-F6EECF244321}">
                <p14:modId xmlns:p14="http://schemas.microsoft.com/office/powerpoint/2010/main" val="3587179919"/>
              </p:ext>
            </p:extLst>
          </p:nvPr>
        </p:nvGraphicFramePr>
        <p:xfrm>
          <a:off x="249712" y="1684589"/>
          <a:ext cx="8644575" cy="4213770"/>
        </p:xfrm>
        <a:graphic>
          <a:graphicData uri="http://schemas.openxmlformats.org/drawingml/2006/table">
            <a:tbl>
              <a:tblPr firstRow="1" bandRow="1">
                <a:effectLst>
                  <a:outerShdw blurRad="63500" algn="ctr" rotWithShape="0">
                    <a:prstClr val="black">
                      <a:alpha val="40000"/>
                    </a:prstClr>
                  </a:outerShdw>
                </a:effectLst>
                <a:tableStyleId>{5C22544A-7EE6-4342-B048-85BDC9FD1C3A}</a:tableStyleId>
              </a:tblPr>
              <a:tblGrid>
                <a:gridCol w="1951167">
                  <a:extLst>
                    <a:ext uri="{9D8B030D-6E8A-4147-A177-3AD203B41FA5}">
                      <a16:colId xmlns:a16="http://schemas.microsoft.com/office/drawing/2014/main" val="20000"/>
                    </a:ext>
                  </a:extLst>
                </a:gridCol>
                <a:gridCol w="1673352">
                  <a:extLst>
                    <a:ext uri="{9D8B030D-6E8A-4147-A177-3AD203B41FA5}">
                      <a16:colId xmlns:a16="http://schemas.microsoft.com/office/drawing/2014/main" val="20001"/>
                    </a:ext>
                  </a:extLst>
                </a:gridCol>
                <a:gridCol w="1673352">
                  <a:extLst>
                    <a:ext uri="{9D8B030D-6E8A-4147-A177-3AD203B41FA5}">
                      <a16:colId xmlns:a16="http://schemas.microsoft.com/office/drawing/2014/main" val="3317082656"/>
                    </a:ext>
                  </a:extLst>
                </a:gridCol>
                <a:gridCol w="1673352">
                  <a:extLst>
                    <a:ext uri="{9D8B030D-6E8A-4147-A177-3AD203B41FA5}">
                      <a16:colId xmlns:a16="http://schemas.microsoft.com/office/drawing/2014/main" val="3400117591"/>
                    </a:ext>
                  </a:extLst>
                </a:gridCol>
                <a:gridCol w="1673352">
                  <a:extLst>
                    <a:ext uri="{9D8B030D-6E8A-4147-A177-3AD203B41FA5}">
                      <a16:colId xmlns:a16="http://schemas.microsoft.com/office/drawing/2014/main" val="776641113"/>
                    </a:ext>
                  </a:extLst>
                </a:gridCol>
              </a:tblGrid>
              <a:tr h="403537">
                <a:tc>
                  <a:txBody>
                    <a:bodyPr/>
                    <a:lstStyle/>
                    <a:p>
                      <a:pPr algn="ctr"/>
                      <a:endParaRPr lang="en-US" sz="1100">
                        <a:solidFill>
                          <a:schemeClr val="accent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a:solidFill>
                            <a:schemeClr val="accent1"/>
                          </a:solidFill>
                          <a:latin typeface="Arial" panose="020B0604020202020204" pitchFamily="34" charset="0"/>
                          <a:cs typeface="Arial" panose="020B0604020202020204" pitchFamily="34" charset="0"/>
                        </a:rPr>
                        <a:t>Traditional </a:t>
                      </a:r>
                    </a:p>
                    <a:p>
                      <a:pPr algn="ctr"/>
                      <a:r>
                        <a:rPr lang="en-US" sz="1100">
                          <a:solidFill>
                            <a:schemeClr val="accent1"/>
                          </a:solidFill>
                          <a:latin typeface="Arial" panose="020B0604020202020204" pitchFamily="34" charset="0"/>
                          <a:cs typeface="Arial" panose="020B0604020202020204" pitchFamily="34" charset="0"/>
                        </a:rPr>
                        <a:t>IRA </a:t>
                      </a:r>
                      <a:endParaRPr lang="en-US" sz="1100" b="0" baseline="30000">
                        <a:solidFill>
                          <a:schemeClr val="accent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solidFill>
                            <a:schemeClr val="accent1"/>
                          </a:solidFill>
                          <a:latin typeface="Arial" panose="020B0604020202020204" pitchFamily="34" charset="0"/>
                          <a:cs typeface="Arial" panose="020B0604020202020204" pitchFamily="34" charset="0"/>
                        </a:rPr>
                        <a:t>Traditional</a:t>
                      </a:r>
                    </a:p>
                    <a:p>
                      <a:pPr algn="ctr"/>
                      <a:r>
                        <a:rPr lang="en-US" sz="1100" dirty="0">
                          <a:solidFill>
                            <a:schemeClr val="accent1"/>
                          </a:solidFill>
                          <a:latin typeface="Arial" panose="020B0604020202020204" pitchFamily="34" charset="0"/>
                          <a:cs typeface="Arial" panose="020B0604020202020204" pitchFamily="34" charset="0"/>
                        </a:rPr>
                        <a:t>401(k)/403(b) </a:t>
                      </a:r>
                      <a:endParaRPr lang="en-US" sz="1100" b="0" baseline="30000" dirty="0">
                        <a:solidFill>
                          <a:schemeClr val="accent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a:solidFill>
                            <a:schemeClr val="accent1"/>
                          </a:solidFill>
                          <a:latin typeface="Arial" panose="020B0604020202020204" pitchFamily="34" charset="0"/>
                          <a:cs typeface="Arial" panose="020B0604020202020204" pitchFamily="34" charset="0"/>
                        </a:rPr>
                        <a:t>Roth</a:t>
                      </a:r>
                    </a:p>
                    <a:p>
                      <a:pPr algn="ctr"/>
                      <a:r>
                        <a:rPr lang="en-US" sz="1100">
                          <a:solidFill>
                            <a:schemeClr val="accent1"/>
                          </a:solidFill>
                          <a:latin typeface="Arial" panose="020B0604020202020204" pitchFamily="34" charset="0"/>
                          <a:cs typeface="Arial" panose="020B0604020202020204" pitchFamily="34" charset="0"/>
                        </a:rPr>
                        <a:t>IRA </a:t>
                      </a:r>
                      <a:endParaRPr lang="en-US" sz="1100" b="0" baseline="30000">
                        <a:solidFill>
                          <a:schemeClr val="accent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solidFill>
                            <a:schemeClr val="accent1"/>
                          </a:solidFill>
                          <a:latin typeface="Arial" panose="020B0604020202020204" pitchFamily="34" charset="0"/>
                          <a:cs typeface="Arial" panose="020B0604020202020204" pitchFamily="34" charset="0"/>
                        </a:rPr>
                        <a:t>Roth</a:t>
                      </a:r>
                    </a:p>
                    <a:p>
                      <a:pPr algn="ctr"/>
                      <a:r>
                        <a:rPr lang="en-US" sz="1100" dirty="0">
                          <a:solidFill>
                            <a:schemeClr val="accent1"/>
                          </a:solidFill>
                          <a:latin typeface="Arial" panose="020B0604020202020204" pitchFamily="34" charset="0"/>
                          <a:cs typeface="Arial" panose="020B0604020202020204" pitchFamily="34" charset="0"/>
                        </a:rPr>
                        <a:t>401(k)/403(b) </a:t>
                      </a:r>
                      <a:endParaRPr lang="en-US" sz="1100" b="0" baseline="30000" dirty="0">
                        <a:solidFill>
                          <a:schemeClr val="accent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7799">
                <a:tc>
                  <a:txBody>
                    <a:bodyPr/>
                    <a:lstStyle/>
                    <a:p>
                      <a:r>
                        <a:rPr lang="en-US" sz="1050" b="1">
                          <a:solidFill>
                            <a:schemeClr val="accent1"/>
                          </a:solidFill>
                          <a:latin typeface="Arial" panose="020B0604020202020204" pitchFamily="34" charset="0"/>
                          <a:cs typeface="Arial" panose="020B0604020202020204" pitchFamily="34" charset="0"/>
                        </a:rPr>
                        <a:t>Tax Benefits</a:t>
                      </a:r>
                    </a:p>
                  </a:txBody>
                  <a:tcPr>
                    <a:lnL w="12700" cmpd="sng">
                      <a:noFill/>
                    </a:lnL>
                    <a:lnR w="12700" cmpd="sng">
                      <a:noFill/>
                    </a:lnR>
                    <a:lnT w="12700"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867F">
                        <a:alpha val="14902"/>
                      </a:srgbClr>
                    </a:solidFill>
                  </a:tcPr>
                </a:tc>
                <a:tc gridSpan="2">
                  <a:txBody>
                    <a:bodyPr/>
                    <a:lstStyle/>
                    <a:p>
                      <a:pPr algn="ctr"/>
                      <a:r>
                        <a:rPr lang="en-US" sz="1050">
                          <a:latin typeface="Arial" panose="020B0604020202020204" pitchFamily="34" charset="0"/>
                          <a:cs typeface="Arial" panose="020B0604020202020204" pitchFamily="34" charset="0"/>
                        </a:rPr>
                        <a:t>Tax-deferred growth</a:t>
                      </a:r>
                    </a:p>
                  </a:txBody>
                  <a:tcPr>
                    <a:lnL w="12700" cmpd="sng">
                      <a:noFill/>
                    </a:lnL>
                    <a:lnR w="12700" cmpd="sng">
                      <a:noFill/>
                    </a:lnR>
                    <a:lnT w="12700"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867F">
                        <a:alpha val="14902"/>
                      </a:srgbClr>
                    </a:solidFill>
                  </a:tcPr>
                </a:tc>
                <a:tc hMerge="1">
                  <a:txBody>
                    <a:bodyPr/>
                    <a:lstStyle/>
                    <a:p>
                      <a:endParaRPr lang="en-US"/>
                    </a:p>
                  </a:txBody>
                  <a:tcPr/>
                </a:tc>
                <a:tc gridSpan="2">
                  <a:txBody>
                    <a:bodyPr/>
                    <a:lstStyle/>
                    <a:p>
                      <a:pPr algn="ctr"/>
                      <a:r>
                        <a:rPr lang="en-US" sz="1050">
                          <a:latin typeface="Arial" panose="020B0604020202020204" pitchFamily="34" charset="0"/>
                          <a:cs typeface="Arial" panose="020B0604020202020204" pitchFamily="34" charset="0"/>
                        </a:rPr>
                        <a:t>Tax-free growth and tax-free qualified withdrawals</a:t>
                      </a:r>
                    </a:p>
                  </a:txBody>
                  <a:tcPr>
                    <a:lnL w="12700" cmpd="sng">
                      <a:noFill/>
                    </a:lnL>
                    <a:lnR w="12700" cmpd="sng">
                      <a:noFill/>
                    </a:lnR>
                    <a:lnT w="12700"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867F">
                        <a:alpha val="14902"/>
                      </a:srgbClr>
                    </a:solidFill>
                  </a:tcPr>
                </a:tc>
                <a:tc hMerge="1">
                  <a:txBody>
                    <a:bodyPr/>
                    <a:lstStyle/>
                    <a:p>
                      <a:endParaRPr lang="en-US"/>
                    </a:p>
                  </a:txBody>
                  <a:tcPr/>
                </a:tc>
                <a:extLst>
                  <a:ext uri="{0D108BD9-81ED-4DB2-BD59-A6C34878D82A}">
                    <a16:rowId xmlns:a16="http://schemas.microsoft.com/office/drawing/2014/main" val="10001"/>
                  </a:ext>
                </a:extLst>
              </a:tr>
              <a:tr h="540452">
                <a:tc>
                  <a:txBody>
                    <a:bodyPr/>
                    <a:lstStyle/>
                    <a:p>
                      <a:r>
                        <a:rPr lang="en-US" sz="1050" b="1">
                          <a:solidFill>
                            <a:schemeClr val="accent1"/>
                          </a:solidFill>
                          <a:latin typeface="Arial" panose="020B0604020202020204" pitchFamily="34" charset="0"/>
                          <a:cs typeface="Arial" panose="020B0604020202020204" pitchFamily="34" charset="0"/>
                        </a:rPr>
                        <a:t>Tax Deduction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a:latin typeface="Arial" panose="020B0604020202020204" pitchFamily="34" charset="0"/>
                          <a:cs typeface="Arial" panose="020B0604020202020204" pitchFamily="34" charset="0"/>
                        </a:rPr>
                        <a:t>Contributions may be tax-deductible depending</a:t>
                      </a:r>
                      <a:r>
                        <a:rPr lang="en-US" sz="1050" baseline="0">
                          <a:latin typeface="Arial" panose="020B0604020202020204" pitchFamily="34" charset="0"/>
                          <a:cs typeface="Arial" panose="020B0604020202020204" pitchFamily="34" charset="0"/>
                        </a:rPr>
                        <a:t> on AGI</a:t>
                      </a:r>
                      <a:endParaRPr lang="en-US" sz="105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a:latin typeface="Arial" panose="020B0604020202020204" pitchFamily="34" charset="0"/>
                          <a:cs typeface="Arial" panose="020B0604020202020204" pitchFamily="34" charset="0"/>
                        </a:rPr>
                        <a:t>Yes, for current year contributions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050">
                          <a:latin typeface="Arial" panose="020B0604020202020204" pitchFamily="34" charset="0"/>
                          <a:cs typeface="Arial" panose="020B0604020202020204" pitchFamily="34" charset="0"/>
                        </a:rPr>
                        <a:t>No,</a:t>
                      </a:r>
                      <a:r>
                        <a:rPr lang="en-US" sz="1050" baseline="0">
                          <a:latin typeface="Arial" panose="020B0604020202020204" pitchFamily="34" charset="0"/>
                          <a:cs typeface="Arial" panose="020B0604020202020204" pitchFamily="34" charset="0"/>
                        </a:rPr>
                        <a:t> funded with after-tax contributions</a:t>
                      </a:r>
                      <a:endParaRPr lang="en-US" sz="105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2"/>
                  </a:ext>
                </a:extLst>
              </a:tr>
              <a:tr h="266610">
                <a:tc>
                  <a:txBody>
                    <a:bodyPr/>
                    <a:lstStyle/>
                    <a:p>
                      <a:r>
                        <a:rPr lang="en-US" sz="1050" b="1">
                          <a:solidFill>
                            <a:schemeClr val="accent1"/>
                          </a:solidFill>
                          <a:latin typeface="Arial" panose="020B0604020202020204" pitchFamily="34" charset="0"/>
                          <a:cs typeface="Arial" panose="020B0604020202020204" pitchFamily="34" charset="0"/>
                        </a:rPr>
                        <a:t>Taxation of Withdrawals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67F">
                        <a:alpha val="14902"/>
                      </a:srgbClr>
                    </a:solidFill>
                  </a:tcPr>
                </a:tc>
                <a:tc gridSpan="2">
                  <a:txBody>
                    <a:bodyPr/>
                    <a:lstStyle/>
                    <a:p>
                      <a:pPr algn="ctr"/>
                      <a:r>
                        <a:rPr lang="en-US" sz="1050">
                          <a:latin typeface="Arial" panose="020B0604020202020204" pitchFamily="34" charset="0"/>
                          <a:cs typeface="Arial" panose="020B0604020202020204" pitchFamily="34" charset="0"/>
                        </a:rPr>
                        <a:t>Taxed as</a:t>
                      </a:r>
                      <a:r>
                        <a:rPr lang="en-US" sz="1050" baseline="0">
                          <a:latin typeface="Arial" panose="020B0604020202020204" pitchFamily="34" charset="0"/>
                          <a:cs typeface="Arial" panose="020B0604020202020204" pitchFamily="34" charset="0"/>
                        </a:rPr>
                        <a:t> ordinary income</a:t>
                      </a:r>
                      <a:endParaRPr lang="en-US" sz="105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67F">
                        <a:alpha val="14902"/>
                      </a:srgbClr>
                    </a:solidFill>
                  </a:tcPr>
                </a:tc>
                <a:tc hMerge="1">
                  <a:txBody>
                    <a:bodyPr/>
                    <a:lstStyle/>
                    <a:p>
                      <a:endParaRPr lang="en-US"/>
                    </a:p>
                  </a:txBody>
                  <a:tcPr/>
                </a:tc>
                <a:tc gridSpan="2">
                  <a:txBody>
                    <a:bodyPr/>
                    <a:lstStyle/>
                    <a:p>
                      <a:pPr algn="ctr"/>
                      <a:r>
                        <a:rPr lang="en-US" sz="1050">
                          <a:latin typeface="Arial" panose="020B0604020202020204" pitchFamily="34" charset="0"/>
                          <a:cs typeface="Arial" panose="020B0604020202020204" pitchFamily="34" charset="0"/>
                        </a:rPr>
                        <a:t>Qualified</a:t>
                      </a:r>
                      <a:r>
                        <a:rPr lang="en-US" sz="1050" baseline="0">
                          <a:latin typeface="Arial" panose="020B0604020202020204" pitchFamily="34" charset="0"/>
                          <a:cs typeface="Arial" panose="020B0604020202020204" pitchFamily="34" charset="0"/>
                        </a:rPr>
                        <a:t> withdrawals are tax-free</a:t>
                      </a:r>
                      <a:endParaRPr lang="en-US" sz="105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67F">
                        <a:alpha val="14902"/>
                      </a:srgbClr>
                    </a:solidFill>
                  </a:tcPr>
                </a:tc>
                <a:tc hMerge="1">
                  <a:txBody>
                    <a:bodyPr/>
                    <a:lstStyle/>
                    <a:p>
                      <a:endParaRPr lang="en-US"/>
                    </a:p>
                  </a:txBody>
                  <a:tcPr/>
                </a:tc>
                <a:extLst>
                  <a:ext uri="{0D108BD9-81ED-4DB2-BD59-A6C34878D82A}">
                    <a16:rowId xmlns:a16="http://schemas.microsoft.com/office/drawing/2014/main" val="4186176258"/>
                  </a:ext>
                </a:extLst>
              </a:tr>
              <a:tr h="994431">
                <a:tc>
                  <a:txBody>
                    <a:bodyPr/>
                    <a:lstStyle/>
                    <a:p>
                      <a:r>
                        <a:rPr lang="en-US" sz="1050" b="1">
                          <a:solidFill>
                            <a:schemeClr val="accent1"/>
                          </a:solidFill>
                          <a:latin typeface="Arial" panose="020B0604020202020204" pitchFamily="34" charset="0"/>
                          <a:cs typeface="Arial" panose="020B0604020202020204" pitchFamily="34" charset="0"/>
                        </a:rPr>
                        <a:t>Early Withdrawal</a:t>
                      </a:r>
                      <a:r>
                        <a:rPr lang="en-US" sz="1050" b="1" baseline="0">
                          <a:solidFill>
                            <a:schemeClr val="accent1"/>
                          </a:solidFill>
                          <a:latin typeface="Arial" panose="020B0604020202020204" pitchFamily="34" charset="0"/>
                          <a:cs typeface="Arial" panose="020B0604020202020204" pitchFamily="34" charset="0"/>
                        </a:rPr>
                        <a:t> Penalties</a:t>
                      </a:r>
                      <a:endParaRPr lang="en-US" sz="1050" b="1">
                        <a:solidFill>
                          <a:schemeClr val="accent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050" dirty="0">
                          <a:solidFill>
                            <a:schemeClr val="tx1"/>
                          </a:solidFill>
                          <a:latin typeface="Arial" panose="020B0604020202020204" pitchFamily="34" charset="0"/>
                          <a:cs typeface="Arial" panose="020B0604020202020204" pitchFamily="34" charset="0"/>
                        </a:rPr>
                        <a:t>With limited exceptions, withdrawals prior to age 59½ result in a 10% penalty</a:t>
                      </a:r>
                      <a:r>
                        <a:rPr lang="en-US" sz="1050" baseline="0" dirty="0">
                          <a:solidFill>
                            <a:schemeClr val="tx1"/>
                          </a:solidFill>
                          <a:latin typeface="Arial" panose="020B0604020202020204" pitchFamily="34" charset="0"/>
                          <a:cs typeface="Arial" panose="020B0604020202020204" pitchFamily="34" charset="0"/>
                        </a:rPr>
                        <a:t> (in addition to the distribution being treated as ordinary income)</a:t>
                      </a:r>
                      <a:endParaRPr lang="en-US" sz="105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1050" dirty="0">
                          <a:solidFill>
                            <a:schemeClr val="tx1"/>
                          </a:solidFill>
                          <a:latin typeface="Arial" panose="020B0604020202020204" pitchFamily="34" charset="0"/>
                          <a:cs typeface="Arial" panose="020B0604020202020204" pitchFamily="34" charset="0"/>
                        </a:rPr>
                        <a:t>Contributions can be withdrawn </a:t>
                      </a:r>
                      <a:r>
                        <a:rPr lang="en-US" sz="1050" baseline="0" dirty="0">
                          <a:solidFill>
                            <a:schemeClr val="tx1"/>
                          </a:solidFill>
                          <a:latin typeface="Arial" panose="020B0604020202020204" pitchFamily="34" charset="0"/>
                          <a:cs typeface="Arial" panose="020B0604020202020204" pitchFamily="34" charset="0"/>
                        </a:rPr>
                        <a:t>penalty-free while earnings are taxable and may be subject to a </a:t>
                      </a:r>
                      <a:br>
                        <a:rPr lang="en-US" sz="1050" baseline="0" dirty="0">
                          <a:solidFill>
                            <a:schemeClr val="tx1"/>
                          </a:solidFill>
                          <a:latin typeface="Arial" panose="020B0604020202020204" pitchFamily="34" charset="0"/>
                          <a:cs typeface="Arial" panose="020B0604020202020204" pitchFamily="34" charset="0"/>
                        </a:rPr>
                      </a:br>
                      <a:r>
                        <a:rPr lang="en-US" sz="1050" baseline="0" dirty="0">
                          <a:solidFill>
                            <a:schemeClr val="tx1"/>
                          </a:solidFill>
                          <a:latin typeface="Arial" panose="020B0604020202020204" pitchFamily="34" charset="0"/>
                          <a:cs typeface="Arial" panose="020B0604020202020204" pitchFamily="34" charset="0"/>
                        </a:rPr>
                        <a:t>10% penalty</a:t>
                      </a:r>
                      <a:endParaRPr lang="en-US" sz="105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dirty="0">
                          <a:solidFill>
                            <a:schemeClr val="tx1"/>
                          </a:solidFill>
                          <a:latin typeface="Arial" panose="020B0604020202020204" pitchFamily="34" charset="0"/>
                          <a:cs typeface="Arial" panose="020B0604020202020204" pitchFamily="34" charset="0"/>
                        </a:rPr>
                        <a:t>The earnings portion of a non-qualified</a:t>
                      </a:r>
                      <a:r>
                        <a:rPr lang="en-US" sz="1050" baseline="0" dirty="0">
                          <a:solidFill>
                            <a:schemeClr val="tx1"/>
                          </a:solidFill>
                          <a:latin typeface="Arial" panose="020B0604020202020204" pitchFamily="34" charset="0"/>
                          <a:cs typeface="Arial" panose="020B0604020202020204" pitchFamily="34" charset="0"/>
                        </a:rPr>
                        <a:t> distribution will be taxable and may </a:t>
                      </a:r>
                      <a:br>
                        <a:rPr lang="en-US" sz="1050" baseline="0" dirty="0">
                          <a:solidFill>
                            <a:schemeClr val="tx1"/>
                          </a:solidFill>
                          <a:latin typeface="Arial" panose="020B0604020202020204" pitchFamily="34" charset="0"/>
                          <a:cs typeface="Arial" panose="020B0604020202020204" pitchFamily="34" charset="0"/>
                        </a:rPr>
                      </a:br>
                      <a:r>
                        <a:rPr lang="en-US" sz="1050" baseline="0" dirty="0">
                          <a:solidFill>
                            <a:schemeClr val="tx1"/>
                          </a:solidFill>
                          <a:latin typeface="Arial" panose="020B0604020202020204" pitchFamily="34" charset="0"/>
                          <a:cs typeface="Arial" panose="020B0604020202020204" pitchFamily="34" charset="0"/>
                        </a:rPr>
                        <a:t>be subject to a </a:t>
                      </a:r>
                      <a:br>
                        <a:rPr lang="en-US" sz="1050" baseline="0" dirty="0">
                          <a:solidFill>
                            <a:schemeClr val="tx1"/>
                          </a:solidFill>
                          <a:latin typeface="Arial" panose="020B0604020202020204" pitchFamily="34" charset="0"/>
                          <a:cs typeface="Arial" panose="020B0604020202020204" pitchFamily="34" charset="0"/>
                        </a:rPr>
                      </a:br>
                      <a:r>
                        <a:rPr lang="en-US" sz="1050" baseline="0" dirty="0">
                          <a:solidFill>
                            <a:schemeClr val="tx1"/>
                          </a:solidFill>
                          <a:latin typeface="Arial" panose="020B0604020202020204" pitchFamily="34" charset="0"/>
                          <a:cs typeface="Arial" panose="020B0604020202020204" pitchFamily="34" charset="0"/>
                        </a:rPr>
                        <a:t>10% penalty</a:t>
                      </a:r>
                      <a:endParaRPr lang="en-US" sz="105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9125">
                <a:tc>
                  <a:txBody>
                    <a:bodyPr/>
                    <a:lstStyle/>
                    <a:p>
                      <a:r>
                        <a:rPr lang="en-US" sz="1050" b="1">
                          <a:solidFill>
                            <a:schemeClr val="accent1"/>
                          </a:solidFill>
                          <a:latin typeface="Arial" panose="020B0604020202020204" pitchFamily="34" charset="0"/>
                          <a:cs typeface="Arial" panose="020B0604020202020204" pitchFamily="34" charset="0"/>
                        </a:rPr>
                        <a:t>Income</a:t>
                      </a:r>
                      <a:r>
                        <a:rPr lang="en-US" sz="1050" b="1" baseline="0">
                          <a:solidFill>
                            <a:schemeClr val="accent1"/>
                          </a:solidFill>
                          <a:latin typeface="Arial" panose="020B0604020202020204" pitchFamily="34" charset="0"/>
                          <a:cs typeface="Arial" panose="020B0604020202020204" pitchFamily="34" charset="0"/>
                        </a:rPr>
                        <a:t> Limits for Contributions</a:t>
                      </a:r>
                      <a:endParaRPr lang="en-US" sz="1050" b="1">
                        <a:solidFill>
                          <a:schemeClr val="accent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67F">
                        <a:alpha val="14902"/>
                      </a:srgbClr>
                    </a:solidFill>
                  </a:tcPr>
                </a:tc>
                <a:tc>
                  <a:txBody>
                    <a:bodyPr/>
                    <a:lstStyle/>
                    <a:p>
                      <a:pPr algn="ctr"/>
                      <a:r>
                        <a:rPr lang="en-US" sz="1050">
                          <a:latin typeface="Arial" panose="020B0604020202020204" pitchFamily="34" charset="0"/>
                          <a:cs typeface="Arial" panose="020B0604020202020204" pitchFamily="34" charset="0"/>
                        </a:rPr>
                        <a:t>No, but deductibility</a:t>
                      </a:r>
                      <a:r>
                        <a:rPr lang="en-US" sz="1050" baseline="0">
                          <a:latin typeface="Arial" panose="020B0604020202020204" pitchFamily="34" charset="0"/>
                          <a:cs typeface="Arial" panose="020B0604020202020204" pitchFamily="34" charset="0"/>
                        </a:rPr>
                        <a:t> is subject to income limits</a:t>
                      </a:r>
                      <a:endParaRPr lang="en-US" sz="105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67F">
                        <a:alpha val="14902"/>
                      </a:srgbClr>
                    </a:solidFill>
                  </a:tcPr>
                </a:tc>
                <a:tc>
                  <a:txBody>
                    <a:bodyPr/>
                    <a:lstStyle/>
                    <a:p>
                      <a:pPr algn="ctr"/>
                      <a:r>
                        <a:rPr lang="en-US" sz="1050">
                          <a:latin typeface="Arial" panose="020B0604020202020204" pitchFamily="34" charset="0"/>
                          <a:cs typeface="Arial" panose="020B0604020202020204" pitchFamily="34" charset="0"/>
                        </a:rPr>
                        <a:t>None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67F">
                        <a:alpha val="14902"/>
                      </a:srgbClr>
                    </a:solidFill>
                  </a:tcPr>
                </a:tc>
                <a:tc>
                  <a:txBody>
                    <a:bodyPr/>
                    <a:lstStyle/>
                    <a:p>
                      <a:pPr algn="ctr"/>
                      <a:r>
                        <a:rPr lang="en-US" sz="1050">
                          <a:latin typeface="Arial" panose="020B0604020202020204" pitchFamily="34" charset="0"/>
                          <a:cs typeface="Arial" panose="020B0604020202020204" pitchFamily="34" charset="0"/>
                        </a:rPr>
                        <a:t>Yes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67F">
                        <a:alpha val="14902"/>
                      </a:srgbClr>
                    </a:solidFill>
                  </a:tcPr>
                </a:tc>
                <a:tc>
                  <a:txBody>
                    <a:bodyPr/>
                    <a:lstStyle/>
                    <a:p>
                      <a:pPr algn="ctr"/>
                      <a:r>
                        <a:rPr lang="en-US" sz="1050">
                          <a:latin typeface="Arial" panose="020B0604020202020204" pitchFamily="34" charset="0"/>
                          <a:cs typeface="Arial" panose="020B0604020202020204" pitchFamily="34" charset="0"/>
                        </a:rPr>
                        <a:t>None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67F">
                        <a:alpha val="14902"/>
                      </a:srgbClr>
                    </a:solidFill>
                  </a:tcPr>
                </a:tc>
                <a:extLst>
                  <a:ext uri="{0D108BD9-81ED-4DB2-BD59-A6C34878D82A}">
                    <a16:rowId xmlns:a16="http://schemas.microsoft.com/office/drawing/2014/main" val="10004"/>
                  </a:ext>
                </a:extLst>
              </a:tr>
              <a:tr h="237799">
                <a:tc>
                  <a:txBody>
                    <a:bodyPr/>
                    <a:lstStyle/>
                    <a:p>
                      <a:r>
                        <a:rPr lang="en-US" sz="1050" b="1">
                          <a:solidFill>
                            <a:schemeClr val="accent1"/>
                          </a:solidFill>
                          <a:latin typeface="Arial" panose="020B0604020202020204" pitchFamily="34" charset="0"/>
                          <a:cs typeface="Arial" panose="020B0604020202020204" pitchFamily="34" charset="0"/>
                        </a:rPr>
                        <a:t>Age Limits for Contributions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a:latin typeface="Arial" panose="020B0604020202020204" pitchFamily="34" charset="0"/>
                          <a:cs typeface="Arial" panose="020B0604020202020204" pitchFamily="34" charset="0"/>
                        </a:rPr>
                        <a:t>As of 2022, none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a:latin typeface="Arial" panose="020B0604020202020204" pitchFamily="34" charset="0"/>
                          <a:cs typeface="Arial" panose="020B0604020202020204" pitchFamily="34" charset="0"/>
                        </a:rPr>
                        <a:t>None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a:latin typeface="Arial" panose="020B0604020202020204" pitchFamily="34" charset="0"/>
                          <a:cs typeface="Arial" panose="020B0604020202020204" pitchFamily="34" charset="0"/>
                        </a:rPr>
                        <a:t>As</a:t>
                      </a:r>
                      <a:r>
                        <a:rPr lang="en-US" sz="1050" baseline="0">
                          <a:latin typeface="Arial" panose="020B0604020202020204" pitchFamily="34" charset="0"/>
                          <a:cs typeface="Arial" panose="020B0604020202020204" pitchFamily="34" charset="0"/>
                        </a:rPr>
                        <a:t> of 2022, none</a:t>
                      </a:r>
                      <a:endParaRPr lang="en-US" sz="105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a:latin typeface="Arial" panose="020B0604020202020204" pitchFamily="34" charset="0"/>
                          <a:cs typeface="Arial" panose="020B0604020202020204" pitchFamily="34" charset="0"/>
                        </a:rPr>
                        <a:t>None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3392374"/>
                  </a:ext>
                </a:extLst>
              </a:tr>
              <a:tr h="389125">
                <a:tc>
                  <a:txBody>
                    <a:bodyPr/>
                    <a:lstStyle/>
                    <a:p>
                      <a:r>
                        <a:rPr lang="en-US" sz="1050" b="1">
                          <a:solidFill>
                            <a:schemeClr val="accent1"/>
                          </a:solidFill>
                          <a:latin typeface="Arial" panose="020B0604020202020204" pitchFamily="34" charset="0"/>
                          <a:cs typeface="Arial" panose="020B0604020202020204" pitchFamily="34" charset="0"/>
                        </a:rPr>
                        <a:t>Eligibility to Contribute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67F">
                        <a:alpha val="14902"/>
                      </a:srgbClr>
                    </a:solidFill>
                  </a:tcPr>
                </a:tc>
                <a:tc>
                  <a:txBody>
                    <a:bodyPr/>
                    <a:lstStyle/>
                    <a:p>
                      <a:pPr algn="ctr"/>
                      <a:r>
                        <a:rPr lang="en-US" sz="1050">
                          <a:latin typeface="Arial" panose="020B0604020202020204" pitchFamily="34" charset="0"/>
                          <a:cs typeface="Arial" panose="020B0604020202020204" pitchFamily="34" charset="0"/>
                        </a:rPr>
                        <a:t>Must have </a:t>
                      </a:r>
                    </a:p>
                    <a:p>
                      <a:pPr algn="ctr"/>
                      <a:r>
                        <a:rPr lang="en-US" sz="1050">
                          <a:latin typeface="Arial" panose="020B0604020202020204" pitchFamily="34" charset="0"/>
                          <a:cs typeface="Arial" panose="020B0604020202020204" pitchFamily="34" charset="0"/>
                        </a:rPr>
                        <a:t>earned income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67F">
                        <a:alpha val="14902"/>
                      </a:srgbClr>
                    </a:solidFill>
                  </a:tcPr>
                </a:tc>
                <a:tc>
                  <a:txBody>
                    <a:bodyPr/>
                    <a:lstStyle/>
                    <a:p>
                      <a:pPr algn="ctr"/>
                      <a:r>
                        <a:rPr lang="en-US" sz="1050">
                          <a:latin typeface="Arial" panose="020B0604020202020204" pitchFamily="34" charset="0"/>
                          <a:cs typeface="Arial" panose="020B0604020202020204" pitchFamily="34" charset="0"/>
                        </a:rPr>
                        <a:t>Actively employed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67F">
                        <a:alpha val="14902"/>
                      </a:srgbClr>
                    </a:solidFill>
                  </a:tcPr>
                </a:tc>
                <a:tc>
                  <a:txBody>
                    <a:bodyPr/>
                    <a:lstStyle/>
                    <a:p>
                      <a:pPr algn="ctr"/>
                      <a:r>
                        <a:rPr lang="en-US" sz="1050">
                          <a:latin typeface="Arial" panose="020B0604020202020204" pitchFamily="34" charset="0"/>
                          <a:cs typeface="Arial" panose="020B0604020202020204" pitchFamily="34" charset="0"/>
                        </a:rPr>
                        <a:t>Must have </a:t>
                      </a:r>
                    </a:p>
                    <a:p>
                      <a:pPr algn="ctr"/>
                      <a:r>
                        <a:rPr lang="en-US" sz="1050">
                          <a:latin typeface="Arial" panose="020B0604020202020204" pitchFamily="34" charset="0"/>
                          <a:cs typeface="Arial" panose="020B0604020202020204" pitchFamily="34" charset="0"/>
                        </a:rPr>
                        <a:t>earned income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67F">
                        <a:alpha val="14902"/>
                      </a:srgbClr>
                    </a:solidFill>
                  </a:tcPr>
                </a:tc>
                <a:tc>
                  <a:txBody>
                    <a:bodyPr/>
                    <a:lstStyle/>
                    <a:p>
                      <a:pPr algn="ctr"/>
                      <a:r>
                        <a:rPr lang="en-US" sz="1050">
                          <a:latin typeface="Arial" panose="020B0604020202020204" pitchFamily="34" charset="0"/>
                          <a:cs typeface="Arial" panose="020B0604020202020204" pitchFamily="34" charset="0"/>
                        </a:rPr>
                        <a:t>Actively employed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67F">
                        <a:alpha val="14902"/>
                      </a:srgbClr>
                    </a:solidFill>
                  </a:tcPr>
                </a:tc>
                <a:extLst>
                  <a:ext uri="{0D108BD9-81ED-4DB2-BD59-A6C34878D82A}">
                    <a16:rowId xmlns:a16="http://schemas.microsoft.com/office/drawing/2014/main" val="1614266644"/>
                  </a:ext>
                </a:extLst>
              </a:tr>
              <a:tr h="389125">
                <a:tc>
                  <a:txBody>
                    <a:bodyPr/>
                    <a:lstStyle/>
                    <a:p>
                      <a:r>
                        <a:rPr lang="en-US" sz="1050" b="1">
                          <a:solidFill>
                            <a:schemeClr val="accent1"/>
                          </a:solidFill>
                          <a:latin typeface="Arial" panose="020B0604020202020204" pitchFamily="34" charset="0"/>
                          <a:cs typeface="Arial" panose="020B0604020202020204" pitchFamily="34" charset="0"/>
                        </a:rPr>
                        <a:t>Deadline</a:t>
                      </a:r>
                      <a:r>
                        <a:rPr lang="en-US" sz="1050" b="1" baseline="0">
                          <a:solidFill>
                            <a:schemeClr val="accent1"/>
                          </a:solidFill>
                          <a:latin typeface="Arial" panose="020B0604020202020204" pitchFamily="34" charset="0"/>
                          <a:cs typeface="Arial" panose="020B0604020202020204" pitchFamily="34" charset="0"/>
                        </a:rPr>
                        <a:t> to Contribute</a:t>
                      </a:r>
                      <a:endParaRPr lang="en-US" sz="1050" b="1">
                        <a:solidFill>
                          <a:schemeClr val="accent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dirty="0">
                          <a:latin typeface="Arial" panose="020B0604020202020204" pitchFamily="34" charset="0"/>
                          <a:cs typeface="Arial" panose="020B0604020202020204" pitchFamily="34" charset="0"/>
                        </a:rPr>
                        <a:t>April 15 of the </a:t>
                      </a:r>
                    </a:p>
                    <a:p>
                      <a:pPr algn="ctr"/>
                      <a:r>
                        <a:rPr lang="en-US" sz="1050" dirty="0">
                          <a:latin typeface="Arial" panose="020B0604020202020204" pitchFamily="34" charset="0"/>
                          <a:cs typeface="Arial" panose="020B0604020202020204" pitchFamily="34" charset="0"/>
                        </a:rPr>
                        <a:t>following tax year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dirty="0">
                          <a:latin typeface="Arial" panose="020B0604020202020204" pitchFamily="34" charset="0"/>
                          <a:cs typeface="Arial" panose="020B0604020202020204" pitchFamily="34" charset="0"/>
                        </a:rPr>
                        <a:t>December 31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dirty="0">
                          <a:latin typeface="Arial" panose="020B0604020202020204" pitchFamily="34" charset="0"/>
                          <a:cs typeface="Arial" panose="020B0604020202020204" pitchFamily="34" charset="0"/>
                        </a:rPr>
                        <a:t>April 15 of the </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following tax year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dirty="0">
                          <a:latin typeface="Arial" panose="020B0604020202020204" pitchFamily="34" charset="0"/>
                          <a:cs typeface="Arial" panose="020B0604020202020204" pitchFamily="34" charset="0"/>
                        </a:rPr>
                        <a:t>December 31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5803530"/>
                  </a:ext>
                </a:extLst>
              </a:tr>
            </a:tbl>
          </a:graphicData>
        </a:graphic>
      </p:graphicFrame>
      <p:grpSp>
        <p:nvGrpSpPr>
          <p:cNvPr id="6" name="Group 5">
            <a:extLst>
              <a:ext uri="{FF2B5EF4-FFF2-40B4-BE49-F238E27FC236}">
                <a16:creationId xmlns:a16="http://schemas.microsoft.com/office/drawing/2014/main" id="{C01D9F01-BB53-8DA6-2341-9435B72A2521}"/>
              </a:ext>
            </a:extLst>
          </p:cNvPr>
          <p:cNvGrpSpPr>
            <a:grpSpLocks/>
          </p:cNvGrpSpPr>
          <p:nvPr/>
        </p:nvGrpSpPr>
        <p:grpSpPr bwMode="auto">
          <a:xfrm rot="900000">
            <a:off x="370592" y="5970547"/>
            <a:ext cx="502396" cy="441438"/>
            <a:chOff x="2328110" y="2786149"/>
            <a:chExt cx="6516601" cy="6516602"/>
          </a:xfrm>
          <a:solidFill>
            <a:schemeClr val="accent1"/>
          </a:solidFill>
        </p:grpSpPr>
        <p:sp>
          <p:nvSpPr>
            <p:cNvPr id="10" name="Freeform 1">
              <a:extLst>
                <a:ext uri="{FF2B5EF4-FFF2-40B4-BE49-F238E27FC236}">
                  <a16:creationId xmlns:a16="http://schemas.microsoft.com/office/drawing/2014/main" id="{7A515F8C-5BBD-F3A9-49BE-FA315F9EFF9B}"/>
                </a:ext>
              </a:extLst>
            </p:cNvPr>
            <p:cNvSpPr>
              <a:spLocks noChangeArrowheads="1"/>
            </p:cNvSpPr>
            <p:nvPr/>
          </p:nvSpPr>
          <p:spPr bwMode="auto">
            <a:xfrm>
              <a:off x="2328110" y="4367620"/>
              <a:ext cx="4466256" cy="4935131"/>
            </a:xfrm>
            <a:custGeom>
              <a:avLst/>
              <a:gdLst>
                <a:gd name="T0" fmla="*/ 2653079 w 2478"/>
                <a:gd name="T1" fmla="*/ 0 h 2738"/>
                <a:gd name="T2" fmla="*/ 2653079 w 2478"/>
                <a:gd name="T3" fmla="*/ 0 h 2738"/>
                <a:gd name="T4" fmla="*/ 2618834 w 2478"/>
                <a:gd name="T5" fmla="*/ 0 h 2738"/>
                <a:gd name="T6" fmla="*/ 2418771 w 2478"/>
                <a:gd name="T7" fmla="*/ 135184 h 2738"/>
                <a:gd name="T8" fmla="*/ 2418771 w 2478"/>
                <a:gd name="T9" fmla="*/ 201875 h 2738"/>
                <a:gd name="T10" fmla="*/ 2485459 w 2478"/>
                <a:gd name="T11" fmla="*/ 335257 h 2738"/>
                <a:gd name="T12" fmla="*/ 2451214 w 2478"/>
                <a:gd name="T13" fmla="*/ 369504 h 2738"/>
                <a:gd name="T14" fmla="*/ 1108453 w 2478"/>
                <a:gd name="T15" fmla="*/ 2148530 h 2738"/>
                <a:gd name="T16" fmla="*/ 1108453 w 2478"/>
                <a:gd name="T17" fmla="*/ 2215221 h 2738"/>
                <a:gd name="T18" fmla="*/ 1041766 w 2478"/>
                <a:gd name="T19" fmla="*/ 2180975 h 2738"/>
                <a:gd name="T20" fmla="*/ 1007521 w 2478"/>
                <a:gd name="T21" fmla="*/ 2215221 h 2738"/>
                <a:gd name="T22" fmla="*/ 34245 w 2478"/>
                <a:gd name="T23" fmla="*/ 2752354 h 2738"/>
                <a:gd name="T24" fmla="*/ 0 w 2478"/>
                <a:gd name="T25" fmla="*/ 2853292 h 2738"/>
                <a:gd name="T26" fmla="*/ 638037 w 2478"/>
                <a:gd name="T27" fmla="*/ 3994248 h 2738"/>
                <a:gd name="T28" fmla="*/ 706526 w 2478"/>
                <a:gd name="T29" fmla="*/ 4028494 h 2738"/>
                <a:gd name="T30" fmla="*/ 738969 w 2478"/>
                <a:gd name="T31" fmla="*/ 4028494 h 2738"/>
                <a:gd name="T32" fmla="*/ 975078 w 2478"/>
                <a:gd name="T33" fmla="*/ 3893310 h 2738"/>
                <a:gd name="T34" fmla="*/ 1512183 w 2478"/>
                <a:gd name="T35" fmla="*/ 4899082 h 2738"/>
                <a:gd name="T36" fmla="*/ 1578870 w 2478"/>
                <a:gd name="T37" fmla="*/ 4933329 h 2738"/>
                <a:gd name="T38" fmla="*/ 1613115 w 2478"/>
                <a:gd name="T39" fmla="*/ 4933329 h 2738"/>
                <a:gd name="T40" fmla="*/ 2015042 w 2478"/>
                <a:gd name="T41" fmla="*/ 4697206 h 2738"/>
                <a:gd name="T42" fmla="*/ 2049287 w 2478"/>
                <a:gd name="T43" fmla="*/ 4598071 h 2738"/>
                <a:gd name="T44" fmla="*/ 1780735 w 2478"/>
                <a:gd name="T45" fmla="*/ 4127630 h 2738"/>
                <a:gd name="T46" fmla="*/ 1914110 w 2478"/>
                <a:gd name="T47" fmla="*/ 3960001 h 2738"/>
                <a:gd name="T48" fmla="*/ 1914110 w 2478"/>
                <a:gd name="T49" fmla="*/ 3859063 h 2738"/>
                <a:gd name="T50" fmla="*/ 1613115 w 2478"/>
                <a:gd name="T51" fmla="*/ 3558053 h 2738"/>
                <a:gd name="T52" fmla="*/ 1712245 w 2478"/>
                <a:gd name="T53" fmla="*/ 3491362 h 2738"/>
                <a:gd name="T54" fmla="*/ 1746490 w 2478"/>
                <a:gd name="T55" fmla="*/ 3390424 h 2738"/>
                <a:gd name="T56" fmla="*/ 1813177 w 2478"/>
                <a:gd name="T57" fmla="*/ 3422868 h 2738"/>
                <a:gd name="T58" fmla="*/ 1847422 w 2478"/>
                <a:gd name="T59" fmla="*/ 3422868 h 2738"/>
                <a:gd name="T60" fmla="*/ 4030084 w 2478"/>
                <a:gd name="T61" fmla="*/ 3222796 h 2738"/>
                <a:gd name="T62" fmla="*/ 4062527 w 2478"/>
                <a:gd name="T63" fmla="*/ 3222796 h 2738"/>
                <a:gd name="T64" fmla="*/ 4094969 w 2478"/>
                <a:gd name="T65" fmla="*/ 3222796 h 2738"/>
                <a:gd name="T66" fmla="*/ 4163459 w 2478"/>
                <a:gd name="T67" fmla="*/ 3321931 h 2738"/>
                <a:gd name="T68" fmla="*/ 4195902 w 2478"/>
                <a:gd name="T69" fmla="*/ 3356177 h 2738"/>
                <a:gd name="T70" fmla="*/ 4230146 w 2478"/>
                <a:gd name="T71" fmla="*/ 3356177 h 2738"/>
                <a:gd name="T72" fmla="*/ 4432011 w 2478"/>
                <a:gd name="T73" fmla="*/ 3255240 h 2738"/>
                <a:gd name="T74" fmla="*/ 4464454 w 2478"/>
                <a:gd name="T75" fmla="*/ 3154302 h 2738"/>
                <a:gd name="T76" fmla="*/ 2719766 w 2478"/>
                <a:gd name="T77" fmla="*/ 34247 h 2738"/>
                <a:gd name="T78" fmla="*/ 2653079 w 2478"/>
                <a:gd name="T79" fmla="*/ 0 h 27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78" h="2738">
                  <a:moveTo>
                    <a:pt x="1472" y="0"/>
                  </a:moveTo>
                  <a:lnTo>
                    <a:pt x="1472" y="0"/>
                  </a:lnTo>
                  <a:lnTo>
                    <a:pt x="1453" y="0"/>
                  </a:lnTo>
                  <a:cubicBezTo>
                    <a:pt x="1342" y="75"/>
                    <a:pt x="1342" y="75"/>
                    <a:pt x="1342" y="75"/>
                  </a:cubicBezTo>
                  <a:cubicBezTo>
                    <a:pt x="1323" y="75"/>
                    <a:pt x="1323" y="93"/>
                    <a:pt x="1342" y="112"/>
                  </a:cubicBezTo>
                  <a:cubicBezTo>
                    <a:pt x="1379" y="186"/>
                    <a:pt x="1379" y="186"/>
                    <a:pt x="1379" y="186"/>
                  </a:cubicBezTo>
                  <a:cubicBezTo>
                    <a:pt x="1360" y="186"/>
                    <a:pt x="1360" y="186"/>
                    <a:pt x="1360" y="205"/>
                  </a:cubicBezTo>
                  <a:cubicBezTo>
                    <a:pt x="615" y="1192"/>
                    <a:pt x="615" y="1192"/>
                    <a:pt x="615" y="1192"/>
                  </a:cubicBezTo>
                  <a:cubicBezTo>
                    <a:pt x="597" y="1192"/>
                    <a:pt x="597" y="1210"/>
                    <a:pt x="615" y="1229"/>
                  </a:cubicBezTo>
                  <a:cubicBezTo>
                    <a:pt x="597" y="1229"/>
                    <a:pt x="597" y="1210"/>
                    <a:pt x="578" y="1210"/>
                  </a:cubicBezTo>
                  <a:cubicBezTo>
                    <a:pt x="578" y="1210"/>
                    <a:pt x="559" y="1210"/>
                    <a:pt x="559" y="1229"/>
                  </a:cubicBezTo>
                  <a:cubicBezTo>
                    <a:pt x="19" y="1527"/>
                    <a:pt x="19" y="1527"/>
                    <a:pt x="19" y="1527"/>
                  </a:cubicBezTo>
                  <a:cubicBezTo>
                    <a:pt x="0" y="1527"/>
                    <a:pt x="0" y="1564"/>
                    <a:pt x="0" y="1583"/>
                  </a:cubicBezTo>
                  <a:cubicBezTo>
                    <a:pt x="354" y="2216"/>
                    <a:pt x="354" y="2216"/>
                    <a:pt x="354" y="2216"/>
                  </a:cubicBezTo>
                  <a:cubicBezTo>
                    <a:pt x="373" y="2235"/>
                    <a:pt x="373" y="2235"/>
                    <a:pt x="392" y="2235"/>
                  </a:cubicBezTo>
                  <a:lnTo>
                    <a:pt x="410" y="2235"/>
                  </a:lnTo>
                  <a:cubicBezTo>
                    <a:pt x="541" y="2160"/>
                    <a:pt x="541" y="2160"/>
                    <a:pt x="541" y="2160"/>
                  </a:cubicBezTo>
                  <a:cubicBezTo>
                    <a:pt x="839" y="2718"/>
                    <a:pt x="839" y="2718"/>
                    <a:pt x="839" y="2718"/>
                  </a:cubicBezTo>
                  <a:cubicBezTo>
                    <a:pt x="857" y="2737"/>
                    <a:pt x="857" y="2737"/>
                    <a:pt x="876" y="2737"/>
                  </a:cubicBezTo>
                  <a:lnTo>
                    <a:pt x="895" y="2737"/>
                  </a:lnTo>
                  <a:cubicBezTo>
                    <a:pt x="1118" y="2606"/>
                    <a:pt x="1118" y="2606"/>
                    <a:pt x="1118" y="2606"/>
                  </a:cubicBezTo>
                  <a:cubicBezTo>
                    <a:pt x="1137" y="2588"/>
                    <a:pt x="1137" y="2570"/>
                    <a:pt x="1137" y="2551"/>
                  </a:cubicBezTo>
                  <a:cubicBezTo>
                    <a:pt x="988" y="2290"/>
                    <a:pt x="988" y="2290"/>
                    <a:pt x="988" y="2290"/>
                  </a:cubicBezTo>
                  <a:cubicBezTo>
                    <a:pt x="1062" y="2197"/>
                    <a:pt x="1062" y="2197"/>
                    <a:pt x="1062" y="2197"/>
                  </a:cubicBezTo>
                  <a:cubicBezTo>
                    <a:pt x="1081" y="2179"/>
                    <a:pt x="1081" y="2160"/>
                    <a:pt x="1062" y="2141"/>
                  </a:cubicBezTo>
                  <a:cubicBezTo>
                    <a:pt x="895" y="1974"/>
                    <a:pt x="895" y="1974"/>
                    <a:pt x="895" y="1974"/>
                  </a:cubicBezTo>
                  <a:cubicBezTo>
                    <a:pt x="950" y="1937"/>
                    <a:pt x="950" y="1937"/>
                    <a:pt x="950" y="1937"/>
                  </a:cubicBezTo>
                  <a:cubicBezTo>
                    <a:pt x="969" y="1918"/>
                    <a:pt x="969" y="1899"/>
                    <a:pt x="969" y="1881"/>
                  </a:cubicBezTo>
                  <a:cubicBezTo>
                    <a:pt x="969" y="1899"/>
                    <a:pt x="988" y="1899"/>
                    <a:pt x="1006" y="1899"/>
                  </a:cubicBezTo>
                  <a:cubicBezTo>
                    <a:pt x="1006" y="1899"/>
                    <a:pt x="1006" y="1899"/>
                    <a:pt x="1025" y="1899"/>
                  </a:cubicBezTo>
                  <a:cubicBezTo>
                    <a:pt x="2236" y="1788"/>
                    <a:pt x="2236" y="1788"/>
                    <a:pt x="2236" y="1788"/>
                  </a:cubicBezTo>
                  <a:lnTo>
                    <a:pt x="2254" y="1788"/>
                  </a:lnTo>
                  <a:lnTo>
                    <a:pt x="2272" y="1788"/>
                  </a:lnTo>
                  <a:cubicBezTo>
                    <a:pt x="2310" y="1843"/>
                    <a:pt x="2310" y="1843"/>
                    <a:pt x="2310" y="1843"/>
                  </a:cubicBezTo>
                  <a:cubicBezTo>
                    <a:pt x="2310" y="1862"/>
                    <a:pt x="2328" y="1862"/>
                    <a:pt x="2328" y="1862"/>
                  </a:cubicBezTo>
                  <a:cubicBezTo>
                    <a:pt x="2347" y="1862"/>
                    <a:pt x="2347" y="1862"/>
                    <a:pt x="2347" y="1862"/>
                  </a:cubicBezTo>
                  <a:cubicBezTo>
                    <a:pt x="2459" y="1806"/>
                    <a:pt x="2459" y="1806"/>
                    <a:pt x="2459" y="1806"/>
                  </a:cubicBezTo>
                  <a:cubicBezTo>
                    <a:pt x="2477" y="1788"/>
                    <a:pt x="2477" y="1769"/>
                    <a:pt x="2477" y="1750"/>
                  </a:cubicBezTo>
                  <a:cubicBezTo>
                    <a:pt x="1509" y="19"/>
                    <a:pt x="1509" y="19"/>
                    <a:pt x="1509" y="19"/>
                  </a:cubicBezTo>
                  <a:cubicBezTo>
                    <a:pt x="1491" y="19"/>
                    <a:pt x="1491" y="0"/>
                    <a:pt x="14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2213"/>
            </a:p>
          </p:txBody>
        </p:sp>
        <p:sp>
          <p:nvSpPr>
            <p:cNvPr id="20" name="Freeform 3">
              <a:extLst>
                <a:ext uri="{FF2B5EF4-FFF2-40B4-BE49-F238E27FC236}">
                  <a16:creationId xmlns:a16="http://schemas.microsoft.com/office/drawing/2014/main" id="{5618E426-A31F-2EA3-3437-FDCDEC9A8543}"/>
                </a:ext>
              </a:extLst>
            </p:cNvPr>
            <p:cNvSpPr>
              <a:spLocks noChangeArrowheads="1"/>
            </p:cNvSpPr>
            <p:nvPr/>
          </p:nvSpPr>
          <p:spPr bwMode="auto">
            <a:xfrm>
              <a:off x="6259572" y="3254834"/>
              <a:ext cx="1175426" cy="1748188"/>
            </a:xfrm>
            <a:custGeom>
              <a:avLst/>
              <a:gdLst>
                <a:gd name="T0" fmla="*/ 595 w 652"/>
                <a:gd name="T1" fmla="*/ 0 h 970"/>
                <a:gd name="T2" fmla="*/ 595 w 652"/>
                <a:gd name="T3" fmla="*/ 0 h 970"/>
                <a:gd name="T4" fmla="*/ 0 w 652"/>
                <a:gd name="T5" fmla="*/ 932 h 970"/>
                <a:gd name="T6" fmla="*/ 56 w 652"/>
                <a:gd name="T7" fmla="*/ 969 h 970"/>
                <a:gd name="T8" fmla="*/ 651 w 652"/>
                <a:gd name="T9" fmla="*/ 38 h 970"/>
                <a:gd name="T10" fmla="*/ 595 w 652"/>
                <a:gd name="T11" fmla="*/ 0 h 970"/>
              </a:gdLst>
              <a:ahLst/>
              <a:cxnLst>
                <a:cxn ang="0">
                  <a:pos x="T0" y="T1"/>
                </a:cxn>
                <a:cxn ang="0">
                  <a:pos x="T2" y="T3"/>
                </a:cxn>
                <a:cxn ang="0">
                  <a:pos x="T4" y="T5"/>
                </a:cxn>
                <a:cxn ang="0">
                  <a:pos x="T6" y="T7"/>
                </a:cxn>
                <a:cxn ang="0">
                  <a:pos x="T8" y="T9"/>
                </a:cxn>
                <a:cxn ang="0">
                  <a:pos x="T10" y="T11"/>
                </a:cxn>
              </a:cxnLst>
              <a:rect l="0" t="0" r="r" b="b"/>
              <a:pathLst>
                <a:path w="652" h="970">
                  <a:moveTo>
                    <a:pt x="595" y="0"/>
                  </a:moveTo>
                  <a:lnTo>
                    <a:pt x="595" y="0"/>
                  </a:lnTo>
                  <a:cubicBezTo>
                    <a:pt x="0" y="932"/>
                    <a:pt x="0" y="932"/>
                    <a:pt x="0" y="932"/>
                  </a:cubicBezTo>
                  <a:cubicBezTo>
                    <a:pt x="56" y="969"/>
                    <a:pt x="56" y="969"/>
                    <a:pt x="56" y="969"/>
                  </a:cubicBezTo>
                  <a:cubicBezTo>
                    <a:pt x="651" y="38"/>
                    <a:pt x="651" y="38"/>
                    <a:pt x="651" y="38"/>
                  </a:cubicBezTo>
                  <a:cubicBezTo>
                    <a:pt x="632" y="19"/>
                    <a:pt x="614" y="19"/>
                    <a:pt x="595" y="0"/>
                  </a:cubicBezTo>
                </a:path>
              </a:pathLst>
            </a:custGeom>
            <a:grpFill/>
            <a:ln>
              <a:noFill/>
            </a:ln>
            <a:effectLst/>
          </p:spPr>
          <p:txBody>
            <a:bodyPr wrap="none" anchor="ctr"/>
            <a:lstStyle/>
            <a:p>
              <a:pPr defTabSz="408230" fontAlgn="auto">
                <a:spcBef>
                  <a:spcPts val="0"/>
                </a:spcBef>
                <a:spcAft>
                  <a:spcPts val="0"/>
                </a:spcAft>
                <a:defRPr/>
              </a:pPr>
              <a:endParaRPr lang="en-US" sz="2213">
                <a:latin typeface="+mn-lt"/>
                <a:ea typeface="+mn-ea"/>
              </a:endParaRPr>
            </a:p>
          </p:txBody>
        </p:sp>
        <p:sp>
          <p:nvSpPr>
            <p:cNvPr id="21" name="Freeform 4">
              <a:extLst>
                <a:ext uri="{FF2B5EF4-FFF2-40B4-BE49-F238E27FC236}">
                  <a16:creationId xmlns:a16="http://schemas.microsoft.com/office/drawing/2014/main" id="{23CA30A3-BF90-4E78-3BA8-50251628E8A4}"/>
                </a:ext>
              </a:extLst>
            </p:cNvPr>
            <p:cNvSpPr>
              <a:spLocks noChangeArrowheads="1"/>
            </p:cNvSpPr>
            <p:nvPr/>
          </p:nvSpPr>
          <p:spPr bwMode="auto">
            <a:xfrm>
              <a:off x="6657149" y="4128596"/>
              <a:ext cx="1612473" cy="1239834"/>
            </a:xfrm>
            <a:custGeom>
              <a:avLst/>
              <a:gdLst>
                <a:gd name="T0" fmla="*/ 875 w 895"/>
                <a:gd name="T1" fmla="*/ 0 h 690"/>
                <a:gd name="T2" fmla="*/ 875 w 895"/>
                <a:gd name="T3" fmla="*/ 0 h 690"/>
                <a:gd name="T4" fmla="*/ 0 w 895"/>
                <a:gd name="T5" fmla="*/ 633 h 690"/>
                <a:gd name="T6" fmla="*/ 37 w 895"/>
                <a:gd name="T7" fmla="*/ 689 h 690"/>
                <a:gd name="T8" fmla="*/ 894 w 895"/>
                <a:gd name="T9" fmla="*/ 37 h 690"/>
                <a:gd name="T10" fmla="*/ 875 w 895"/>
                <a:gd name="T11" fmla="*/ 0 h 690"/>
              </a:gdLst>
              <a:ahLst/>
              <a:cxnLst>
                <a:cxn ang="0">
                  <a:pos x="T0" y="T1"/>
                </a:cxn>
                <a:cxn ang="0">
                  <a:pos x="T2" y="T3"/>
                </a:cxn>
                <a:cxn ang="0">
                  <a:pos x="T4" y="T5"/>
                </a:cxn>
                <a:cxn ang="0">
                  <a:pos x="T6" y="T7"/>
                </a:cxn>
                <a:cxn ang="0">
                  <a:pos x="T8" y="T9"/>
                </a:cxn>
                <a:cxn ang="0">
                  <a:pos x="T10" y="T11"/>
                </a:cxn>
              </a:cxnLst>
              <a:rect l="0" t="0" r="r" b="b"/>
              <a:pathLst>
                <a:path w="895" h="690">
                  <a:moveTo>
                    <a:pt x="875" y="0"/>
                  </a:moveTo>
                  <a:lnTo>
                    <a:pt x="875" y="0"/>
                  </a:lnTo>
                  <a:cubicBezTo>
                    <a:pt x="0" y="633"/>
                    <a:pt x="0" y="633"/>
                    <a:pt x="0" y="633"/>
                  </a:cubicBezTo>
                  <a:cubicBezTo>
                    <a:pt x="37" y="689"/>
                    <a:pt x="37" y="689"/>
                    <a:pt x="37" y="689"/>
                  </a:cubicBezTo>
                  <a:cubicBezTo>
                    <a:pt x="894" y="37"/>
                    <a:pt x="894" y="37"/>
                    <a:pt x="894" y="37"/>
                  </a:cubicBezTo>
                  <a:cubicBezTo>
                    <a:pt x="894" y="18"/>
                    <a:pt x="875" y="18"/>
                    <a:pt x="875" y="0"/>
                  </a:cubicBezTo>
                </a:path>
              </a:pathLst>
            </a:custGeom>
            <a:grpFill/>
            <a:ln>
              <a:noFill/>
            </a:ln>
            <a:effectLst/>
          </p:spPr>
          <p:txBody>
            <a:bodyPr wrap="none" anchor="ctr"/>
            <a:lstStyle/>
            <a:p>
              <a:pPr defTabSz="408230" fontAlgn="auto">
                <a:spcBef>
                  <a:spcPts val="0"/>
                </a:spcBef>
                <a:spcAft>
                  <a:spcPts val="0"/>
                </a:spcAft>
                <a:defRPr/>
              </a:pPr>
              <a:endParaRPr lang="en-US" sz="2213">
                <a:latin typeface="+mn-lt"/>
                <a:ea typeface="+mn-ea"/>
              </a:endParaRPr>
            </a:p>
          </p:txBody>
        </p:sp>
        <p:sp>
          <p:nvSpPr>
            <p:cNvPr id="22" name="Freeform 5">
              <a:extLst>
                <a:ext uri="{FF2B5EF4-FFF2-40B4-BE49-F238E27FC236}">
                  <a16:creationId xmlns:a16="http://schemas.microsoft.com/office/drawing/2014/main" id="{BAF33C79-8081-55FA-D66F-BCA8D7184A62}"/>
                </a:ext>
              </a:extLst>
            </p:cNvPr>
            <p:cNvSpPr>
              <a:spLocks noChangeArrowheads="1"/>
            </p:cNvSpPr>
            <p:nvPr/>
          </p:nvSpPr>
          <p:spPr bwMode="auto">
            <a:xfrm>
              <a:off x="6999869" y="6712299"/>
              <a:ext cx="1844799" cy="644069"/>
            </a:xfrm>
            <a:custGeom>
              <a:avLst/>
              <a:gdLst>
                <a:gd name="T0" fmla="*/ 19 w 1025"/>
                <a:gd name="T1" fmla="*/ 0 h 355"/>
                <a:gd name="T2" fmla="*/ 19 w 1025"/>
                <a:gd name="T3" fmla="*/ 0 h 355"/>
                <a:gd name="T4" fmla="*/ 0 w 1025"/>
                <a:gd name="T5" fmla="*/ 56 h 355"/>
                <a:gd name="T6" fmla="*/ 1006 w 1025"/>
                <a:gd name="T7" fmla="*/ 354 h 355"/>
                <a:gd name="T8" fmla="*/ 1024 w 1025"/>
                <a:gd name="T9" fmla="*/ 298 h 355"/>
                <a:gd name="T10" fmla="*/ 19 w 1025"/>
                <a:gd name="T11" fmla="*/ 0 h 355"/>
              </a:gdLst>
              <a:ahLst/>
              <a:cxnLst>
                <a:cxn ang="0">
                  <a:pos x="T0" y="T1"/>
                </a:cxn>
                <a:cxn ang="0">
                  <a:pos x="T2" y="T3"/>
                </a:cxn>
                <a:cxn ang="0">
                  <a:pos x="T4" y="T5"/>
                </a:cxn>
                <a:cxn ang="0">
                  <a:pos x="T6" y="T7"/>
                </a:cxn>
                <a:cxn ang="0">
                  <a:pos x="T8" y="T9"/>
                </a:cxn>
                <a:cxn ang="0">
                  <a:pos x="T10" y="T11"/>
                </a:cxn>
              </a:cxnLst>
              <a:rect l="0" t="0" r="r" b="b"/>
              <a:pathLst>
                <a:path w="1025" h="355">
                  <a:moveTo>
                    <a:pt x="19" y="0"/>
                  </a:moveTo>
                  <a:lnTo>
                    <a:pt x="19" y="0"/>
                  </a:lnTo>
                  <a:cubicBezTo>
                    <a:pt x="0" y="56"/>
                    <a:pt x="0" y="56"/>
                    <a:pt x="0" y="56"/>
                  </a:cubicBezTo>
                  <a:cubicBezTo>
                    <a:pt x="1006" y="354"/>
                    <a:pt x="1006" y="354"/>
                    <a:pt x="1006" y="354"/>
                  </a:cubicBezTo>
                  <a:cubicBezTo>
                    <a:pt x="1006" y="336"/>
                    <a:pt x="1024" y="317"/>
                    <a:pt x="1024" y="298"/>
                  </a:cubicBezTo>
                  <a:cubicBezTo>
                    <a:pt x="19" y="0"/>
                    <a:pt x="19" y="0"/>
                    <a:pt x="19" y="0"/>
                  </a:cubicBezTo>
                </a:path>
              </a:pathLst>
            </a:custGeom>
            <a:grpFill/>
            <a:ln>
              <a:noFill/>
            </a:ln>
            <a:effectLst/>
          </p:spPr>
          <p:txBody>
            <a:bodyPr wrap="none" anchor="ctr"/>
            <a:lstStyle/>
            <a:p>
              <a:pPr defTabSz="408230" fontAlgn="auto">
                <a:spcBef>
                  <a:spcPts val="0"/>
                </a:spcBef>
                <a:spcAft>
                  <a:spcPts val="0"/>
                </a:spcAft>
                <a:defRPr/>
              </a:pPr>
              <a:endParaRPr lang="en-US" sz="2213">
                <a:latin typeface="+mn-lt"/>
                <a:ea typeface="+mn-ea"/>
              </a:endParaRPr>
            </a:p>
          </p:txBody>
        </p:sp>
        <p:sp>
          <p:nvSpPr>
            <p:cNvPr id="23" name="Freeform 6">
              <a:extLst>
                <a:ext uri="{FF2B5EF4-FFF2-40B4-BE49-F238E27FC236}">
                  <a16:creationId xmlns:a16="http://schemas.microsoft.com/office/drawing/2014/main" id="{1A9AE287-72C8-579C-0D69-5BA5650AB16C}"/>
                </a:ext>
              </a:extLst>
            </p:cNvPr>
            <p:cNvSpPr>
              <a:spLocks noChangeArrowheads="1"/>
            </p:cNvSpPr>
            <p:nvPr/>
          </p:nvSpPr>
          <p:spPr bwMode="auto">
            <a:xfrm>
              <a:off x="5823316" y="2784299"/>
              <a:ext cx="676273" cy="1916107"/>
            </a:xfrm>
            <a:custGeom>
              <a:avLst/>
              <a:gdLst>
                <a:gd name="T0" fmla="*/ 316 w 373"/>
                <a:gd name="T1" fmla="*/ 0 h 1062"/>
                <a:gd name="T2" fmla="*/ 316 w 373"/>
                <a:gd name="T3" fmla="*/ 0 h 1062"/>
                <a:gd name="T4" fmla="*/ 0 w 373"/>
                <a:gd name="T5" fmla="*/ 1043 h 1062"/>
                <a:gd name="T6" fmla="*/ 55 w 373"/>
                <a:gd name="T7" fmla="*/ 1061 h 1062"/>
                <a:gd name="T8" fmla="*/ 372 w 373"/>
                <a:gd name="T9" fmla="*/ 18 h 1062"/>
                <a:gd name="T10" fmla="*/ 316 w 373"/>
                <a:gd name="T11" fmla="*/ 0 h 1062"/>
              </a:gdLst>
              <a:ahLst/>
              <a:cxnLst>
                <a:cxn ang="0">
                  <a:pos x="T0" y="T1"/>
                </a:cxn>
                <a:cxn ang="0">
                  <a:pos x="T2" y="T3"/>
                </a:cxn>
                <a:cxn ang="0">
                  <a:pos x="T4" y="T5"/>
                </a:cxn>
                <a:cxn ang="0">
                  <a:pos x="T6" y="T7"/>
                </a:cxn>
                <a:cxn ang="0">
                  <a:pos x="T8" y="T9"/>
                </a:cxn>
                <a:cxn ang="0">
                  <a:pos x="T10" y="T11"/>
                </a:cxn>
              </a:cxnLst>
              <a:rect l="0" t="0" r="r" b="b"/>
              <a:pathLst>
                <a:path w="373" h="1062">
                  <a:moveTo>
                    <a:pt x="316" y="0"/>
                  </a:moveTo>
                  <a:lnTo>
                    <a:pt x="316" y="0"/>
                  </a:lnTo>
                  <a:cubicBezTo>
                    <a:pt x="0" y="1043"/>
                    <a:pt x="0" y="1043"/>
                    <a:pt x="0" y="1043"/>
                  </a:cubicBezTo>
                  <a:cubicBezTo>
                    <a:pt x="55" y="1061"/>
                    <a:pt x="55" y="1061"/>
                    <a:pt x="55" y="1061"/>
                  </a:cubicBezTo>
                  <a:cubicBezTo>
                    <a:pt x="372" y="18"/>
                    <a:pt x="372" y="18"/>
                    <a:pt x="372" y="18"/>
                  </a:cubicBezTo>
                  <a:cubicBezTo>
                    <a:pt x="353" y="0"/>
                    <a:pt x="334" y="0"/>
                    <a:pt x="316" y="0"/>
                  </a:cubicBezTo>
                </a:path>
              </a:pathLst>
            </a:custGeom>
            <a:grpFill/>
            <a:ln>
              <a:noFill/>
            </a:ln>
            <a:effectLst/>
          </p:spPr>
          <p:txBody>
            <a:bodyPr wrap="none" anchor="ctr"/>
            <a:lstStyle/>
            <a:p>
              <a:pPr defTabSz="408230" fontAlgn="auto">
                <a:spcBef>
                  <a:spcPts val="0"/>
                </a:spcBef>
                <a:spcAft>
                  <a:spcPts val="0"/>
                </a:spcAft>
                <a:defRPr/>
              </a:pPr>
              <a:endParaRPr lang="en-US" sz="2213">
                <a:latin typeface="+mn-lt"/>
                <a:ea typeface="+mn-ea"/>
              </a:endParaRPr>
            </a:p>
          </p:txBody>
        </p:sp>
        <p:sp>
          <p:nvSpPr>
            <p:cNvPr id="24" name="Freeform 9">
              <a:extLst>
                <a:ext uri="{FF2B5EF4-FFF2-40B4-BE49-F238E27FC236}">
                  <a16:creationId xmlns:a16="http://schemas.microsoft.com/office/drawing/2014/main" id="{9304E359-94B4-C708-B8B2-CEA0BFD54551}"/>
                </a:ext>
              </a:extLst>
            </p:cNvPr>
            <p:cNvSpPr>
              <a:spLocks noChangeArrowheads="1"/>
            </p:cNvSpPr>
            <p:nvPr/>
          </p:nvSpPr>
          <p:spPr bwMode="auto">
            <a:xfrm>
              <a:off x="3202288" y="7784862"/>
              <a:ext cx="1176167" cy="1509944"/>
            </a:xfrm>
            <a:custGeom>
              <a:avLst/>
              <a:gdLst>
                <a:gd name="T0" fmla="*/ 1174366 w 653"/>
                <a:gd name="T1" fmla="*/ 1173401 h 839"/>
                <a:gd name="T2" fmla="*/ 1174366 w 653"/>
                <a:gd name="T3" fmla="*/ 1173401 h 839"/>
                <a:gd name="T4" fmla="*/ 1140144 w 653"/>
                <a:gd name="T5" fmla="*/ 1272384 h 839"/>
                <a:gd name="T6" fmla="*/ 738482 w 653"/>
                <a:gd name="T7" fmla="*/ 1508144 h 839"/>
                <a:gd name="T8" fmla="*/ 637616 w 653"/>
                <a:gd name="T9" fmla="*/ 1473950 h 839"/>
                <a:gd name="T10" fmla="*/ 0 w 653"/>
                <a:gd name="T11" fmla="*/ 336543 h 839"/>
                <a:gd name="T12" fmla="*/ 32421 w 653"/>
                <a:gd name="T13" fmla="*/ 235760 h 839"/>
                <a:gd name="T14" fmla="*/ 435884 w 653"/>
                <a:gd name="T15" fmla="*/ 0 h 839"/>
                <a:gd name="T16" fmla="*/ 536750 w 653"/>
                <a:gd name="T17" fmla="*/ 34194 h 839"/>
                <a:gd name="T18" fmla="*/ 1174366 w 653"/>
                <a:gd name="T19" fmla="*/ 1173401 h 8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3" h="839">
                  <a:moveTo>
                    <a:pt x="652" y="652"/>
                  </a:moveTo>
                  <a:lnTo>
                    <a:pt x="652" y="652"/>
                  </a:lnTo>
                  <a:cubicBezTo>
                    <a:pt x="652" y="671"/>
                    <a:pt x="652" y="689"/>
                    <a:pt x="633" y="707"/>
                  </a:cubicBezTo>
                  <a:cubicBezTo>
                    <a:pt x="410" y="838"/>
                    <a:pt x="410" y="838"/>
                    <a:pt x="410" y="838"/>
                  </a:cubicBezTo>
                  <a:cubicBezTo>
                    <a:pt x="391" y="838"/>
                    <a:pt x="372" y="838"/>
                    <a:pt x="354" y="819"/>
                  </a:cubicBezTo>
                  <a:cubicBezTo>
                    <a:pt x="0" y="187"/>
                    <a:pt x="0" y="187"/>
                    <a:pt x="0" y="187"/>
                  </a:cubicBezTo>
                  <a:cubicBezTo>
                    <a:pt x="0" y="168"/>
                    <a:pt x="0" y="149"/>
                    <a:pt x="18" y="131"/>
                  </a:cubicBezTo>
                  <a:cubicBezTo>
                    <a:pt x="242" y="0"/>
                    <a:pt x="242" y="0"/>
                    <a:pt x="242" y="0"/>
                  </a:cubicBezTo>
                  <a:cubicBezTo>
                    <a:pt x="261" y="0"/>
                    <a:pt x="279" y="0"/>
                    <a:pt x="298" y="19"/>
                  </a:cubicBezTo>
                  <a:lnTo>
                    <a:pt x="652" y="65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2213"/>
            </a:p>
          </p:txBody>
        </p:sp>
        <p:sp>
          <p:nvSpPr>
            <p:cNvPr id="25" name="Freeform 10">
              <a:extLst>
                <a:ext uri="{FF2B5EF4-FFF2-40B4-BE49-F238E27FC236}">
                  <a16:creationId xmlns:a16="http://schemas.microsoft.com/office/drawing/2014/main" id="{56EA0B78-01FE-732F-BCAD-2BC56ED98C8E}"/>
                </a:ext>
              </a:extLst>
            </p:cNvPr>
            <p:cNvSpPr>
              <a:spLocks noChangeArrowheads="1"/>
            </p:cNvSpPr>
            <p:nvPr/>
          </p:nvSpPr>
          <p:spPr bwMode="auto">
            <a:xfrm>
              <a:off x="2328110" y="6545118"/>
              <a:ext cx="1748357" cy="1883454"/>
            </a:xfrm>
            <a:custGeom>
              <a:avLst/>
              <a:gdLst>
                <a:gd name="T0" fmla="*/ 1746555 w 970"/>
                <a:gd name="T1" fmla="*/ 1210534 h 1044"/>
                <a:gd name="T2" fmla="*/ 1746555 w 970"/>
                <a:gd name="T3" fmla="*/ 1210534 h 1044"/>
                <a:gd name="T4" fmla="*/ 1712308 w 970"/>
                <a:gd name="T5" fmla="*/ 1311562 h 1044"/>
                <a:gd name="T6" fmla="*/ 738996 w 970"/>
                <a:gd name="T7" fmla="*/ 1849177 h 1044"/>
                <a:gd name="T8" fmla="*/ 638060 w 970"/>
                <a:gd name="T9" fmla="*/ 1814899 h 1044"/>
                <a:gd name="T10" fmla="*/ 0 w 970"/>
                <a:gd name="T11" fmla="*/ 672920 h 1044"/>
                <a:gd name="T12" fmla="*/ 34246 w 970"/>
                <a:gd name="T13" fmla="*/ 571892 h 1044"/>
                <a:gd name="T14" fmla="*/ 1007558 w 970"/>
                <a:gd name="T15" fmla="*/ 34277 h 1044"/>
                <a:gd name="T16" fmla="*/ 1108494 w 970"/>
                <a:gd name="T17" fmla="*/ 34277 h 1044"/>
                <a:gd name="T18" fmla="*/ 1746555 w 970"/>
                <a:gd name="T19" fmla="*/ 1210534 h 10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0" h="1044">
                  <a:moveTo>
                    <a:pt x="969" y="671"/>
                  </a:moveTo>
                  <a:lnTo>
                    <a:pt x="969" y="671"/>
                  </a:lnTo>
                  <a:cubicBezTo>
                    <a:pt x="969" y="689"/>
                    <a:pt x="969" y="708"/>
                    <a:pt x="950" y="727"/>
                  </a:cubicBezTo>
                  <a:cubicBezTo>
                    <a:pt x="410" y="1025"/>
                    <a:pt x="410" y="1025"/>
                    <a:pt x="410" y="1025"/>
                  </a:cubicBezTo>
                  <a:cubicBezTo>
                    <a:pt x="392" y="1043"/>
                    <a:pt x="373" y="1025"/>
                    <a:pt x="354" y="1006"/>
                  </a:cubicBezTo>
                  <a:cubicBezTo>
                    <a:pt x="0" y="373"/>
                    <a:pt x="0" y="373"/>
                    <a:pt x="0" y="373"/>
                  </a:cubicBezTo>
                  <a:cubicBezTo>
                    <a:pt x="0" y="354"/>
                    <a:pt x="0" y="317"/>
                    <a:pt x="19" y="317"/>
                  </a:cubicBezTo>
                  <a:cubicBezTo>
                    <a:pt x="559" y="19"/>
                    <a:pt x="559" y="19"/>
                    <a:pt x="559" y="19"/>
                  </a:cubicBezTo>
                  <a:cubicBezTo>
                    <a:pt x="578" y="0"/>
                    <a:pt x="597" y="0"/>
                    <a:pt x="615" y="19"/>
                  </a:cubicBezTo>
                  <a:lnTo>
                    <a:pt x="969" y="6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2213"/>
            </a:p>
          </p:txBody>
        </p:sp>
        <p:sp>
          <p:nvSpPr>
            <p:cNvPr id="26" name="Freeform 12">
              <a:extLst>
                <a:ext uri="{FF2B5EF4-FFF2-40B4-BE49-F238E27FC236}">
                  <a16:creationId xmlns:a16="http://schemas.microsoft.com/office/drawing/2014/main" id="{E7BFCDC1-274A-9E9F-F6F2-A38A5BF2E2B4}"/>
                </a:ext>
              </a:extLst>
            </p:cNvPr>
            <p:cNvSpPr>
              <a:spLocks noChangeArrowheads="1"/>
            </p:cNvSpPr>
            <p:nvPr/>
          </p:nvSpPr>
          <p:spPr bwMode="auto">
            <a:xfrm>
              <a:off x="4712233" y="4367620"/>
              <a:ext cx="2082134" cy="3393399"/>
            </a:xfrm>
            <a:custGeom>
              <a:avLst/>
              <a:gdLst>
                <a:gd name="T0" fmla="*/ 2080331 w 1155"/>
                <a:gd name="T1" fmla="*/ 3155392 h 1882"/>
                <a:gd name="T2" fmla="*/ 2080331 w 1155"/>
                <a:gd name="T3" fmla="*/ 3155392 h 1882"/>
                <a:gd name="T4" fmla="*/ 2047882 w 1155"/>
                <a:gd name="T5" fmla="*/ 3256365 h 1882"/>
                <a:gd name="T6" fmla="*/ 1845979 w 1155"/>
                <a:gd name="T7" fmla="*/ 3357337 h 1882"/>
                <a:gd name="T8" fmla="*/ 1779278 w 1155"/>
                <a:gd name="T9" fmla="*/ 3323079 h 1882"/>
                <a:gd name="T10" fmla="*/ 34252 w 1155"/>
                <a:gd name="T11" fmla="*/ 201945 h 1882"/>
                <a:gd name="T12" fmla="*/ 34252 w 1155"/>
                <a:gd name="T13" fmla="*/ 135231 h 1882"/>
                <a:gd name="T14" fmla="*/ 234353 w 1155"/>
                <a:gd name="T15" fmla="*/ 0 h 1882"/>
                <a:gd name="T16" fmla="*/ 335305 w 1155"/>
                <a:gd name="T17" fmla="*/ 34259 h 1882"/>
                <a:gd name="T18" fmla="*/ 2080331 w 1155"/>
                <a:gd name="T19" fmla="*/ 3155392 h 18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5" h="1882">
                  <a:moveTo>
                    <a:pt x="1154" y="1750"/>
                  </a:moveTo>
                  <a:lnTo>
                    <a:pt x="1154" y="1750"/>
                  </a:lnTo>
                  <a:cubicBezTo>
                    <a:pt x="1154" y="1769"/>
                    <a:pt x="1154" y="1788"/>
                    <a:pt x="1136" y="1806"/>
                  </a:cubicBezTo>
                  <a:cubicBezTo>
                    <a:pt x="1024" y="1862"/>
                    <a:pt x="1024" y="1862"/>
                    <a:pt x="1024" y="1862"/>
                  </a:cubicBezTo>
                  <a:cubicBezTo>
                    <a:pt x="1005" y="1881"/>
                    <a:pt x="987" y="1862"/>
                    <a:pt x="987" y="1843"/>
                  </a:cubicBezTo>
                  <a:cubicBezTo>
                    <a:pt x="19" y="112"/>
                    <a:pt x="19" y="112"/>
                    <a:pt x="19" y="112"/>
                  </a:cubicBezTo>
                  <a:cubicBezTo>
                    <a:pt x="0" y="93"/>
                    <a:pt x="0" y="75"/>
                    <a:pt x="19" y="75"/>
                  </a:cubicBezTo>
                  <a:cubicBezTo>
                    <a:pt x="130" y="0"/>
                    <a:pt x="130" y="0"/>
                    <a:pt x="130" y="0"/>
                  </a:cubicBezTo>
                  <a:cubicBezTo>
                    <a:pt x="149" y="0"/>
                    <a:pt x="168" y="0"/>
                    <a:pt x="186" y="19"/>
                  </a:cubicBezTo>
                  <a:lnTo>
                    <a:pt x="1154" y="175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2213"/>
            </a:p>
          </p:txBody>
        </p:sp>
        <p:sp>
          <p:nvSpPr>
            <p:cNvPr id="27" name="Freeform 13">
              <a:extLst>
                <a:ext uri="{FF2B5EF4-FFF2-40B4-BE49-F238E27FC236}">
                  <a16:creationId xmlns:a16="http://schemas.microsoft.com/office/drawing/2014/main" id="{56799D4D-A85D-81A9-5674-BCF355C14BFD}"/>
                </a:ext>
              </a:extLst>
            </p:cNvPr>
            <p:cNvSpPr>
              <a:spLocks noChangeArrowheads="1"/>
            </p:cNvSpPr>
            <p:nvPr/>
          </p:nvSpPr>
          <p:spPr bwMode="auto">
            <a:xfrm>
              <a:off x="2399636" y="6918628"/>
              <a:ext cx="1104641" cy="1374847"/>
            </a:xfrm>
            <a:custGeom>
              <a:avLst/>
              <a:gdLst>
                <a:gd name="T0" fmla="*/ 434672 w 615"/>
                <a:gd name="T1" fmla="*/ 167138 h 765"/>
                <a:gd name="T2" fmla="*/ 468799 w 615"/>
                <a:gd name="T3" fmla="*/ 0 h 765"/>
                <a:gd name="T4" fmla="*/ 535257 w 615"/>
                <a:gd name="T5" fmla="*/ 167138 h 765"/>
                <a:gd name="T6" fmla="*/ 635842 w 615"/>
                <a:gd name="T7" fmla="*/ 368423 h 765"/>
                <a:gd name="T8" fmla="*/ 567588 w 615"/>
                <a:gd name="T9" fmla="*/ 201285 h 765"/>
                <a:gd name="T10" fmla="*/ 535257 w 615"/>
                <a:gd name="T11" fmla="*/ 368423 h 765"/>
                <a:gd name="T12" fmla="*/ 768758 w 615"/>
                <a:gd name="T13" fmla="*/ 535561 h 765"/>
                <a:gd name="T14" fmla="*/ 768758 w 615"/>
                <a:gd name="T15" fmla="*/ 434919 h 765"/>
                <a:gd name="T16" fmla="*/ 601715 w 615"/>
                <a:gd name="T17" fmla="*/ 501415 h 765"/>
                <a:gd name="T18" fmla="*/ 768758 w 615"/>
                <a:gd name="T19" fmla="*/ 535561 h 765"/>
                <a:gd name="T20" fmla="*/ 903471 w 615"/>
                <a:gd name="T21" fmla="*/ 670350 h 765"/>
                <a:gd name="T22" fmla="*/ 736427 w 615"/>
                <a:gd name="T23" fmla="*/ 636204 h 765"/>
                <a:gd name="T24" fmla="*/ 802885 w 615"/>
                <a:gd name="T25" fmla="*/ 769195 h 765"/>
                <a:gd name="T26" fmla="*/ 368214 w 615"/>
                <a:gd name="T27" fmla="*/ 267781 h 765"/>
                <a:gd name="T28" fmla="*/ 267628 w 615"/>
                <a:gd name="T29" fmla="*/ 134789 h 765"/>
                <a:gd name="T30" fmla="*/ 233501 w 615"/>
                <a:gd name="T31" fmla="*/ 267781 h 765"/>
                <a:gd name="T32" fmla="*/ 468799 w 615"/>
                <a:gd name="T33" fmla="*/ 469065 h 765"/>
                <a:gd name="T34" fmla="*/ 468799 w 615"/>
                <a:gd name="T35" fmla="*/ 334277 h 765"/>
                <a:gd name="T36" fmla="*/ 299959 w 615"/>
                <a:gd name="T37" fmla="*/ 402570 h 765"/>
                <a:gd name="T38" fmla="*/ 468799 w 615"/>
                <a:gd name="T39" fmla="*/ 469065 h 765"/>
                <a:gd name="T40" fmla="*/ 601715 w 615"/>
                <a:gd name="T41" fmla="*/ 569708 h 765"/>
                <a:gd name="T42" fmla="*/ 434672 w 615"/>
                <a:gd name="T43" fmla="*/ 535561 h 765"/>
                <a:gd name="T44" fmla="*/ 535257 w 615"/>
                <a:gd name="T45" fmla="*/ 670350 h 765"/>
                <a:gd name="T46" fmla="*/ 668173 w 615"/>
                <a:gd name="T47" fmla="*/ 837488 h 765"/>
                <a:gd name="T48" fmla="*/ 601715 w 615"/>
                <a:gd name="T49" fmla="*/ 702700 h 765"/>
                <a:gd name="T50" fmla="*/ 567588 w 615"/>
                <a:gd name="T51" fmla="*/ 837488 h 765"/>
                <a:gd name="T52" fmla="*/ 167043 w 615"/>
                <a:gd name="T53" fmla="*/ 368423 h 765"/>
                <a:gd name="T54" fmla="*/ 167043 w 615"/>
                <a:gd name="T55" fmla="*/ 233634 h 765"/>
                <a:gd name="T56" fmla="*/ 0 w 615"/>
                <a:gd name="T57" fmla="*/ 334277 h 765"/>
                <a:gd name="T58" fmla="*/ 167043 w 615"/>
                <a:gd name="T59" fmla="*/ 368423 h 765"/>
                <a:gd name="T60" fmla="*/ 299959 w 615"/>
                <a:gd name="T61" fmla="*/ 501415 h 765"/>
                <a:gd name="T62" fmla="*/ 132916 w 615"/>
                <a:gd name="T63" fmla="*/ 434919 h 765"/>
                <a:gd name="T64" fmla="*/ 233501 w 615"/>
                <a:gd name="T65" fmla="*/ 602057 h 765"/>
                <a:gd name="T66" fmla="*/ 368214 w 615"/>
                <a:gd name="T67" fmla="*/ 769195 h 765"/>
                <a:gd name="T68" fmla="*/ 299959 w 615"/>
                <a:gd name="T69" fmla="*/ 602057 h 765"/>
                <a:gd name="T70" fmla="*/ 267628 w 615"/>
                <a:gd name="T71" fmla="*/ 769195 h 765"/>
                <a:gd name="T72" fmla="*/ 501130 w 615"/>
                <a:gd name="T73" fmla="*/ 938131 h 765"/>
                <a:gd name="T74" fmla="*/ 501130 w 615"/>
                <a:gd name="T75" fmla="*/ 837488 h 765"/>
                <a:gd name="T76" fmla="*/ 334087 w 615"/>
                <a:gd name="T77" fmla="*/ 903984 h 765"/>
                <a:gd name="T78" fmla="*/ 501130 w 615"/>
                <a:gd name="T79" fmla="*/ 938131 h 765"/>
                <a:gd name="T80" fmla="*/ 1004056 w 615"/>
                <a:gd name="T81" fmla="*/ 869838 h 765"/>
                <a:gd name="T82" fmla="*/ 835216 w 615"/>
                <a:gd name="T83" fmla="*/ 803342 h 765"/>
                <a:gd name="T84" fmla="*/ 935802 w 615"/>
                <a:gd name="T85" fmla="*/ 970480 h 765"/>
                <a:gd name="T86" fmla="*/ 1070514 w 615"/>
                <a:gd name="T87" fmla="*/ 1137618 h 765"/>
                <a:gd name="T88" fmla="*/ 1004056 w 615"/>
                <a:gd name="T89" fmla="*/ 970480 h 765"/>
                <a:gd name="T90" fmla="*/ 969929 w 615"/>
                <a:gd name="T91" fmla="*/ 1137618 h 765"/>
                <a:gd name="T92" fmla="*/ 768758 w 615"/>
                <a:gd name="T93" fmla="*/ 1036976 h 765"/>
                <a:gd name="T94" fmla="*/ 768758 w 615"/>
                <a:gd name="T95" fmla="*/ 903984 h 765"/>
                <a:gd name="T96" fmla="*/ 635842 w 615"/>
                <a:gd name="T97" fmla="*/ 1004627 h 765"/>
                <a:gd name="T98" fmla="*/ 768758 w 615"/>
                <a:gd name="T99" fmla="*/ 1036976 h 765"/>
                <a:gd name="T100" fmla="*/ 903471 w 615"/>
                <a:gd name="T101" fmla="*/ 1171765 h 765"/>
                <a:gd name="T102" fmla="*/ 768758 w 615"/>
                <a:gd name="T103" fmla="*/ 1105269 h 765"/>
                <a:gd name="T104" fmla="*/ 835216 w 615"/>
                <a:gd name="T105" fmla="*/ 1272407 h 765"/>
                <a:gd name="T106" fmla="*/ 601715 w 615"/>
                <a:gd name="T107" fmla="*/ 1137618 h 765"/>
                <a:gd name="T108" fmla="*/ 501130 w 615"/>
                <a:gd name="T109" fmla="*/ 1004627 h 765"/>
                <a:gd name="T110" fmla="*/ 468799 w 615"/>
                <a:gd name="T111" fmla="*/ 1137618 h 765"/>
                <a:gd name="T112" fmla="*/ 702300 w 615"/>
                <a:gd name="T113" fmla="*/ 1338903 h 765"/>
                <a:gd name="T114" fmla="*/ 702300 w 615"/>
                <a:gd name="T115" fmla="*/ 1205912 h 765"/>
                <a:gd name="T116" fmla="*/ 535257 w 615"/>
                <a:gd name="T117" fmla="*/ 1304757 h 765"/>
                <a:gd name="T118" fmla="*/ 702300 w 615"/>
                <a:gd name="T119" fmla="*/ 1338903 h 7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15" h="765">
                  <a:moveTo>
                    <a:pt x="279" y="112"/>
                  </a:moveTo>
                  <a:lnTo>
                    <a:pt x="279" y="112"/>
                  </a:lnTo>
                  <a:cubicBezTo>
                    <a:pt x="261" y="112"/>
                    <a:pt x="242" y="112"/>
                    <a:pt x="242" y="93"/>
                  </a:cubicBezTo>
                  <a:cubicBezTo>
                    <a:pt x="223" y="56"/>
                    <a:pt x="223" y="56"/>
                    <a:pt x="223" y="56"/>
                  </a:cubicBezTo>
                  <a:cubicBezTo>
                    <a:pt x="205" y="56"/>
                    <a:pt x="223" y="37"/>
                    <a:pt x="223" y="19"/>
                  </a:cubicBezTo>
                  <a:cubicBezTo>
                    <a:pt x="261" y="0"/>
                    <a:pt x="261" y="0"/>
                    <a:pt x="261" y="0"/>
                  </a:cubicBezTo>
                  <a:cubicBezTo>
                    <a:pt x="279" y="0"/>
                    <a:pt x="298" y="0"/>
                    <a:pt x="298" y="19"/>
                  </a:cubicBezTo>
                  <a:cubicBezTo>
                    <a:pt x="316" y="56"/>
                    <a:pt x="316" y="56"/>
                    <a:pt x="316" y="56"/>
                  </a:cubicBezTo>
                  <a:cubicBezTo>
                    <a:pt x="316" y="56"/>
                    <a:pt x="316" y="75"/>
                    <a:pt x="298" y="93"/>
                  </a:cubicBezTo>
                  <a:lnTo>
                    <a:pt x="279" y="112"/>
                  </a:lnTo>
                  <a:close/>
                  <a:moveTo>
                    <a:pt x="354" y="205"/>
                  </a:moveTo>
                  <a:lnTo>
                    <a:pt x="354" y="205"/>
                  </a:lnTo>
                  <a:cubicBezTo>
                    <a:pt x="372" y="186"/>
                    <a:pt x="391" y="168"/>
                    <a:pt x="372" y="149"/>
                  </a:cubicBezTo>
                  <a:cubicBezTo>
                    <a:pt x="354" y="130"/>
                    <a:pt x="354" y="130"/>
                    <a:pt x="354" y="130"/>
                  </a:cubicBezTo>
                  <a:cubicBezTo>
                    <a:pt x="354" y="112"/>
                    <a:pt x="335" y="112"/>
                    <a:pt x="316" y="112"/>
                  </a:cubicBezTo>
                  <a:cubicBezTo>
                    <a:pt x="298" y="130"/>
                    <a:pt x="298" y="130"/>
                    <a:pt x="298" y="130"/>
                  </a:cubicBezTo>
                  <a:cubicBezTo>
                    <a:pt x="279" y="130"/>
                    <a:pt x="279" y="149"/>
                    <a:pt x="279" y="168"/>
                  </a:cubicBezTo>
                  <a:cubicBezTo>
                    <a:pt x="298" y="205"/>
                    <a:pt x="298" y="205"/>
                    <a:pt x="298" y="205"/>
                  </a:cubicBezTo>
                  <a:cubicBezTo>
                    <a:pt x="298" y="205"/>
                    <a:pt x="316" y="224"/>
                    <a:pt x="335" y="205"/>
                  </a:cubicBezTo>
                  <a:lnTo>
                    <a:pt x="354" y="205"/>
                  </a:lnTo>
                  <a:close/>
                  <a:moveTo>
                    <a:pt x="428" y="298"/>
                  </a:moveTo>
                  <a:lnTo>
                    <a:pt x="428" y="298"/>
                  </a:lnTo>
                  <a:cubicBezTo>
                    <a:pt x="447" y="298"/>
                    <a:pt x="447" y="279"/>
                    <a:pt x="428" y="261"/>
                  </a:cubicBezTo>
                  <a:cubicBezTo>
                    <a:pt x="428" y="242"/>
                    <a:pt x="428" y="242"/>
                    <a:pt x="428" y="242"/>
                  </a:cubicBezTo>
                  <a:cubicBezTo>
                    <a:pt x="410" y="224"/>
                    <a:pt x="391" y="224"/>
                    <a:pt x="372" y="224"/>
                  </a:cubicBezTo>
                  <a:cubicBezTo>
                    <a:pt x="354" y="242"/>
                    <a:pt x="354" y="242"/>
                    <a:pt x="354" y="242"/>
                  </a:cubicBezTo>
                  <a:cubicBezTo>
                    <a:pt x="335" y="242"/>
                    <a:pt x="335" y="261"/>
                    <a:pt x="335" y="279"/>
                  </a:cubicBezTo>
                  <a:cubicBezTo>
                    <a:pt x="354" y="317"/>
                    <a:pt x="354" y="317"/>
                    <a:pt x="354" y="317"/>
                  </a:cubicBezTo>
                  <a:cubicBezTo>
                    <a:pt x="354" y="317"/>
                    <a:pt x="372" y="335"/>
                    <a:pt x="391" y="317"/>
                  </a:cubicBezTo>
                  <a:lnTo>
                    <a:pt x="428" y="298"/>
                  </a:lnTo>
                  <a:close/>
                  <a:moveTo>
                    <a:pt x="484" y="410"/>
                  </a:moveTo>
                  <a:lnTo>
                    <a:pt x="484" y="410"/>
                  </a:lnTo>
                  <a:cubicBezTo>
                    <a:pt x="503" y="410"/>
                    <a:pt x="503" y="391"/>
                    <a:pt x="503" y="373"/>
                  </a:cubicBezTo>
                  <a:cubicBezTo>
                    <a:pt x="484" y="335"/>
                    <a:pt x="484" y="335"/>
                    <a:pt x="484" y="335"/>
                  </a:cubicBezTo>
                  <a:cubicBezTo>
                    <a:pt x="465" y="335"/>
                    <a:pt x="447" y="317"/>
                    <a:pt x="447" y="335"/>
                  </a:cubicBezTo>
                  <a:cubicBezTo>
                    <a:pt x="410" y="354"/>
                    <a:pt x="410" y="354"/>
                    <a:pt x="410" y="354"/>
                  </a:cubicBezTo>
                  <a:cubicBezTo>
                    <a:pt x="391" y="354"/>
                    <a:pt x="391" y="373"/>
                    <a:pt x="391" y="391"/>
                  </a:cubicBezTo>
                  <a:cubicBezTo>
                    <a:pt x="410" y="410"/>
                    <a:pt x="410" y="410"/>
                    <a:pt x="410" y="410"/>
                  </a:cubicBezTo>
                  <a:cubicBezTo>
                    <a:pt x="428" y="428"/>
                    <a:pt x="447" y="428"/>
                    <a:pt x="447" y="428"/>
                  </a:cubicBezTo>
                  <a:lnTo>
                    <a:pt x="484" y="410"/>
                  </a:lnTo>
                  <a:close/>
                  <a:moveTo>
                    <a:pt x="205" y="149"/>
                  </a:moveTo>
                  <a:lnTo>
                    <a:pt x="205" y="149"/>
                  </a:lnTo>
                  <a:cubicBezTo>
                    <a:pt x="205" y="130"/>
                    <a:pt x="223" y="112"/>
                    <a:pt x="205" y="112"/>
                  </a:cubicBezTo>
                  <a:cubicBezTo>
                    <a:pt x="186" y="75"/>
                    <a:pt x="186" y="75"/>
                    <a:pt x="186" y="75"/>
                  </a:cubicBezTo>
                  <a:cubicBezTo>
                    <a:pt x="186" y="56"/>
                    <a:pt x="167" y="56"/>
                    <a:pt x="149" y="75"/>
                  </a:cubicBezTo>
                  <a:cubicBezTo>
                    <a:pt x="130" y="75"/>
                    <a:pt x="130" y="75"/>
                    <a:pt x="130" y="75"/>
                  </a:cubicBezTo>
                  <a:cubicBezTo>
                    <a:pt x="112" y="93"/>
                    <a:pt x="112" y="112"/>
                    <a:pt x="112" y="130"/>
                  </a:cubicBezTo>
                  <a:cubicBezTo>
                    <a:pt x="130" y="149"/>
                    <a:pt x="130" y="149"/>
                    <a:pt x="130" y="149"/>
                  </a:cubicBezTo>
                  <a:cubicBezTo>
                    <a:pt x="130" y="168"/>
                    <a:pt x="149" y="168"/>
                    <a:pt x="167" y="168"/>
                  </a:cubicBezTo>
                  <a:lnTo>
                    <a:pt x="205" y="149"/>
                  </a:lnTo>
                  <a:close/>
                  <a:moveTo>
                    <a:pt x="261" y="261"/>
                  </a:moveTo>
                  <a:lnTo>
                    <a:pt x="261" y="261"/>
                  </a:lnTo>
                  <a:cubicBezTo>
                    <a:pt x="279" y="242"/>
                    <a:pt x="279" y="224"/>
                    <a:pt x="261" y="205"/>
                  </a:cubicBezTo>
                  <a:cubicBezTo>
                    <a:pt x="261" y="186"/>
                    <a:pt x="261" y="186"/>
                    <a:pt x="261" y="186"/>
                  </a:cubicBezTo>
                  <a:cubicBezTo>
                    <a:pt x="242" y="168"/>
                    <a:pt x="223" y="168"/>
                    <a:pt x="205" y="168"/>
                  </a:cubicBezTo>
                  <a:cubicBezTo>
                    <a:pt x="186" y="186"/>
                    <a:pt x="186" y="186"/>
                    <a:pt x="186" y="186"/>
                  </a:cubicBezTo>
                  <a:cubicBezTo>
                    <a:pt x="167" y="205"/>
                    <a:pt x="167" y="224"/>
                    <a:pt x="167" y="224"/>
                  </a:cubicBezTo>
                  <a:cubicBezTo>
                    <a:pt x="186" y="261"/>
                    <a:pt x="186" y="261"/>
                    <a:pt x="186" y="261"/>
                  </a:cubicBezTo>
                  <a:cubicBezTo>
                    <a:pt x="205" y="279"/>
                    <a:pt x="223" y="279"/>
                    <a:pt x="223" y="261"/>
                  </a:cubicBezTo>
                  <a:lnTo>
                    <a:pt x="261" y="261"/>
                  </a:lnTo>
                  <a:close/>
                  <a:moveTo>
                    <a:pt x="316" y="354"/>
                  </a:moveTo>
                  <a:lnTo>
                    <a:pt x="316" y="354"/>
                  </a:lnTo>
                  <a:cubicBezTo>
                    <a:pt x="335" y="354"/>
                    <a:pt x="335" y="335"/>
                    <a:pt x="335" y="317"/>
                  </a:cubicBezTo>
                  <a:cubicBezTo>
                    <a:pt x="316" y="298"/>
                    <a:pt x="316" y="298"/>
                    <a:pt x="316" y="298"/>
                  </a:cubicBezTo>
                  <a:cubicBezTo>
                    <a:pt x="298" y="279"/>
                    <a:pt x="279" y="279"/>
                    <a:pt x="279" y="279"/>
                  </a:cubicBezTo>
                  <a:cubicBezTo>
                    <a:pt x="242" y="298"/>
                    <a:pt x="242" y="298"/>
                    <a:pt x="242" y="298"/>
                  </a:cubicBezTo>
                  <a:cubicBezTo>
                    <a:pt x="223" y="298"/>
                    <a:pt x="223" y="317"/>
                    <a:pt x="242" y="335"/>
                  </a:cubicBezTo>
                  <a:cubicBezTo>
                    <a:pt x="242" y="373"/>
                    <a:pt x="242" y="373"/>
                    <a:pt x="242" y="373"/>
                  </a:cubicBezTo>
                  <a:cubicBezTo>
                    <a:pt x="261" y="373"/>
                    <a:pt x="279" y="391"/>
                    <a:pt x="298" y="373"/>
                  </a:cubicBezTo>
                  <a:lnTo>
                    <a:pt x="316" y="354"/>
                  </a:lnTo>
                  <a:close/>
                  <a:moveTo>
                    <a:pt x="372" y="466"/>
                  </a:moveTo>
                  <a:lnTo>
                    <a:pt x="372" y="466"/>
                  </a:lnTo>
                  <a:cubicBezTo>
                    <a:pt x="391" y="466"/>
                    <a:pt x="391" y="447"/>
                    <a:pt x="391" y="428"/>
                  </a:cubicBezTo>
                  <a:cubicBezTo>
                    <a:pt x="372" y="410"/>
                    <a:pt x="372" y="410"/>
                    <a:pt x="372" y="410"/>
                  </a:cubicBezTo>
                  <a:cubicBezTo>
                    <a:pt x="372" y="391"/>
                    <a:pt x="354" y="391"/>
                    <a:pt x="335" y="391"/>
                  </a:cubicBezTo>
                  <a:cubicBezTo>
                    <a:pt x="298" y="410"/>
                    <a:pt x="298" y="410"/>
                    <a:pt x="298" y="410"/>
                  </a:cubicBezTo>
                  <a:cubicBezTo>
                    <a:pt x="298" y="410"/>
                    <a:pt x="279" y="428"/>
                    <a:pt x="298" y="447"/>
                  </a:cubicBezTo>
                  <a:cubicBezTo>
                    <a:pt x="316" y="466"/>
                    <a:pt x="316" y="466"/>
                    <a:pt x="316" y="466"/>
                  </a:cubicBezTo>
                  <a:cubicBezTo>
                    <a:pt x="316" y="484"/>
                    <a:pt x="335" y="503"/>
                    <a:pt x="354" y="484"/>
                  </a:cubicBezTo>
                  <a:lnTo>
                    <a:pt x="372" y="466"/>
                  </a:lnTo>
                  <a:close/>
                  <a:moveTo>
                    <a:pt x="93" y="205"/>
                  </a:moveTo>
                  <a:lnTo>
                    <a:pt x="93" y="205"/>
                  </a:lnTo>
                  <a:cubicBezTo>
                    <a:pt x="112" y="205"/>
                    <a:pt x="112" y="186"/>
                    <a:pt x="112" y="168"/>
                  </a:cubicBezTo>
                  <a:cubicBezTo>
                    <a:pt x="93" y="130"/>
                    <a:pt x="93" y="130"/>
                    <a:pt x="93" y="130"/>
                  </a:cubicBezTo>
                  <a:cubicBezTo>
                    <a:pt x="74" y="130"/>
                    <a:pt x="56" y="112"/>
                    <a:pt x="56" y="130"/>
                  </a:cubicBezTo>
                  <a:cubicBezTo>
                    <a:pt x="18" y="149"/>
                    <a:pt x="18" y="149"/>
                    <a:pt x="18" y="149"/>
                  </a:cubicBezTo>
                  <a:cubicBezTo>
                    <a:pt x="0" y="149"/>
                    <a:pt x="0" y="168"/>
                    <a:pt x="0" y="186"/>
                  </a:cubicBezTo>
                  <a:cubicBezTo>
                    <a:pt x="18" y="205"/>
                    <a:pt x="18" y="205"/>
                    <a:pt x="18" y="205"/>
                  </a:cubicBezTo>
                  <a:cubicBezTo>
                    <a:pt x="37" y="224"/>
                    <a:pt x="56" y="224"/>
                    <a:pt x="74" y="224"/>
                  </a:cubicBezTo>
                  <a:lnTo>
                    <a:pt x="93" y="205"/>
                  </a:lnTo>
                  <a:close/>
                  <a:moveTo>
                    <a:pt x="149" y="317"/>
                  </a:moveTo>
                  <a:lnTo>
                    <a:pt x="149" y="317"/>
                  </a:lnTo>
                  <a:cubicBezTo>
                    <a:pt x="167" y="298"/>
                    <a:pt x="167" y="279"/>
                    <a:pt x="167" y="279"/>
                  </a:cubicBezTo>
                  <a:cubicBezTo>
                    <a:pt x="149" y="242"/>
                    <a:pt x="149" y="242"/>
                    <a:pt x="149" y="242"/>
                  </a:cubicBezTo>
                  <a:cubicBezTo>
                    <a:pt x="149" y="224"/>
                    <a:pt x="130" y="224"/>
                    <a:pt x="112" y="224"/>
                  </a:cubicBezTo>
                  <a:cubicBezTo>
                    <a:pt x="74" y="242"/>
                    <a:pt x="74" y="242"/>
                    <a:pt x="74" y="242"/>
                  </a:cubicBezTo>
                  <a:cubicBezTo>
                    <a:pt x="74" y="261"/>
                    <a:pt x="56" y="279"/>
                    <a:pt x="74" y="279"/>
                  </a:cubicBezTo>
                  <a:cubicBezTo>
                    <a:pt x="93" y="317"/>
                    <a:pt x="93" y="317"/>
                    <a:pt x="93" y="317"/>
                  </a:cubicBezTo>
                  <a:cubicBezTo>
                    <a:pt x="93" y="335"/>
                    <a:pt x="112" y="335"/>
                    <a:pt x="130" y="335"/>
                  </a:cubicBezTo>
                  <a:lnTo>
                    <a:pt x="149" y="317"/>
                  </a:lnTo>
                  <a:close/>
                  <a:moveTo>
                    <a:pt x="205" y="428"/>
                  </a:moveTo>
                  <a:lnTo>
                    <a:pt x="205" y="428"/>
                  </a:lnTo>
                  <a:cubicBezTo>
                    <a:pt x="223" y="410"/>
                    <a:pt x="242" y="391"/>
                    <a:pt x="223" y="373"/>
                  </a:cubicBezTo>
                  <a:cubicBezTo>
                    <a:pt x="205" y="354"/>
                    <a:pt x="205" y="354"/>
                    <a:pt x="205" y="354"/>
                  </a:cubicBezTo>
                  <a:cubicBezTo>
                    <a:pt x="205" y="335"/>
                    <a:pt x="186" y="335"/>
                    <a:pt x="167" y="335"/>
                  </a:cubicBezTo>
                  <a:cubicBezTo>
                    <a:pt x="149" y="354"/>
                    <a:pt x="149" y="354"/>
                    <a:pt x="149" y="354"/>
                  </a:cubicBezTo>
                  <a:cubicBezTo>
                    <a:pt x="130" y="373"/>
                    <a:pt x="130" y="391"/>
                    <a:pt x="130" y="391"/>
                  </a:cubicBezTo>
                  <a:cubicBezTo>
                    <a:pt x="149" y="428"/>
                    <a:pt x="149" y="428"/>
                    <a:pt x="149" y="428"/>
                  </a:cubicBezTo>
                  <a:cubicBezTo>
                    <a:pt x="149" y="447"/>
                    <a:pt x="167" y="447"/>
                    <a:pt x="186" y="428"/>
                  </a:cubicBezTo>
                  <a:lnTo>
                    <a:pt x="205" y="428"/>
                  </a:lnTo>
                  <a:close/>
                  <a:moveTo>
                    <a:pt x="279" y="522"/>
                  </a:moveTo>
                  <a:lnTo>
                    <a:pt x="279" y="522"/>
                  </a:lnTo>
                  <a:cubicBezTo>
                    <a:pt x="298" y="522"/>
                    <a:pt x="298" y="503"/>
                    <a:pt x="279" y="484"/>
                  </a:cubicBezTo>
                  <a:cubicBezTo>
                    <a:pt x="279" y="466"/>
                    <a:pt x="279" y="466"/>
                    <a:pt x="279" y="466"/>
                  </a:cubicBezTo>
                  <a:cubicBezTo>
                    <a:pt x="261" y="447"/>
                    <a:pt x="242" y="447"/>
                    <a:pt x="223" y="447"/>
                  </a:cubicBezTo>
                  <a:cubicBezTo>
                    <a:pt x="205" y="466"/>
                    <a:pt x="205" y="466"/>
                    <a:pt x="205" y="466"/>
                  </a:cubicBezTo>
                  <a:cubicBezTo>
                    <a:pt x="186" y="466"/>
                    <a:pt x="186" y="484"/>
                    <a:pt x="186" y="503"/>
                  </a:cubicBezTo>
                  <a:cubicBezTo>
                    <a:pt x="205" y="540"/>
                    <a:pt x="205" y="540"/>
                    <a:pt x="205" y="540"/>
                  </a:cubicBezTo>
                  <a:cubicBezTo>
                    <a:pt x="205" y="540"/>
                    <a:pt x="223" y="559"/>
                    <a:pt x="242" y="540"/>
                  </a:cubicBezTo>
                  <a:lnTo>
                    <a:pt x="279" y="522"/>
                  </a:lnTo>
                  <a:close/>
                  <a:moveTo>
                    <a:pt x="540" y="522"/>
                  </a:moveTo>
                  <a:lnTo>
                    <a:pt x="540" y="522"/>
                  </a:lnTo>
                  <a:cubicBezTo>
                    <a:pt x="559" y="503"/>
                    <a:pt x="559" y="484"/>
                    <a:pt x="559" y="484"/>
                  </a:cubicBezTo>
                  <a:cubicBezTo>
                    <a:pt x="540" y="447"/>
                    <a:pt x="540" y="447"/>
                    <a:pt x="540" y="447"/>
                  </a:cubicBezTo>
                  <a:cubicBezTo>
                    <a:pt x="521" y="428"/>
                    <a:pt x="503" y="428"/>
                    <a:pt x="503" y="428"/>
                  </a:cubicBezTo>
                  <a:cubicBezTo>
                    <a:pt x="465" y="447"/>
                    <a:pt x="465" y="447"/>
                    <a:pt x="465" y="447"/>
                  </a:cubicBezTo>
                  <a:cubicBezTo>
                    <a:pt x="447" y="466"/>
                    <a:pt x="447" y="484"/>
                    <a:pt x="447" y="484"/>
                  </a:cubicBezTo>
                  <a:cubicBezTo>
                    <a:pt x="465" y="522"/>
                    <a:pt x="465" y="522"/>
                    <a:pt x="465" y="522"/>
                  </a:cubicBezTo>
                  <a:cubicBezTo>
                    <a:pt x="484" y="540"/>
                    <a:pt x="503" y="540"/>
                    <a:pt x="521" y="540"/>
                  </a:cubicBezTo>
                  <a:lnTo>
                    <a:pt x="540" y="522"/>
                  </a:lnTo>
                  <a:close/>
                  <a:moveTo>
                    <a:pt x="596" y="633"/>
                  </a:moveTo>
                  <a:lnTo>
                    <a:pt x="596" y="633"/>
                  </a:lnTo>
                  <a:cubicBezTo>
                    <a:pt x="614" y="615"/>
                    <a:pt x="614" y="596"/>
                    <a:pt x="614" y="577"/>
                  </a:cubicBezTo>
                  <a:cubicBezTo>
                    <a:pt x="596" y="559"/>
                    <a:pt x="596" y="559"/>
                    <a:pt x="596" y="559"/>
                  </a:cubicBezTo>
                  <a:cubicBezTo>
                    <a:pt x="596" y="540"/>
                    <a:pt x="577" y="540"/>
                    <a:pt x="559" y="540"/>
                  </a:cubicBezTo>
                  <a:cubicBezTo>
                    <a:pt x="521" y="559"/>
                    <a:pt x="521" y="559"/>
                    <a:pt x="521" y="559"/>
                  </a:cubicBezTo>
                  <a:cubicBezTo>
                    <a:pt x="521" y="577"/>
                    <a:pt x="503" y="596"/>
                    <a:pt x="521" y="596"/>
                  </a:cubicBezTo>
                  <a:cubicBezTo>
                    <a:pt x="540" y="633"/>
                    <a:pt x="540" y="633"/>
                    <a:pt x="540" y="633"/>
                  </a:cubicBezTo>
                  <a:cubicBezTo>
                    <a:pt x="540" y="652"/>
                    <a:pt x="559" y="652"/>
                    <a:pt x="577" y="633"/>
                  </a:cubicBezTo>
                  <a:lnTo>
                    <a:pt x="596" y="633"/>
                  </a:lnTo>
                  <a:close/>
                  <a:moveTo>
                    <a:pt x="428" y="577"/>
                  </a:moveTo>
                  <a:lnTo>
                    <a:pt x="428" y="577"/>
                  </a:lnTo>
                  <a:cubicBezTo>
                    <a:pt x="447" y="559"/>
                    <a:pt x="447" y="559"/>
                    <a:pt x="447" y="540"/>
                  </a:cubicBezTo>
                  <a:cubicBezTo>
                    <a:pt x="428" y="503"/>
                    <a:pt x="428" y="503"/>
                    <a:pt x="428" y="503"/>
                  </a:cubicBezTo>
                  <a:cubicBezTo>
                    <a:pt x="428" y="484"/>
                    <a:pt x="410" y="484"/>
                    <a:pt x="391" y="503"/>
                  </a:cubicBezTo>
                  <a:cubicBezTo>
                    <a:pt x="354" y="503"/>
                    <a:pt x="354" y="503"/>
                    <a:pt x="354" y="503"/>
                  </a:cubicBezTo>
                  <a:cubicBezTo>
                    <a:pt x="354" y="522"/>
                    <a:pt x="335" y="540"/>
                    <a:pt x="354" y="559"/>
                  </a:cubicBezTo>
                  <a:cubicBezTo>
                    <a:pt x="372" y="577"/>
                    <a:pt x="372" y="577"/>
                    <a:pt x="372" y="577"/>
                  </a:cubicBezTo>
                  <a:cubicBezTo>
                    <a:pt x="372" y="596"/>
                    <a:pt x="391" y="596"/>
                    <a:pt x="410" y="596"/>
                  </a:cubicBezTo>
                  <a:lnTo>
                    <a:pt x="428" y="577"/>
                  </a:lnTo>
                  <a:close/>
                  <a:moveTo>
                    <a:pt x="503" y="689"/>
                  </a:moveTo>
                  <a:lnTo>
                    <a:pt x="503" y="689"/>
                  </a:lnTo>
                  <a:cubicBezTo>
                    <a:pt x="503" y="671"/>
                    <a:pt x="521" y="652"/>
                    <a:pt x="503" y="652"/>
                  </a:cubicBezTo>
                  <a:cubicBezTo>
                    <a:pt x="484" y="615"/>
                    <a:pt x="484" y="615"/>
                    <a:pt x="484" y="615"/>
                  </a:cubicBezTo>
                  <a:cubicBezTo>
                    <a:pt x="484" y="596"/>
                    <a:pt x="465" y="596"/>
                    <a:pt x="447" y="596"/>
                  </a:cubicBezTo>
                  <a:cubicBezTo>
                    <a:pt x="428" y="615"/>
                    <a:pt x="428" y="615"/>
                    <a:pt x="428" y="615"/>
                  </a:cubicBezTo>
                  <a:cubicBezTo>
                    <a:pt x="410" y="633"/>
                    <a:pt x="410" y="652"/>
                    <a:pt x="410" y="652"/>
                  </a:cubicBezTo>
                  <a:cubicBezTo>
                    <a:pt x="428" y="689"/>
                    <a:pt x="428" y="689"/>
                    <a:pt x="428" y="689"/>
                  </a:cubicBezTo>
                  <a:cubicBezTo>
                    <a:pt x="428" y="708"/>
                    <a:pt x="447" y="708"/>
                    <a:pt x="465" y="708"/>
                  </a:cubicBezTo>
                  <a:lnTo>
                    <a:pt x="503" y="689"/>
                  </a:lnTo>
                  <a:close/>
                  <a:moveTo>
                    <a:pt x="335" y="633"/>
                  </a:moveTo>
                  <a:lnTo>
                    <a:pt x="335" y="633"/>
                  </a:lnTo>
                  <a:cubicBezTo>
                    <a:pt x="354" y="633"/>
                    <a:pt x="354" y="615"/>
                    <a:pt x="335" y="596"/>
                  </a:cubicBezTo>
                  <a:cubicBezTo>
                    <a:pt x="335" y="559"/>
                    <a:pt x="335" y="559"/>
                    <a:pt x="335" y="559"/>
                  </a:cubicBezTo>
                  <a:cubicBezTo>
                    <a:pt x="316" y="559"/>
                    <a:pt x="298" y="540"/>
                    <a:pt x="279" y="559"/>
                  </a:cubicBezTo>
                  <a:cubicBezTo>
                    <a:pt x="261" y="577"/>
                    <a:pt x="261" y="577"/>
                    <a:pt x="261" y="577"/>
                  </a:cubicBezTo>
                  <a:cubicBezTo>
                    <a:pt x="242" y="577"/>
                    <a:pt x="242" y="596"/>
                    <a:pt x="242" y="615"/>
                  </a:cubicBezTo>
                  <a:cubicBezTo>
                    <a:pt x="261" y="633"/>
                    <a:pt x="261" y="633"/>
                    <a:pt x="261" y="633"/>
                  </a:cubicBezTo>
                  <a:cubicBezTo>
                    <a:pt x="279" y="652"/>
                    <a:pt x="279" y="652"/>
                    <a:pt x="298" y="652"/>
                  </a:cubicBezTo>
                  <a:lnTo>
                    <a:pt x="335" y="633"/>
                  </a:lnTo>
                  <a:close/>
                  <a:moveTo>
                    <a:pt x="391" y="745"/>
                  </a:moveTo>
                  <a:lnTo>
                    <a:pt x="391" y="745"/>
                  </a:lnTo>
                  <a:cubicBezTo>
                    <a:pt x="410" y="726"/>
                    <a:pt x="410" y="708"/>
                    <a:pt x="410" y="708"/>
                  </a:cubicBezTo>
                  <a:cubicBezTo>
                    <a:pt x="391" y="671"/>
                    <a:pt x="391" y="671"/>
                    <a:pt x="391" y="671"/>
                  </a:cubicBezTo>
                  <a:cubicBezTo>
                    <a:pt x="372" y="652"/>
                    <a:pt x="354" y="652"/>
                    <a:pt x="354" y="671"/>
                  </a:cubicBezTo>
                  <a:cubicBezTo>
                    <a:pt x="316" y="671"/>
                    <a:pt x="316" y="671"/>
                    <a:pt x="316" y="671"/>
                  </a:cubicBezTo>
                  <a:cubicBezTo>
                    <a:pt x="298" y="689"/>
                    <a:pt x="298" y="708"/>
                    <a:pt x="298" y="726"/>
                  </a:cubicBezTo>
                  <a:cubicBezTo>
                    <a:pt x="316" y="745"/>
                    <a:pt x="316" y="745"/>
                    <a:pt x="316" y="745"/>
                  </a:cubicBezTo>
                  <a:cubicBezTo>
                    <a:pt x="335" y="764"/>
                    <a:pt x="354" y="764"/>
                    <a:pt x="372" y="764"/>
                  </a:cubicBezTo>
                  <a:lnTo>
                    <a:pt x="391" y="74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2213"/>
            </a:p>
          </p:txBody>
        </p:sp>
        <p:sp>
          <p:nvSpPr>
            <p:cNvPr id="28" name="Freeform 5">
              <a:extLst>
                <a:ext uri="{FF2B5EF4-FFF2-40B4-BE49-F238E27FC236}">
                  <a16:creationId xmlns:a16="http://schemas.microsoft.com/office/drawing/2014/main" id="{D3D454D3-4917-F175-6370-5C7D8B3D73C1}"/>
                </a:ext>
              </a:extLst>
            </p:cNvPr>
            <p:cNvSpPr>
              <a:spLocks noChangeArrowheads="1"/>
            </p:cNvSpPr>
            <p:nvPr/>
          </p:nvSpPr>
          <p:spPr bwMode="auto">
            <a:xfrm rot="19800000">
              <a:off x="6943462" y="5479872"/>
              <a:ext cx="1842498" cy="644069"/>
            </a:xfrm>
            <a:custGeom>
              <a:avLst/>
              <a:gdLst>
                <a:gd name="T0" fmla="*/ 19 w 1025"/>
                <a:gd name="T1" fmla="*/ 0 h 355"/>
                <a:gd name="T2" fmla="*/ 19 w 1025"/>
                <a:gd name="T3" fmla="*/ 0 h 355"/>
                <a:gd name="T4" fmla="*/ 0 w 1025"/>
                <a:gd name="T5" fmla="*/ 56 h 355"/>
                <a:gd name="T6" fmla="*/ 1006 w 1025"/>
                <a:gd name="T7" fmla="*/ 354 h 355"/>
                <a:gd name="T8" fmla="*/ 1024 w 1025"/>
                <a:gd name="T9" fmla="*/ 298 h 355"/>
                <a:gd name="T10" fmla="*/ 19 w 1025"/>
                <a:gd name="T11" fmla="*/ 0 h 355"/>
              </a:gdLst>
              <a:ahLst/>
              <a:cxnLst>
                <a:cxn ang="0">
                  <a:pos x="T0" y="T1"/>
                </a:cxn>
                <a:cxn ang="0">
                  <a:pos x="T2" y="T3"/>
                </a:cxn>
                <a:cxn ang="0">
                  <a:pos x="T4" y="T5"/>
                </a:cxn>
                <a:cxn ang="0">
                  <a:pos x="T6" y="T7"/>
                </a:cxn>
                <a:cxn ang="0">
                  <a:pos x="T8" y="T9"/>
                </a:cxn>
                <a:cxn ang="0">
                  <a:pos x="T10" y="T11"/>
                </a:cxn>
              </a:cxnLst>
              <a:rect l="0" t="0" r="r" b="b"/>
              <a:pathLst>
                <a:path w="1025" h="355">
                  <a:moveTo>
                    <a:pt x="19" y="0"/>
                  </a:moveTo>
                  <a:lnTo>
                    <a:pt x="19" y="0"/>
                  </a:lnTo>
                  <a:cubicBezTo>
                    <a:pt x="0" y="56"/>
                    <a:pt x="0" y="56"/>
                    <a:pt x="0" y="56"/>
                  </a:cubicBezTo>
                  <a:cubicBezTo>
                    <a:pt x="1006" y="354"/>
                    <a:pt x="1006" y="354"/>
                    <a:pt x="1006" y="354"/>
                  </a:cubicBezTo>
                  <a:cubicBezTo>
                    <a:pt x="1006" y="336"/>
                    <a:pt x="1024" y="317"/>
                    <a:pt x="1024" y="298"/>
                  </a:cubicBezTo>
                  <a:cubicBezTo>
                    <a:pt x="19" y="0"/>
                    <a:pt x="19" y="0"/>
                    <a:pt x="19" y="0"/>
                  </a:cubicBezTo>
                </a:path>
              </a:pathLst>
            </a:custGeom>
            <a:grpFill/>
            <a:ln>
              <a:noFill/>
            </a:ln>
            <a:effectLst/>
          </p:spPr>
          <p:txBody>
            <a:bodyPr wrap="none" anchor="ctr"/>
            <a:lstStyle/>
            <a:p>
              <a:pPr defTabSz="408230" fontAlgn="auto">
                <a:spcBef>
                  <a:spcPts val="0"/>
                </a:spcBef>
                <a:spcAft>
                  <a:spcPts val="0"/>
                </a:spcAft>
                <a:defRPr/>
              </a:pPr>
              <a:endParaRPr lang="en-US" sz="2213">
                <a:latin typeface="+mn-lt"/>
                <a:ea typeface="+mn-ea"/>
              </a:endParaRPr>
            </a:p>
          </p:txBody>
        </p:sp>
      </p:grpSp>
      <p:sp>
        <p:nvSpPr>
          <p:cNvPr id="29" name="Rectangle 28">
            <a:extLst>
              <a:ext uri="{FF2B5EF4-FFF2-40B4-BE49-F238E27FC236}">
                <a16:creationId xmlns:a16="http://schemas.microsoft.com/office/drawing/2014/main" id="{3667B2E3-88E2-3065-82C9-9F76A230E260}"/>
              </a:ext>
            </a:extLst>
          </p:cNvPr>
          <p:cNvSpPr/>
          <p:nvPr/>
        </p:nvSpPr>
        <p:spPr>
          <a:xfrm>
            <a:off x="870933" y="5982837"/>
            <a:ext cx="8041197" cy="461665"/>
          </a:xfrm>
          <a:prstGeom prst="rect">
            <a:avLst/>
          </a:prstGeom>
        </p:spPr>
        <p:txBody>
          <a:bodyPr wrap="square">
            <a:spAutoFit/>
          </a:bodyPr>
          <a:lstStyle/>
          <a:p>
            <a:pPr marL="52388" marR="0">
              <a:spcBef>
                <a:spcPts val="0"/>
              </a:spcBef>
              <a:spcAft>
                <a:spcPts val="0"/>
              </a:spcAft>
            </a:pPr>
            <a:r>
              <a:rPr lang="en-US" sz="1150" b="1">
                <a:latin typeface="Arial" panose="020B0604020202020204" pitchFamily="34" charset="0"/>
                <a:ea typeface="Calibri" panose="020F0502020204030204" pitchFamily="34" charset="0"/>
                <a:cs typeface="Times New Roman" panose="02020603050405020304" pitchFamily="18" charset="0"/>
              </a:rPr>
              <a:t>Tax Diversification: </a:t>
            </a:r>
            <a:r>
              <a:rPr lang="en-US" sz="1150">
                <a:latin typeface="Arial" panose="020B0604020202020204" pitchFamily="34" charset="0"/>
                <a:ea typeface="Calibri" panose="020F0502020204030204" pitchFamily="34" charset="0"/>
                <a:cs typeface="Times New Roman" panose="02020603050405020304" pitchFamily="18" charset="0"/>
              </a:rPr>
              <a:t>Individuals may consider utilizing a combination of both Traditional and Roth retirement plan accounts as a ‘tax hedge’ given uncertainty over future income tax rates.</a:t>
            </a:r>
            <a:endParaRPr lang="en-US" sz="115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AD9297F9-B90F-FBD1-F71F-181FAE244361}"/>
              </a:ext>
            </a:extLst>
          </p:cNvPr>
          <p:cNvSpPr txBox="1"/>
          <p:nvPr/>
        </p:nvSpPr>
        <p:spPr>
          <a:xfrm>
            <a:off x="1642999" y="6627904"/>
            <a:ext cx="4580848" cy="215444"/>
          </a:xfrm>
          <a:prstGeom prst="rect">
            <a:avLst/>
          </a:prstGeom>
          <a:noFill/>
        </p:spPr>
        <p:txBody>
          <a:bodyPr wrap="square">
            <a:spAutoFit/>
          </a:bodyPr>
          <a:lstStyle/>
          <a:p>
            <a:pPr marL="390525" marR="156845" indent="-228600">
              <a:spcBef>
                <a:spcPts val="0"/>
              </a:spcBef>
              <a:spcAft>
                <a:spcPts val="0"/>
              </a:spcAft>
            </a:pPr>
            <a:r>
              <a:rPr lang="en-US" sz="800" i="1">
                <a:solidFill>
                  <a:schemeClr val="bg2">
                    <a:lumMod val="50000"/>
                  </a:schemeClr>
                </a:solidFill>
                <a:latin typeface="Arial (Body)"/>
                <a:ea typeface="Calibri" panose="020F0502020204030204" pitchFamily="34" charset="0"/>
              </a:rPr>
              <a:t> Source: T. Rowe Price – “Roth IRA vs. Traditional IRA” (November 2025)</a:t>
            </a:r>
          </a:p>
        </p:txBody>
      </p:sp>
    </p:spTree>
    <p:extLst>
      <p:ext uri="{BB962C8B-B14F-4D97-AF65-F5344CB8AC3E}">
        <p14:creationId xmlns:p14="http://schemas.microsoft.com/office/powerpoint/2010/main" val="3315601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DD01D6-24B8-47D8-B06B-438364F3ABCE}"/>
              </a:ext>
            </a:extLst>
          </p:cNvPr>
          <p:cNvSpPr>
            <a:spLocks noGrp="1"/>
          </p:cNvSpPr>
          <p:nvPr>
            <p:ph type="title"/>
          </p:nvPr>
        </p:nvSpPr>
        <p:spPr/>
        <p:txBody>
          <a:bodyPr>
            <a:normAutofit/>
          </a:bodyPr>
          <a:lstStyle/>
          <a:p>
            <a:r>
              <a:rPr lang="en-US"/>
              <a:t>Retirement Contribution Limits</a:t>
            </a:r>
          </a:p>
        </p:txBody>
      </p:sp>
      <p:sp>
        <p:nvSpPr>
          <p:cNvPr id="4" name="Footer Placeholder 3">
            <a:extLst>
              <a:ext uri="{FF2B5EF4-FFF2-40B4-BE49-F238E27FC236}">
                <a16:creationId xmlns:a16="http://schemas.microsoft.com/office/drawing/2014/main" id="{99EEB32E-D35A-4ADF-A365-A6FB38942A16}"/>
              </a:ext>
            </a:extLst>
          </p:cNvPr>
          <p:cNvSpPr>
            <a:spLocks noGrp="1"/>
          </p:cNvSpPr>
          <p:nvPr>
            <p:ph type="ftr" sz="quarter" idx="3"/>
          </p:nvPr>
        </p:nvSpPr>
        <p:spPr/>
        <p:txBody>
          <a:bodyPr/>
          <a:lstStyle/>
          <a:p>
            <a:r>
              <a:rPr lang="en-US"/>
              <a:t>www.FiducientAdvisors.com</a:t>
            </a:r>
          </a:p>
        </p:txBody>
      </p:sp>
      <p:sp>
        <p:nvSpPr>
          <p:cNvPr id="5" name="Slide Number Placeholder 4">
            <a:extLst>
              <a:ext uri="{FF2B5EF4-FFF2-40B4-BE49-F238E27FC236}">
                <a16:creationId xmlns:a16="http://schemas.microsoft.com/office/drawing/2014/main" id="{AA8C179A-D810-403E-9872-5F55988F47AB}"/>
              </a:ext>
            </a:extLst>
          </p:cNvPr>
          <p:cNvSpPr>
            <a:spLocks noGrp="1"/>
          </p:cNvSpPr>
          <p:nvPr>
            <p:ph type="sldNum" sz="quarter" idx="4"/>
          </p:nvPr>
        </p:nvSpPr>
        <p:spPr/>
        <p:txBody>
          <a:bodyPr/>
          <a:lstStyle/>
          <a:p>
            <a:fld id="{E57A0B7C-FA6A-BC42-8139-60285044CFD9}" type="slidenum">
              <a:rPr lang="en-US" smtClean="0"/>
              <a:pPr/>
              <a:t>28</a:t>
            </a:fld>
            <a:endParaRPr lang="en-US"/>
          </a:p>
        </p:txBody>
      </p:sp>
      <p:graphicFrame>
        <p:nvGraphicFramePr>
          <p:cNvPr id="6" name="Table 5">
            <a:extLst>
              <a:ext uri="{FF2B5EF4-FFF2-40B4-BE49-F238E27FC236}">
                <a16:creationId xmlns:a16="http://schemas.microsoft.com/office/drawing/2014/main" id="{1BDE9B3C-7BAA-43A6-888A-093E9D602EBF}"/>
              </a:ext>
            </a:extLst>
          </p:cNvPr>
          <p:cNvGraphicFramePr>
            <a:graphicFrameLocks noGrp="1"/>
          </p:cNvGraphicFramePr>
          <p:nvPr>
            <p:extLst>
              <p:ext uri="{D42A27DB-BD31-4B8C-83A1-F6EECF244321}">
                <p14:modId xmlns:p14="http://schemas.microsoft.com/office/powerpoint/2010/main" val="97779990"/>
              </p:ext>
            </p:extLst>
          </p:nvPr>
        </p:nvGraphicFramePr>
        <p:xfrm>
          <a:off x="560321" y="4471536"/>
          <a:ext cx="6216924" cy="1551956"/>
        </p:xfrm>
        <a:graphic>
          <a:graphicData uri="http://schemas.openxmlformats.org/drawingml/2006/table">
            <a:tbl>
              <a:tblPr firstRow="1" bandRow="1">
                <a:tableStyleId>{5C22544A-7EE6-4342-B048-85BDC9FD1C3A}</a:tableStyleId>
              </a:tblPr>
              <a:tblGrid>
                <a:gridCol w="3107964">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tblGrid>
              <a:tr h="310896">
                <a:tc>
                  <a:txBody>
                    <a:bodyPr/>
                    <a:lstStyle/>
                    <a:p>
                      <a:pPr algn="ctr"/>
                      <a:endParaRPr lang="en-US" sz="1400" b="1">
                        <a:latin typeface="Arial" panose="020B0604020202020204" pitchFamily="34" charset="0"/>
                        <a:cs typeface="Arial" panose="020B0604020202020204" pitchFamily="34" charset="0"/>
                      </a:endParaRPr>
                    </a:p>
                  </a:txBody>
                  <a:tcPr marL="34290" marR="34290" marT="17146" marB="17146" anchor="ctr">
                    <a:solidFill>
                      <a:srgbClr val="00867F"/>
                    </a:solidFill>
                  </a:tcPr>
                </a:tc>
                <a:tc>
                  <a:txBody>
                    <a:bodyPr/>
                    <a:lstStyle/>
                    <a:p>
                      <a:pPr algn="ctr"/>
                      <a:r>
                        <a:rPr lang="en-US" sz="1250">
                          <a:latin typeface="Arial" panose="020B0604020202020204" pitchFamily="34" charset="0"/>
                          <a:cs typeface="Arial" panose="020B0604020202020204" pitchFamily="34" charset="0"/>
                        </a:rPr>
                        <a:t>2025</a:t>
                      </a:r>
                      <a:endParaRPr lang="en-US" sz="1250" b="1">
                        <a:latin typeface="Arial" panose="020B0604020202020204" pitchFamily="34" charset="0"/>
                        <a:cs typeface="Arial" panose="020B0604020202020204" pitchFamily="34" charset="0"/>
                      </a:endParaRPr>
                    </a:p>
                  </a:txBody>
                  <a:tcPr marL="34290" marR="34290" marT="17146" marB="17146" anchor="ctr">
                    <a:solidFill>
                      <a:srgbClr val="00867F"/>
                    </a:solidFill>
                  </a:tcPr>
                </a:tc>
                <a:tc>
                  <a:txBody>
                    <a:bodyPr/>
                    <a:lstStyle/>
                    <a:p>
                      <a:pPr algn="ctr"/>
                      <a:r>
                        <a:rPr lang="en-US" sz="1250">
                          <a:latin typeface="Arial" panose="020B0604020202020204" pitchFamily="34" charset="0"/>
                          <a:cs typeface="Arial" panose="020B0604020202020204" pitchFamily="34" charset="0"/>
                        </a:rPr>
                        <a:t>2026</a:t>
                      </a:r>
                      <a:endParaRPr lang="en-US" sz="1250" b="1">
                        <a:latin typeface="Arial" panose="020B0604020202020204" pitchFamily="34" charset="0"/>
                        <a:cs typeface="Arial" panose="020B0604020202020204" pitchFamily="34" charset="0"/>
                      </a:endParaRPr>
                    </a:p>
                  </a:txBody>
                  <a:tcPr marL="34290" marR="34290" marT="17146" marB="17146" anchor="ctr">
                    <a:solidFill>
                      <a:srgbClr val="00867F"/>
                    </a:solidFill>
                  </a:tcPr>
                </a:tc>
                <a:extLst>
                  <a:ext uri="{0D108BD9-81ED-4DB2-BD59-A6C34878D82A}">
                    <a16:rowId xmlns:a16="http://schemas.microsoft.com/office/drawing/2014/main" val="10000"/>
                  </a:ext>
                </a:extLst>
              </a:tr>
              <a:tr h="566928">
                <a:tc>
                  <a:txBody>
                    <a:bodyPr/>
                    <a:lstStyle/>
                    <a:p>
                      <a:pPr algn="l" fontAlgn="b"/>
                      <a:r>
                        <a:rPr lang="en-US" sz="1100" b="0" i="1" u="none" strike="noStrike">
                          <a:effectLst/>
                          <a:latin typeface="Arial" panose="020B0604020202020204" pitchFamily="34" charset="0"/>
                          <a:cs typeface="Arial" panose="020B0604020202020204" pitchFamily="34" charset="0"/>
                        </a:rPr>
                        <a:t> </a:t>
                      </a:r>
                      <a:r>
                        <a:rPr lang="en-US" sz="1100" b="1" i="1" u="none" strike="noStrike">
                          <a:effectLst/>
                          <a:latin typeface="Arial" panose="020B0604020202020204" pitchFamily="34" charset="0"/>
                          <a:cs typeface="Arial" panose="020B0604020202020204" pitchFamily="34" charset="0"/>
                        </a:rPr>
                        <a:t>Traditional IRA:</a:t>
                      </a:r>
                    </a:p>
                    <a:p>
                      <a:pPr algn="l" fontAlgn="b"/>
                      <a:r>
                        <a:rPr lang="en-US" sz="1100" b="1" i="1" u="none" strike="noStrike">
                          <a:solidFill>
                            <a:srgbClr val="000000"/>
                          </a:solidFill>
                          <a:effectLst/>
                          <a:latin typeface="Arial" panose="020B0604020202020204" pitchFamily="34" charset="0"/>
                          <a:cs typeface="Arial" panose="020B0604020202020204" pitchFamily="34" charset="0"/>
                        </a:rPr>
                        <a:t>     </a:t>
                      </a:r>
                      <a:r>
                        <a:rPr lang="en-US" sz="1100" b="0" i="0" u="none" strike="noStrike">
                          <a:solidFill>
                            <a:srgbClr val="000000"/>
                          </a:solidFill>
                          <a:effectLst/>
                          <a:latin typeface="Arial" panose="020B0604020202020204" pitchFamily="34" charset="0"/>
                          <a:cs typeface="Arial" panose="020B0604020202020204" pitchFamily="34" charset="0"/>
                        </a:rPr>
                        <a:t>Single,</a:t>
                      </a:r>
                      <a:r>
                        <a:rPr lang="en-US" sz="1100" b="0" i="0" u="none" strike="noStrike" baseline="0">
                          <a:solidFill>
                            <a:srgbClr val="000000"/>
                          </a:solidFill>
                          <a:effectLst/>
                          <a:latin typeface="Arial" panose="020B0604020202020204" pitchFamily="34" charset="0"/>
                          <a:cs typeface="Arial" panose="020B0604020202020204" pitchFamily="34" charset="0"/>
                        </a:rPr>
                        <a:t> Head of Household</a:t>
                      </a:r>
                    </a:p>
                    <a:p>
                      <a:pPr algn="l" fontAlgn="b"/>
                      <a:r>
                        <a:rPr lang="en-US" sz="1100" b="0" i="0" u="none" strike="noStrike" baseline="0">
                          <a:solidFill>
                            <a:srgbClr val="000000"/>
                          </a:solidFill>
                          <a:effectLst/>
                          <a:latin typeface="Arial" panose="020B0604020202020204" pitchFamily="34" charset="0"/>
                          <a:cs typeface="Arial" panose="020B0604020202020204" pitchFamily="34" charset="0"/>
                        </a:rPr>
                        <a:t>     Married Filing Jointly</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b">
                    <a:solidFill>
                      <a:srgbClr val="CBCDD1"/>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79,000 – 89,000</a:t>
                      </a:r>
                    </a:p>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126,000 – 146,000</a:t>
                      </a:r>
                    </a:p>
                  </a:txBody>
                  <a:tcPr marL="3572" marR="3572" marT="3572" marB="0" anchor="b">
                    <a:solidFill>
                      <a:srgbClr val="CBCDD1"/>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81,000 – 91,000</a:t>
                      </a:r>
                    </a:p>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129,000 – 149,000</a:t>
                      </a:r>
                    </a:p>
                  </a:txBody>
                  <a:tcPr marL="3572" marR="3572" marT="3572" marB="0" anchor="b">
                    <a:solidFill>
                      <a:srgbClr val="CBCDD1"/>
                    </a:solidFill>
                  </a:tcPr>
                </a:tc>
                <a:extLst>
                  <a:ext uri="{0D108BD9-81ED-4DB2-BD59-A6C34878D82A}">
                    <a16:rowId xmlns:a16="http://schemas.microsoft.com/office/drawing/2014/main" val="10001"/>
                  </a:ext>
                </a:extLst>
              </a:tr>
              <a:tr h="576072">
                <a:tc>
                  <a:txBody>
                    <a:bodyPr/>
                    <a:lstStyle/>
                    <a:p>
                      <a:pPr marL="0" marR="0" lvl="0" indent="0" algn="l" defTabSz="926250" rtl="0" eaLnBrk="1" fontAlgn="b" latinLnBrk="0" hangingPunct="1">
                        <a:lnSpc>
                          <a:spcPct val="100000"/>
                        </a:lnSpc>
                        <a:spcBef>
                          <a:spcPts val="0"/>
                        </a:spcBef>
                        <a:spcAft>
                          <a:spcPts val="0"/>
                        </a:spcAft>
                        <a:buClrTx/>
                        <a:buSzTx/>
                        <a:buFontTx/>
                        <a:buNone/>
                        <a:tabLst/>
                        <a:defRPr/>
                      </a:pPr>
                      <a:r>
                        <a:rPr lang="en-US" sz="1100" b="0" i="1" u="none" strike="noStrike">
                          <a:effectLst/>
                          <a:latin typeface="Arial" panose="020B0604020202020204" pitchFamily="34" charset="0"/>
                          <a:cs typeface="Arial" panose="020B0604020202020204" pitchFamily="34" charset="0"/>
                        </a:rPr>
                        <a:t> </a:t>
                      </a:r>
                      <a:r>
                        <a:rPr lang="en-US" sz="1100" b="1" i="1" u="none" strike="noStrike">
                          <a:effectLst/>
                          <a:latin typeface="Arial" panose="020B0604020202020204" pitchFamily="34" charset="0"/>
                          <a:cs typeface="Arial" panose="020B0604020202020204" pitchFamily="34" charset="0"/>
                        </a:rPr>
                        <a:t>Roth IRA:</a:t>
                      </a:r>
                      <a:endParaRPr lang="en-US" sz="1100" b="1" i="1" u="none" strike="noStrike">
                        <a:solidFill>
                          <a:srgbClr val="000000"/>
                        </a:solidFill>
                        <a:effectLst/>
                        <a:latin typeface="Arial" panose="020B0604020202020204" pitchFamily="34" charset="0"/>
                        <a:cs typeface="Arial" panose="020B0604020202020204" pitchFamily="34" charset="0"/>
                      </a:endParaRPr>
                    </a:p>
                    <a:p>
                      <a:pPr algn="l" fontAlgn="b"/>
                      <a:r>
                        <a:rPr lang="en-US" sz="1100" u="none" strike="noStrike">
                          <a:effectLst/>
                          <a:latin typeface="Arial" panose="020B0604020202020204" pitchFamily="34" charset="0"/>
                          <a:cs typeface="Arial" panose="020B0604020202020204" pitchFamily="34" charset="0"/>
                        </a:rPr>
                        <a:t>     Single,</a:t>
                      </a:r>
                      <a:r>
                        <a:rPr lang="en-US" sz="1100" u="none" strike="noStrike" baseline="0">
                          <a:effectLst/>
                          <a:latin typeface="Arial" panose="020B0604020202020204" pitchFamily="34" charset="0"/>
                          <a:cs typeface="Arial" panose="020B0604020202020204" pitchFamily="34" charset="0"/>
                        </a:rPr>
                        <a:t> Head of Household</a:t>
                      </a:r>
                    </a:p>
                    <a:p>
                      <a:pPr algn="l" fontAlgn="b"/>
                      <a:r>
                        <a:rPr lang="en-US" sz="1100" b="0" i="0" u="none" strike="noStrike" baseline="0">
                          <a:solidFill>
                            <a:srgbClr val="000000"/>
                          </a:solidFill>
                          <a:effectLst/>
                          <a:latin typeface="Arial" panose="020B0604020202020204" pitchFamily="34" charset="0"/>
                          <a:cs typeface="Arial" panose="020B0604020202020204" pitchFamily="34" charset="0"/>
                        </a:rPr>
                        <a:t>     Married Filing Jointly</a:t>
                      </a:r>
                    </a:p>
                    <a:p>
                      <a:pPr algn="l" fontAlgn="b"/>
                      <a:r>
                        <a:rPr lang="en-US" sz="1100" b="0" i="0" u="none" strike="noStrike">
                          <a:solidFill>
                            <a:srgbClr val="000000"/>
                          </a:solidFill>
                          <a:effectLst/>
                          <a:latin typeface="Arial" panose="020B0604020202020204" pitchFamily="34" charset="0"/>
                          <a:cs typeface="Arial" panose="020B0604020202020204" pitchFamily="34" charset="0"/>
                        </a:rPr>
                        <a:t>     Married Filing Separately</a:t>
                      </a:r>
                    </a:p>
                  </a:txBody>
                  <a:tcPr marL="3572" marR="3572" marT="3572" marB="0" anchor="b">
                    <a:solidFill>
                      <a:srgbClr val="E7E8E9"/>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150,000 – 165,000</a:t>
                      </a:r>
                    </a:p>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236,000 – 246,000</a:t>
                      </a:r>
                    </a:p>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 – 10,000</a:t>
                      </a:r>
                    </a:p>
                  </a:txBody>
                  <a:tcPr marL="3572" marR="3572" marT="3572" marB="0" anchor="b">
                    <a:solidFill>
                      <a:srgbClr val="E7E8E9"/>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153,000 – 168,000</a:t>
                      </a:r>
                    </a:p>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242,000 – 252,000</a:t>
                      </a:r>
                    </a:p>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 – 10,000</a:t>
                      </a:r>
                    </a:p>
                  </a:txBody>
                  <a:tcPr marL="3572" marR="3572" marT="3572" marB="0" anchor="b">
                    <a:solidFill>
                      <a:srgbClr val="E7E8E9"/>
                    </a:solidFill>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150CB535-AC87-400A-9C57-81EB87F36B5A}"/>
              </a:ext>
            </a:extLst>
          </p:cNvPr>
          <p:cNvSpPr txBox="1"/>
          <p:nvPr/>
        </p:nvSpPr>
        <p:spPr>
          <a:xfrm>
            <a:off x="467034" y="4187303"/>
            <a:ext cx="6708759" cy="307777"/>
          </a:xfrm>
          <a:prstGeom prst="rect">
            <a:avLst/>
          </a:prstGeom>
          <a:noFill/>
        </p:spPr>
        <p:txBody>
          <a:bodyPr wrap="square" rtlCol="0">
            <a:spAutoFit/>
          </a:bodyPr>
          <a:lstStyle/>
          <a:p>
            <a:r>
              <a:rPr lang="en-US" sz="1400" b="1">
                <a:solidFill>
                  <a:schemeClr val="accent1"/>
                </a:solidFill>
              </a:rPr>
              <a:t>Modified Adjusted Gross Income (MAGI) Limitations for IRA Contributions</a:t>
            </a:r>
            <a:r>
              <a:rPr lang="en-US" sz="500" b="1">
                <a:solidFill>
                  <a:schemeClr val="accent1"/>
                </a:solidFill>
              </a:rPr>
              <a:t> </a:t>
            </a:r>
            <a:r>
              <a:rPr lang="en-US" sz="1400" baseline="30000">
                <a:solidFill>
                  <a:schemeClr val="accent1"/>
                </a:solidFill>
                <a:latin typeface="Arial" panose="020B0604020202020204" pitchFamily="34" charset="0"/>
                <a:cs typeface="Arial" panose="020B0604020202020204" pitchFamily="34" charset="0"/>
              </a:rPr>
              <a:t>3,4</a:t>
            </a:r>
            <a:r>
              <a:rPr lang="en-US" sz="1400" b="1">
                <a:solidFill>
                  <a:schemeClr val="accent1"/>
                </a:solidFill>
                <a:latin typeface="Arial" panose="020B0604020202020204" pitchFamily="34" charset="0"/>
                <a:cs typeface="Arial" panose="020B0604020202020204" pitchFamily="34" charset="0"/>
              </a:rPr>
              <a:t> </a:t>
            </a:r>
          </a:p>
        </p:txBody>
      </p:sp>
      <p:graphicFrame>
        <p:nvGraphicFramePr>
          <p:cNvPr id="8" name="Table 7">
            <a:extLst>
              <a:ext uri="{FF2B5EF4-FFF2-40B4-BE49-F238E27FC236}">
                <a16:creationId xmlns:a16="http://schemas.microsoft.com/office/drawing/2014/main" id="{F9356D84-92F4-4666-BD83-F1D67B735E62}"/>
              </a:ext>
            </a:extLst>
          </p:cNvPr>
          <p:cNvGraphicFramePr>
            <a:graphicFrameLocks noGrp="1"/>
          </p:cNvGraphicFramePr>
          <p:nvPr>
            <p:extLst>
              <p:ext uri="{D42A27DB-BD31-4B8C-83A1-F6EECF244321}">
                <p14:modId xmlns:p14="http://schemas.microsoft.com/office/powerpoint/2010/main" val="1462555943"/>
              </p:ext>
            </p:extLst>
          </p:nvPr>
        </p:nvGraphicFramePr>
        <p:xfrm>
          <a:off x="560321" y="1252196"/>
          <a:ext cx="6217920" cy="2905990"/>
        </p:xfrm>
        <a:graphic>
          <a:graphicData uri="http://schemas.openxmlformats.org/drawingml/2006/table">
            <a:tbl>
              <a:tblPr firstRow="1" bandRow="1">
                <a:tableStyleId>{5C22544A-7EE6-4342-B048-85BDC9FD1C3A}</a:tableStyleId>
              </a:tblPr>
              <a:tblGrid>
                <a:gridCol w="3108960">
                  <a:extLst>
                    <a:ext uri="{9D8B030D-6E8A-4147-A177-3AD203B41FA5}">
                      <a16:colId xmlns:a16="http://schemas.microsoft.com/office/drawing/2014/main" val="20000"/>
                    </a:ext>
                  </a:extLst>
                </a:gridCol>
                <a:gridCol w="1554480">
                  <a:extLst>
                    <a:ext uri="{9D8B030D-6E8A-4147-A177-3AD203B41FA5}">
                      <a16:colId xmlns:a16="http://schemas.microsoft.com/office/drawing/2014/main" val="3194759945"/>
                    </a:ext>
                  </a:extLst>
                </a:gridCol>
                <a:gridCol w="1554480">
                  <a:extLst>
                    <a:ext uri="{9D8B030D-6E8A-4147-A177-3AD203B41FA5}">
                      <a16:colId xmlns:a16="http://schemas.microsoft.com/office/drawing/2014/main" val="312245905"/>
                    </a:ext>
                  </a:extLst>
                </a:gridCol>
              </a:tblGrid>
              <a:tr h="307768">
                <a:tc>
                  <a:txBody>
                    <a:bodyPr/>
                    <a:lstStyle/>
                    <a:p>
                      <a:pPr algn="ctr" fontAlgn="b"/>
                      <a:endParaRPr lang="en-US" sz="1250" b="1" i="0" u="none" strike="noStrike">
                        <a:solidFill>
                          <a:schemeClr val="bg1"/>
                        </a:solidFill>
                        <a:effectLst/>
                        <a:latin typeface="+mn-lt"/>
                      </a:endParaRPr>
                    </a:p>
                  </a:txBody>
                  <a:tcPr marL="3572" marR="3572" marT="3572" marB="0" anchor="ctr">
                    <a:solidFill>
                      <a:srgbClr val="00867F"/>
                    </a:solidFill>
                  </a:tcPr>
                </a:tc>
                <a:tc>
                  <a:txBody>
                    <a:bodyPr/>
                    <a:lstStyle/>
                    <a:p>
                      <a:pPr algn="ctr" fontAlgn="b"/>
                      <a:r>
                        <a:rPr lang="en-US" sz="1250" b="1" i="0" u="none" strike="noStrike">
                          <a:solidFill>
                            <a:schemeClr val="bg1"/>
                          </a:solidFill>
                          <a:effectLst/>
                          <a:latin typeface="Arial" panose="020B0604020202020204" pitchFamily="34" charset="0"/>
                          <a:cs typeface="Arial" panose="020B0604020202020204" pitchFamily="34" charset="0"/>
                        </a:rPr>
                        <a:t>2025</a:t>
                      </a:r>
                    </a:p>
                  </a:txBody>
                  <a:tcPr marL="3572" marR="3572" marT="3572" marB="0" anchor="ctr">
                    <a:solidFill>
                      <a:srgbClr val="00867F"/>
                    </a:solidFill>
                  </a:tcPr>
                </a:tc>
                <a:tc>
                  <a:txBody>
                    <a:bodyPr/>
                    <a:lstStyle/>
                    <a:p>
                      <a:pPr algn="ctr" fontAlgn="b"/>
                      <a:r>
                        <a:rPr lang="en-US" sz="1250" b="1" i="0" u="none" strike="noStrike">
                          <a:solidFill>
                            <a:schemeClr val="bg1"/>
                          </a:solidFill>
                          <a:effectLst/>
                          <a:latin typeface="Arial" panose="020B0604020202020204" pitchFamily="34" charset="0"/>
                          <a:cs typeface="Arial" panose="020B0604020202020204" pitchFamily="34" charset="0"/>
                        </a:rPr>
                        <a:t>2026</a:t>
                      </a:r>
                    </a:p>
                  </a:txBody>
                  <a:tcPr marL="3572" marR="3572" marT="3572" marB="0" anchor="ctr">
                    <a:solidFill>
                      <a:srgbClr val="00867F"/>
                    </a:solidFill>
                  </a:tcPr>
                </a:tc>
                <a:extLst>
                  <a:ext uri="{0D108BD9-81ED-4DB2-BD59-A6C34878D82A}">
                    <a16:rowId xmlns:a16="http://schemas.microsoft.com/office/drawing/2014/main" val="10000"/>
                  </a:ext>
                </a:extLst>
              </a:tr>
              <a:tr h="241212">
                <a:tc>
                  <a:txBody>
                    <a:bodyPr/>
                    <a:lstStyle/>
                    <a:p>
                      <a:pPr algn="l" fontAlgn="b"/>
                      <a:r>
                        <a:rPr lang="en-US" sz="1100" u="none" strike="noStrike" baseline="0" dirty="0">
                          <a:effectLst/>
                          <a:latin typeface="Arial" panose="020B0604020202020204" pitchFamily="34" charset="0"/>
                          <a:cs typeface="Arial" panose="020B0604020202020204" pitchFamily="34" charset="0"/>
                        </a:rPr>
                        <a:t> Contribution Limits for 401(k)/403(b) Plans</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3572" marR="3572" marT="3572" marB="0" anchor="ctr">
                    <a:solidFill>
                      <a:srgbClr val="CBCDD1"/>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23,500</a:t>
                      </a:r>
                    </a:p>
                  </a:txBody>
                  <a:tcPr marL="3572" marR="3572" marT="3572" marB="0" anchor="ctr">
                    <a:solidFill>
                      <a:srgbClr val="CBCDD1"/>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24,500</a:t>
                      </a:r>
                    </a:p>
                  </a:txBody>
                  <a:tcPr marL="3572" marR="3572" marT="3572" marB="0" anchor="ctr">
                    <a:solidFill>
                      <a:srgbClr val="CBCDD1"/>
                    </a:solidFill>
                  </a:tcPr>
                </a:tc>
                <a:extLst>
                  <a:ext uri="{0D108BD9-81ED-4DB2-BD59-A6C34878D82A}">
                    <a16:rowId xmlns:a16="http://schemas.microsoft.com/office/drawing/2014/main" val="10001"/>
                  </a:ext>
                </a:extLst>
              </a:tr>
              <a:tr h="241212">
                <a:tc>
                  <a:txBody>
                    <a:bodyPr/>
                    <a:lstStyle/>
                    <a:p>
                      <a:pPr algn="l" fontAlgn="b"/>
                      <a:r>
                        <a:rPr lang="en-US" sz="1100" i="1" u="none" strike="noStrike">
                          <a:effectLst/>
                          <a:latin typeface="Arial" panose="020B0604020202020204" pitchFamily="34" charset="0"/>
                          <a:cs typeface="Arial" panose="020B0604020202020204" pitchFamily="34" charset="0"/>
                        </a:rPr>
                        <a:t>  </a:t>
                      </a:r>
                      <a:r>
                        <a:rPr lang="en-US" sz="1100" i="1" u="none" strike="noStrike" baseline="0">
                          <a:effectLst/>
                          <a:latin typeface="Arial" panose="020B0604020202020204" pitchFamily="34" charset="0"/>
                          <a:cs typeface="Arial" panose="020B0604020202020204" pitchFamily="34" charset="0"/>
                        </a:rPr>
                        <a:t>   </a:t>
                      </a:r>
                      <a:r>
                        <a:rPr lang="en-US" sz="1100" i="0" u="none" strike="noStrike" baseline="0">
                          <a:effectLst/>
                          <a:latin typeface="Arial" panose="020B0604020202020204" pitchFamily="34" charset="0"/>
                          <a:cs typeface="Arial" panose="020B0604020202020204" pitchFamily="34" charset="0"/>
                        </a:rPr>
                        <a:t>Age 50+ Catch-up (not age 60-63)</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solidFill>
                      <a:srgbClr val="E7E8E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Arial" panose="020B0604020202020204" pitchFamily="34" charset="0"/>
                          <a:cs typeface="Arial" panose="020B0604020202020204" pitchFamily="34" charset="0"/>
                        </a:rPr>
                        <a:t>7,500</a:t>
                      </a:r>
                    </a:p>
                  </a:txBody>
                  <a:tcPr marL="3572" marR="3572" marT="3572" marB="0" anchor="ctr">
                    <a:solidFill>
                      <a:srgbClr val="E7E8E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Arial" panose="020B0604020202020204" pitchFamily="34" charset="0"/>
                          <a:cs typeface="Arial" panose="020B0604020202020204" pitchFamily="34" charset="0"/>
                        </a:rPr>
                        <a:t>8,000</a:t>
                      </a:r>
                    </a:p>
                  </a:txBody>
                  <a:tcPr marL="3572" marR="3572" marT="3572" marB="0" anchor="ctr">
                    <a:solidFill>
                      <a:srgbClr val="E7E8E9"/>
                    </a:solidFill>
                  </a:tcPr>
                </a:tc>
                <a:extLst>
                  <a:ext uri="{0D108BD9-81ED-4DB2-BD59-A6C34878D82A}">
                    <a16:rowId xmlns:a16="http://schemas.microsoft.com/office/drawing/2014/main" val="10002"/>
                  </a:ext>
                </a:extLst>
              </a:tr>
              <a:tr h="241212">
                <a:tc>
                  <a:txBody>
                    <a:bodyPr/>
                    <a:lstStyle/>
                    <a:p>
                      <a:pPr algn="l" fontAlgn="b"/>
                      <a:r>
                        <a:rPr lang="en-US" sz="1100" i="0" u="none" strike="noStrike" baseline="0">
                          <a:effectLst/>
                          <a:latin typeface="Arial" panose="020B0604020202020204" pitchFamily="34" charset="0"/>
                          <a:cs typeface="Arial" panose="020B0604020202020204" pitchFamily="34" charset="0"/>
                        </a:rPr>
                        <a:t>     Age 60-63 “Super Catch-up”</a:t>
                      </a:r>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solidFill>
                      <a:srgbClr val="E7E8E9"/>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11,250</a:t>
                      </a:r>
                    </a:p>
                  </a:txBody>
                  <a:tcPr marL="3572" marR="3572" marT="3572" marB="0" anchor="ctr">
                    <a:solidFill>
                      <a:srgbClr val="E7E8E9"/>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11,250</a:t>
                      </a:r>
                    </a:p>
                  </a:txBody>
                  <a:tcPr marL="3572" marR="3572" marT="3572" marB="0" anchor="ctr">
                    <a:solidFill>
                      <a:srgbClr val="E7E8E9"/>
                    </a:solidFill>
                  </a:tcPr>
                </a:tc>
                <a:extLst>
                  <a:ext uri="{0D108BD9-81ED-4DB2-BD59-A6C34878D82A}">
                    <a16:rowId xmlns:a16="http://schemas.microsoft.com/office/drawing/2014/main" val="3549724841"/>
                  </a:ext>
                </a:extLst>
              </a:tr>
              <a:tr h="241212">
                <a:tc>
                  <a:txBody>
                    <a:bodyPr/>
                    <a:lstStyle/>
                    <a:p>
                      <a:pPr algn="l" fontAlgn="b"/>
                      <a:r>
                        <a:rPr lang="en-US" sz="1100" i="0" u="none" strike="noStrike" baseline="0">
                          <a:effectLst/>
                          <a:latin typeface="Arial" panose="020B0604020202020204" pitchFamily="34" charset="0"/>
                          <a:cs typeface="Arial" panose="020B0604020202020204" pitchFamily="34" charset="0"/>
                        </a:rPr>
                        <a:t> Contribution Limits for SIMPLE IRA Plans</a:t>
                      </a:r>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solidFill>
                      <a:srgbClr val="CBCDD1"/>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16,500</a:t>
                      </a:r>
                    </a:p>
                  </a:txBody>
                  <a:tcPr marL="3572" marR="3572" marT="3572" marB="0" anchor="ctr">
                    <a:solidFill>
                      <a:srgbClr val="CBCDD1"/>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17,000</a:t>
                      </a:r>
                    </a:p>
                  </a:txBody>
                  <a:tcPr marL="3572" marR="3572" marT="3572" marB="0" anchor="ctr">
                    <a:solidFill>
                      <a:srgbClr val="CBCDD1"/>
                    </a:solidFill>
                  </a:tcPr>
                </a:tc>
                <a:extLst>
                  <a:ext uri="{0D108BD9-81ED-4DB2-BD59-A6C34878D82A}">
                    <a16:rowId xmlns:a16="http://schemas.microsoft.com/office/drawing/2014/main" val="10003"/>
                  </a:ext>
                </a:extLst>
              </a:tr>
              <a:tr h="284478">
                <a:tc>
                  <a:txBody>
                    <a:bodyPr/>
                    <a:lstStyle/>
                    <a:p>
                      <a:pPr algn="l" fontAlgn="b"/>
                      <a:r>
                        <a:rPr lang="en-US" sz="1100" u="none" strike="noStrike" baseline="0">
                          <a:effectLst/>
                          <a:latin typeface="Arial" panose="020B0604020202020204" pitchFamily="34" charset="0"/>
                          <a:cs typeface="Arial" panose="020B0604020202020204" pitchFamily="34" charset="0"/>
                        </a:rPr>
                        <a:t>     Age 50+ Catch-up (not age 60-63)</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solidFill>
                      <a:srgbClr val="E7E8E9"/>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3,500</a:t>
                      </a:r>
                    </a:p>
                  </a:txBody>
                  <a:tcPr marL="3572" marR="3572" marT="3572" marB="0" anchor="ctr">
                    <a:solidFill>
                      <a:srgbClr val="E7E8E9"/>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4,000</a:t>
                      </a:r>
                    </a:p>
                  </a:txBody>
                  <a:tcPr marL="3572" marR="3572" marT="3572" marB="0" anchor="ctr">
                    <a:solidFill>
                      <a:srgbClr val="E7E8E9"/>
                    </a:solidFill>
                  </a:tcPr>
                </a:tc>
                <a:extLst>
                  <a:ext uri="{0D108BD9-81ED-4DB2-BD59-A6C34878D82A}">
                    <a16:rowId xmlns:a16="http://schemas.microsoft.com/office/drawing/2014/main" val="10004"/>
                  </a:ext>
                </a:extLst>
              </a:tr>
              <a:tr h="241212">
                <a:tc>
                  <a:txBody>
                    <a:bodyPr/>
                    <a:lstStyle/>
                    <a:p>
                      <a:pPr algn="l" fontAlgn="b"/>
                      <a:r>
                        <a:rPr lang="en-US" sz="1100" i="0" u="none" strike="noStrike" baseline="0">
                          <a:effectLst/>
                          <a:latin typeface="Arial" panose="020B0604020202020204" pitchFamily="34" charset="0"/>
                          <a:cs typeface="Arial" panose="020B0604020202020204" pitchFamily="34" charset="0"/>
                        </a:rPr>
                        <a:t>     Age 60-63 “Super Catch-up”</a:t>
                      </a:r>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solidFill>
                      <a:srgbClr val="E7E8E9"/>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5,250</a:t>
                      </a:r>
                    </a:p>
                  </a:txBody>
                  <a:tcPr marL="3572" marR="3572" marT="3572" marB="0" anchor="ctr">
                    <a:solidFill>
                      <a:srgbClr val="E7E8E9"/>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5,250</a:t>
                      </a:r>
                    </a:p>
                  </a:txBody>
                  <a:tcPr marL="3572" marR="3572" marT="3572" marB="0" anchor="ctr">
                    <a:solidFill>
                      <a:srgbClr val="E7E8E9"/>
                    </a:solidFill>
                  </a:tcPr>
                </a:tc>
                <a:extLst>
                  <a:ext uri="{0D108BD9-81ED-4DB2-BD59-A6C34878D82A}">
                    <a16:rowId xmlns:a16="http://schemas.microsoft.com/office/drawing/2014/main" val="12579515"/>
                  </a:ext>
                </a:extLst>
              </a:tr>
              <a:tr h="241212">
                <a:tc>
                  <a:txBody>
                    <a:bodyPr/>
                    <a:lstStyle/>
                    <a:p>
                      <a:pPr algn="l" fontAlgn="b"/>
                      <a:r>
                        <a:rPr lang="en-US" sz="1100" u="none" strike="noStrike" baseline="0">
                          <a:effectLst/>
                          <a:latin typeface="Arial" panose="020B0604020202020204" pitchFamily="34" charset="0"/>
                          <a:cs typeface="Arial" panose="020B0604020202020204" pitchFamily="34" charset="0"/>
                        </a:rPr>
                        <a:t> Contribution Limits for IRAs</a:t>
                      </a:r>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solidFill>
                      <a:srgbClr val="CBCDD1"/>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7,000</a:t>
                      </a:r>
                    </a:p>
                  </a:txBody>
                  <a:tcPr marL="3572" marR="3572" marT="3572" marB="0" anchor="ctr">
                    <a:solidFill>
                      <a:srgbClr val="CBCDD1"/>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7,500</a:t>
                      </a:r>
                    </a:p>
                  </a:txBody>
                  <a:tcPr marL="3572" marR="3572" marT="3572" marB="0" anchor="ctr">
                    <a:solidFill>
                      <a:srgbClr val="CBCDD1"/>
                    </a:solidFill>
                  </a:tcPr>
                </a:tc>
                <a:extLst>
                  <a:ext uri="{0D108BD9-81ED-4DB2-BD59-A6C34878D82A}">
                    <a16:rowId xmlns:a16="http://schemas.microsoft.com/office/drawing/2014/main" val="10005"/>
                  </a:ext>
                </a:extLst>
              </a:tr>
              <a:tr h="241212">
                <a:tc>
                  <a:txBody>
                    <a:bodyPr/>
                    <a:lstStyle/>
                    <a:p>
                      <a:pPr algn="l" fontAlgn="b"/>
                      <a:r>
                        <a:rPr lang="en-US" sz="1100" u="none" strike="noStrike" baseline="0">
                          <a:effectLst/>
                          <a:latin typeface="Arial" panose="020B0604020202020204" pitchFamily="34" charset="0"/>
                          <a:cs typeface="Arial" panose="020B0604020202020204" pitchFamily="34" charset="0"/>
                        </a:rPr>
                        <a:t>     Age 50+ Catch-up</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solidFill>
                      <a:srgbClr val="E7E8E9"/>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1,000</a:t>
                      </a:r>
                    </a:p>
                  </a:txBody>
                  <a:tcPr marL="3572" marR="3572" marT="3572" marB="0" anchor="ctr">
                    <a:solidFill>
                      <a:srgbClr val="E7E8E9"/>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1,100</a:t>
                      </a:r>
                    </a:p>
                  </a:txBody>
                  <a:tcPr marL="3572" marR="3572" marT="3572" marB="0" anchor="ctr">
                    <a:solidFill>
                      <a:srgbClr val="E7E8E9"/>
                    </a:solidFill>
                  </a:tcPr>
                </a:tc>
                <a:extLst>
                  <a:ext uri="{0D108BD9-81ED-4DB2-BD59-A6C34878D82A}">
                    <a16:rowId xmlns:a16="http://schemas.microsoft.com/office/drawing/2014/main" val="10006"/>
                  </a:ext>
                </a:extLst>
              </a:tr>
              <a:tr h="241212">
                <a:tc>
                  <a:txBody>
                    <a:bodyPr/>
                    <a:lstStyle/>
                    <a:p>
                      <a:pPr marL="0" marR="0" indent="0" algn="l" defTabSz="457173" rtl="0" eaLnBrk="1" fontAlgn="b" latinLnBrk="0" hangingPunct="1">
                        <a:lnSpc>
                          <a:spcPct val="100000"/>
                        </a:lnSpc>
                        <a:spcBef>
                          <a:spcPts val="0"/>
                        </a:spcBef>
                        <a:spcAft>
                          <a:spcPts val="0"/>
                        </a:spcAft>
                        <a:buClrTx/>
                        <a:buSzTx/>
                        <a:buFontTx/>
                        <a:buNone/>
                        <a:tabLst/>
                        <a:defRPr/>
                      </a:pPr>
                      <a:r>
                        <a:rPr lang="en-US" sz="1100" u="none" strike="noStrike" baseline="0">
                          <a:effectLst/>
                          <a:latin typeface="Arial" panose="020B0604020202020204" pitchFamily="34" charset="0"/>
                          <a:cs typeface="Arial" panose="020B0604020202020204" pitchFamily="34" charset="0"/>
                        </a:rPr>
                        <a:t> Contribution Limits for Defined Benefit Plans</a:t>
                      </a:r>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solidFill>
                      <a:srgbClr val="CBCDD1"/>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280,000</a:t>
                      </a:r>
                    </a:p>
                  </a:txBody>
                  <a:tcPr marL="3572" marR="3572" marT="3572" marB="0" anchor="ctr">
                    <a:solidFill>
                      <a:srgbClr val="CBCDD1"/>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290,000</a:t>
                      </a:r>
                    </a:p>
                  </a:txBody>
                  <a:tcPr marL="3572" marR="3572" marT="3572" marB="0" anchor="ctr">
                    <a:solidFill>
                      <a:srgbClr val="CBCDD1"/>
                    </a:solidFill>
                  </a:tcPr>
                </a:tc>
                <a:extLst>
                  <a:ext uri="{0D108BD9-81ED-4DB2-BD59-A6C34878D82A}">
                    <a16:rowId xmlns:a16="http://schemas.microsoft.com/office/drawing/2014/main" val="10007"/>
                  </a:ext>
                </a:extLst>
              </a:tr>
              <a:tr h="384048">
                <a:tc>
                  <a:txBody>
                    <a:bodyPr/>
                    <a:lstStyle/>
                    <a:p>
                      <a:pPr marL="0" marR="0" indent="0" algn="l" defTabSz="457173" rtl="0" eaLnBrk="1" fontAlgn="b" latinLnBrk="0" hangingPunct="1">
                        <a:lnSpc>
                          <a:spcPct val="100000"/>
                        </a:lnSpc>
                        <a:spcBef>
                          <a:spcPts val="0"/>
                        </a:spcBef>
                        <a:spcAft>
                          <a:spcPts val="0"/>
                        </a:spcAft>
                        <a:buClrTx/>
                        <a:buSzTx/>
                        <a:buFontTx/>
                        <a:buNone/>
                        <a:tabLst/>
                        <a:defRPr/>
                      </a:pPr>
                      <a:r>
                        <a:rPr lang="en-US" sz="1100" u="none" strike="noStrike" baseline="0" dirty="0">
                          <a:effectLst/>
                          <a:latin typeface="Arial" panose="020B0604020202020204" pitchFamily="34" charset="0"/>
                          <a:cs typeface="Arial" panose="020B0604020202020204" pitchFamily="34" charset="0"/>
                        </a:rPr>
                        <a:t> Contribution Limits for SEP-IRA and </a:t>
                      </a:r>
                    </a:p>
                    <a:p>
                      <a:pPr marL="0" marR="0" indent="0" algn="l" defTabSz="457173" rtl="0" eaLnBrk="1" fontAlgn="b" latinLnBrk="0" hangingPunct="1">
                        <a:lnSpc>
                          <a:spcPct val="100000"/>
                        </a:lnSpc>
                        <a:spcBef>
                          <a:spcPts val="0"/>
                        </a:spcBef>
                        <a:spcAft>
                          <a:spcPts val="0"/>
                        </a:spcAft>
                        <a:buClrTx/>
                        <a:buSzTx/>
                        <a:buFontTx/>
                        <a:buNone/>
                        <a:tabLst/>
                        <a:defRPr/>
                      </a:pPr>
                      <a:r>
                        <a:rPr lang="en-US" sz="1100" u="none" strike="noStrike" baseline="0" dirty="0">
                          <a:effectLst/>
                          <a:latin typeface="Arial" panose="020B0604020202020204" pitchFamily="34" charset="0"/>
                          <a:cs typeface="Arial" panose="020B0604020202020204" pitchFamily="34" charset="0"/>
                        </a:rPr>
                        <a:t>     Solo 401(k) Plan</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3572" marR="3572" marT="3572" marB="0" anchor="ctr">
                    <a:solidFill>
                      <a:srgbClr val="E7E8E9"/>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70,000</a:t>
                      </a:r>
                    </a:p>
                  </a:txBody>
                  <a:tcPr marL="3572" marR="3572" marT="3572" marB="0" anchor="ctr">
                    <a:solidFill>
                      <a:srgbClr val="E7E8E9"/>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72,000</a:t>
                      </a:r>
                    </a:p>
                  </a:txBody>
                  <a:tcPr marL="3572" marR="3572" marT="3572" marB="0" anchor="ctr">
                    <a:solidFill>
                      <a:srgbClr val="E7E8E9"/>
                    </a:solidFill>
                  </a:tcPr>
                </a:tc>
                <a:extLst>
                  <a:ext uri="{0D108BD9-81ED-4DB2-BD59-A6C34878D82A}">
                    <a16:rowId xmlns:a16="http://schemas.microsoft.com/office/drawing/2014/main" val="10008"/>
                  </a:ext>
                </a:extLst>
              </a:tr>
            </a:tbl>
          </a:graphicData>
        </a:graphic>
      </p:graphicFrame>
      <p:sp>
        <p:nvSpPr>
          <p:cNvPr id="9" name="TextBox 8">
            <a:extLst>
              <a:ext uri="{FF2B5EF4-FFF2-40B4-BE49-F238E27FC236}">
                <a16:creationId xmlns:a16="http://schemas.microsoft.com/office/drawing/2014/main" id="{EA122C32-EDA8-49F7-8FAA-3A569ADF849A}"/>
              </a:ext>
            </a:extLst>
          </p:cNvPr>
          <p:cNvSpPr txBox="1"/>
          <p:nvPr/>
        </p:nvSpPr>
        <p:spPr>
          <a:xfrm>
            <a:off x="467034" y="985732"/>
            <a:ext cx="4706510" cy="307777"/>
          </a:xfrm>
          <a:prstGeom prst="rect">
            <a:avLst/>
          </a:prstGeom>
          <a:noFill/>
        </p:spPr>
        <p:txBody>
          <a:bodyPr wrap="square" rtlCol="0">
            <a:spAutoFit/>
          </a:bodyPr>
          <a:lstStyle/>
          <a:p>
            <a:pPr algn="l"/>
            <a:r>
              <a:rPr lang="en-US" sz="1300" b="1" dirty="0">
                <a:solidFill>
                  <a:schemeClr val="accent1"/>
                </a:solidFill>
                <a:latin typeface="Arial" panose="020B0604020202020204" pitchFamily="34" charset="0"/>
                <a:cs typeface="Arial" panose="020B0604020202020204" pitchFamily="34" charset="0"/>
              </a:rPr>
              <a:t>Retirement Benefit Limits</a:t>
            </a:r>
            <a:r>
              <a:rPr lang="en-US" sz="1400" baseline="30000" dirty="0">
                <a:solidFill>
                  <a:schemeClr val="accent1"/>
                </a:solidFill>
                <a:latin typeface="Arial" panose="020B0604020202020204" pitchFamily="34" charset="0"/>
                <a:cs typeface="Arial" panose="020B0604020202020204" pitchFamily="34" charset="0"/>
              </a:rPr>
              <a:t>1</a:t>
            </a:r>
            <a:r>
              <a:rPr lang="en-US" sz="1400" b="1" baseline="30000" dirty="0">
                <a:solidFill>
                  <a:schemeClr val="accent1"/>
                </a:solidFill>
                <a:latin typeface="Arial" panose="020B0604020202020204" pitchFamily="34" charset="0"/>
                <a:cs typeface="Arial" panose="020B0604020202020204" pitchFamily="34" charset="0"/>
              </a:rPr>
              <a:t>,</a:t>
            </a:r>
            <a:r>
              <a:rPr lang="en-US" sz="1400" baseline="30000" dirty="0">
                <a:solidFill>
                  <a:schemeClr val="accent1"/>
                </a:solidFill>
                <a:latin typeface="Arial" panose="020B0604020202020204" pitchFamily="34" charset="0"/>
                <a:cs typeface="Arial" panose="020B0604020202020204" pitchFamily="34" charset="0"/>
              </a:rPr>
              <a:t>2,3</a:t>
            </a:r>
            <a:r>
              <a:rPr lang="en-US" sz="1400" b="1" dirty="0">
                <a:solidFill>
                  <a:schemeClr val="accent1"/>
                </a:solidFill>
                <a:latin typeface="Arial" panose="020B0604020202020204" pitchFamily="34" charset="0"/>
                <a:cs typeface="Arial" panose="020B0604020202020204" pitchFamily="34" charset="0"/>
              </a:rPr>
              <a:t> </a:t>
            </a:r>
          </a:p>
        </p:txBody>
      </p:sp>
      <p:sp>
        <p:nvSpPr>
          <p:cNvPr id="10" name="Rectangle 9">
            <a:extLst>
              <a:ext uri="{FF2B5EF4-FFF2-40B4-BE49-F238E27FC236}">
                <a16:creationId xmlns:a16="http://schemas.microsoft.com/office/drawing/2014/main" id="{80C198CE-DBE6-4878-BAA8-886C70216534}"/>
              </a:ext>
            </a:extLst>
          </p:cNvPr>
          <p:cNvSpPr/>
          <p:nvPr/>
        </p:nvSpPr>
        <p:spPr>
          <a:xfrm>
            <a:off x="467035" y="6062780"/>
            <a:ext cx="6310210" cy="669414"/>
          </a:xfrm>
          <a:prstGeom prst="rect">
            <a:avLst/>
          </a:prstGeom>
        </p:spPr>
        <p:txBody>
          <a:bodyPr wrap="square">
            <a:spAutoFit/>
          </a:bodyPr>
          <a:lstStyle/>
          <a:p>
            <a:r>
              <a:rPr lang="en-US" sz="750" i="1" baseline="30000" dirty="0">
                <a:solidFill>
                  <a:schemeClr val="bg2">
                    <a:lumMod val="50000"/>
                  </a:schemeClr>
                </a:solidFill>
                <a:latin typeface="Arial" panose="020B0604020202020204" pitchFamily="34" charset="0"/>
                <a:cs typeface="Arial" panose="020B0604020202020204" pitchFamily="34" charset="0"/>
              </a:rPr>
              <a:t>1</a:t>
            </a:r>
            <a:r>
              <a:rPr lang="en-US" sz="750" i="1" dirty="0">
                <a:solidFill>
                  <a:schemeClr val="bg2">
                    <a:lumMod val="50000"/>
                  </a:schemeClr>
                </a:solidFill>
                <a:latin typeface="Arial" panose="020B0604020202020204" pitchFamily="34" charset="0"/>
                <a:cs typeface="Arial" panose="020B0604020202020204" pitchFamily="34" charset="0"/>
              </a:rPr>
              <a:t> Source: IRS – “IRA contribution limits” (November 2025)</a:t>
            </a:r>
          </a:p>
          <a:p>
            <a:r>
              <a:rPr lang="en-US" sz="750" i="1" baseline="30000" dirty="0">
                <a:solidFill>
                  <a:schemeClr val="bg2">
                    <a:lumMod val="50000"/>
                  </a:schemeClr>
                </a:solidFill>
                <a:latin typeface="Arial" panose="020B0604020202020204" pitchFamily="34" charset="0"/>
                <a:cs typeface="Arial" panose="020B0604020202020204" pitchFamily="34" charset="0"/>
              </a:rPr>
              <a:t>2 </a:t>
            </a:r>
            <a:r>
              <a:rPr lang="en-US" sz="750" i="1" dirty="0">
                <a:solidFill>
                  <a:schemeClr val="bg2">
                    <a:lumMod val="50000"/>
                  </a:schemeClr>
                </a:solidFill>
                <a:latin typeface="Arial" panose="020B0604020202020204" pitchFamily="34" charset="0"/>
                <a:cs typeface="Arial" panose="020B0604020202020204" pitchFamily="34" charset="0"/>
              </a:rPr>
              <a:t>Source: IRS – “Defined benefit plan benefit limits (November 2025)</a:t>
            </a:r>
          </a:p>
          <a:p>
            <a:r>
              <a:rPr lang="en-US" sz="750" i="1" baseline="30000" dirty="0">
                <a:solidFill>
                  <a:schemeClr val="bg2">
                    <a:lumMod val="50000"/>
                  </a:schemeClr>
                </a:solidFill>
                <a:latin typeface="Arial" panose="020B0604020202020204" pitchFamily="34" charset="0"/>
                <a:cs typeface="Arial" panose="020B0604020202020204" pitchFamily="34" charset="0"/>
              </a:rPr>
              <a:t>3 </a:t>
            </a:r>
            <a:r>
              <a:rPr lang="en-US" sz="750" i="1" dirty="0">
                <a:solidFill>
                  <a:schemeClr val="bg2">
                    <a:lumMod val="50000"/>
                  </a:schemeClr>
                </a:solidFill>
                <a:latin typeface="Arial" panose="020B0604020202020204" pitchFamily="34" charset="0"/>
                <a:cs typeface="Arial" panose="020B0604020202020204" pitchFamily="34" charset="0"/>
              </a:rPr>
              <a:t>Source: Mercer – “2026 Retirement Plan Contribution Limits and Catch-Up Rules” (November 2025)</a:t>
            </a:r>
          </a:p>
          <a:p>
            <a:r>
              <a:rPr lang="en-US" sz="750" i="1" baseline="30000" dirty="0">
                <a:solidFill>
                  <a:schemeClr val="bg2">
                    <a:lumMod val="50000"/>
                  </a:schemeClr>
                </a:solidFill>
                <a:latin typeface="Arial" panose="020B0604020202020204" pitchFamily="34" charset="0"/>
                <a:cs typeface="Arial" panose="020B0604020202020204" pitchFamily="34" charset="0"/>
              </a:rPr>
              <a:t>4 </a:t>
            </a:r>
            <a:r>
              <a:rPr lang="en-US" sz="750" i="1" dirty="0">
                <a:solidFill>
                  <a:schemeClr val="bg2">
                    <a:lumMod val="50000"/>
                  </a:schemeClr>
                </a:solidFill>
                <a:latin typeface="Arial" panose="020B0604020202020204" pitchFamily="34" charset="0"/>
                <a:cs typeface="Arial" panose="020B0604020202020204" pitchFamily="34" charset="0"/>
              </a:rPr>
              <a:t>Source: Fidelity – “2025 and 2026 tax brackets and federal income tax rates” (November 2025)</a:t>
            </a:r>
          </a:p>
          <a:p>
            <a:r>
              <a:rPr lang="en-US" sz="750" i="1" baseline="30000" dirty="0">
                <a:solidFill>
                  <a:schemeClr val="bg2">
                    <a:lumMod val="50000"/>
                  </a:schemeClr>
                </a:solidFill>
                <a:latin typeface="Arial" panose="020B0604020202020204" pitchFamily="34" charset="0"/>
                <a:cs typeface="Arial" panose="020B0604020202020204" pitchFamily="34" charset="0"/>
              </a:rPr>
              <a:t>5 </a:t>
            </a:r>
            <a:r>
              <a:rPr lang="en-US" sz="750" i="1" dirty="0">
                <a:solidFill>
                  <a:schemeClr val="bg2">
                    <a:lumMod val="50000"/>
                  </a:schemeClr>
                </a:solidFill>
                <a:latin typeface="Arial" panose="020B0604020202020204" pitchFamily="34" charset="0"/>
                <a:cs typeface="Arial" panose="020B0604020202020204" pitchFamily="34" charset="0"/>
              </a:rPr>
              <a:t>Source: Fidelity – “What to know about the Roth IRA 5-year aging rule” (November 2025)</a:t>
            </a:r>
          </a:p>
        </p:txBody>
      </p:sp>
      <p:sp>
        <p:nvSpPr>
          <p:cNvPr id="3" name="TextBox 2">
            <a:extLst>
              <a:ext uri="{FF2B5EF4-FFF2-40B4-BE49-F238E27FC236}">
                <a16:creationId xmlns:a16="http://schemas.microsoft.com/office/drawing/2014/main" id="{92DB0B2D-21A6-9DD7-00EE-DE8FF6A7D672}"/>
              </a:ext>
            </a:extLst>
          </p:cNvPr>
          <p:cNvSpPr txBox="1"/>
          <p:nvPr/>
        </p:nvSpPr>
        <p:spPr>
          <a:xfrm>
            <a:off x="7127287" y="1252196"/>
            <a:ext cx="1780762" cy="4870564"/>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150" b="1" dirty="0">
                <a:solidFill>
                  <a:schemeClr val="bg1"/>
                </a:solidFill>
                <a:latin typeface="Arial" panose="020B0604020202020204" pitchFamily="34" charset="0"/>
                <a:cs typeface="Arial" panose="020B0604020202020204" pitchFamily="34" charset="0"/>
              </a:rPr>
              <a:t>Beware of the 5-Year Rule for Roth IRAs</a:t>
            </a:r>
            <a:r>
              <a:rPr lang="en-US" sz="1150" b="1" baseline="30000" dirty="0">
                <a:solidFill>
                  <a:schemeClr val="bg1"/>
                </a:solidFill>
                <a:latin typeface="Arial" panose="020B0604020202020204" pitchFamily="34" charset="0"/>
                <a:cs typeface="Arial" panose="020B0604020202020204" pitchFamily="34" charset="0"/>
              </a:rPr>
              <a:t>5</a:t>
            </a:r>
            <a:r>
              <a:rPr lang="en-US" sz="1150" b="1" dirty="0">
                <a:solidFill>
                  <a:schemeClr val="bg1"/>
                </a:solidFill>
                <a:latin typeface="Arial" panose="020B0604020202020204" pitchFamily="34" charset="0"/>
                <a:cs typeface="Arial" panose="020B0604020202020204" pitchFamily="34" charset="0"/>
              </a:rPr>
              <a:t>:</a:t>
            </a:r>
          </a:p>
          <a:p>
            <a:r>
              <a:rPr lang="en-US" sz="115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50" b="1" dirty="0">
                <a:solidFill>
                  <a:schemeClr val="bg1"/>
                </a:solidFill>
                <a:latin typeface="Arial" panose="020B0604020202020204" pitchFamily="34" charset="0"/>
                <a:cs typeface="Arial" panose="020B0604020202020204" pitchFamily="34" charset="0"/>
              </a:rPr>
              <a:t>Purpose: </a:t>
            </a:r>
            <a:r>
              <a:rPr lang="en-US" sz="1150" dirty="0">
                <a:solidFill>
                  <a:schemeClr val="bg1"/>
                </a:solidFill>
                <a:latin typeface="Arial" panose="020B0604020202020204" pitchFamily="34" charset="0"/>
                <a:cs typeface="Arial" panose="020B0604020202020204" pitchFamily="34" charset="0"/>
              </a:rPr>
              <a:t>Determines when earnings can be withdrawn tax- and penalty-free.</a:t>
            </a:r>
          </a:p>
          <a:p>
            <a:pPr marL="171450" indent="-171450">
              <a:buFont typeface="Arial" panose="020B0604020202020204" pitchFamily="34" charset="0"/>
              <a:buChar char="•"/>
            </a:pPr>
            <a:r>
              <a:rPr lang="en-US" sz="1150" b="1" dirty="0">
                <a:solidFill>
                  <a:schemeClr val="bg1"/>
                </a:solidFill>
                <a:latin typeface="Arial" panose="020B0604020202020204" pitchFamily="34" charset="0"/>
                <a:cs typeface="Arial" panose="020B0604020202020204" pitchFamily="34" charset="0"/>
              </a:rPr>
              <a:t>Clock Start</a:t>
            </a:r>
            <a:r>
              <a:rPr lang="en-US" sz="1150" dirty="0">
                <a:solidFill>
                  <a:schemeClr val="bg1"/>
                </a:solidFill>
                <a:latin typeface="Arial" panose="020B0604020202020204" pitchFamily="34" charset="0"/>
                <a:cs typeface="Arial" panose="020B0604020202020204" pitchFamily="34" charset="0"/>
              </a:rPr>
              <a:t>: January  1 of the tax year for which you made your first Roth IRA contribution (or conversion).</a:t>
            </a:r>
          </a:p>
          <a:p>
            <a:pPr marL="171450" indent="-171450">
              <a:buFont typeface="Arial" panose="020B0604020202020204" pitchFamily="34" charset="0"/>
              <a:buChar char="•"/>
            </a:pPr>
            <a:r>
              <a:rPr lang="en-US" sz="1150" b="1" dirty="0">
                <a:solidFill>
                  <a:schemeClr val="bg1"/>
                </a:solidFill>
                <a:latin typeface="Arial" panose="020B0604020202020204" pitchFamily="34" charset="0"/>
                <a:cs typeface="Arial" panose="020B0604020202020204" pitchFamily="34" charset="0"/>
              </a:rPr>
              <a:t>Requirements: </a:t>
            </a:r>
            <a:r>
              <a:rPr lang="en-US" sz="1150" dirty="0">
                <a:solidFill>
                  <a:schemeClr val="bg1"/>
                </a:solidFill>
                <a:latin typeface="Arial" panose="020B0604020202020204" pitchFamily="34" charset="0"/>
                <a:cs typeface="Arial" panose="020B0604020202020204" pitchFamily="34" charset="0"/>
              </a:rPr>
              <a:t>Satisfy 5-Year Rule &amp; age 59½ or older, disabled, deceased, or using up to $10,000 for a first-time home purchase.</a:t>
            </a:r>
          </a:p>
          <a:p>
            <a:pPr marL="171450" indent="-171450">
              <a:buFont typeface="Arial" panose="020B0604020202020204" pitchFamily="34" charset="0"/>
              <a:buChar char="•"/>
            </a:pPr>
            <a:r>
              <a:rPr lang="en-US" sz="1150" b="1" dirty="0">
                <a:solidFill>
                  <a:schemeClr val="bg1"/>
                </a:solidFill>
                <a:latin typeface="Arial" panose="020B0604020202020204" pitchFamily="34" charset="0"/>
                <a:cs typeface="Arial" panose="020B0604020202020204" pitchFamily="34" charset="0"/>
              </a:rPr>
              <a:t>Conversions</a:t>
            </a:r>
            <a:r>
              <a:rPr lang="en-US" sz="1150" dirty="0">
                <a:solidFill>
                  <a:schemeClr val="bg1"/>
                </a:solidFill>
                <a:latin typeface="Arial" panose="020B0604020202020204" pitchFamily="34" charset="0"/>
                <a:cs typeface="Arial" panose="020B0604020202020204" pitchFamily="34" charset="0"/>
              </a:rPr>
              <a:t>: Each Roth conversion has its own separate 5-year clock for avoiding the 10% penalty on converted amounts.</a:t>
            </a:r>
          </a:p>
        </p:txBody>
      </p:sp>
    </p:spTree>
    <p:extLst>
      <p:ext uri="{BB962C8B-B14F-4D97-AF65-F5344CB8AC3E}">
        <p14:creationId xmlns:p14="http://schemas.microsoft.com/office/powerpoint/2010/main" val="2507157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DA8EF6-F9AA-B0F4-61CC-7B2DCCF46444}"/>
              </a:ext>
            </a:extLst>
          </p:cNvPr>
          <p:cNvSpPr/>
          <p:nvPr/>
        </p:nvSpPr>
        <p:spPr>
          <a:xfrm>
            <a:off x="0" y="1380121"/>
            <a:ext cx="9144000" cy="4305455"/>
          </a:xfrm>
          <a:prstGeom prst="rect">
            <a:avLst/>
          </a:prstGeom>
          <a:solidFill>
            <a:schemeClr val="accent6">
              <a:alpha val="250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a:extLst>
              <a:ext uri="{FF2B5EF4-FFF2-40B4-BE49-F238E27FC236}">
                <a16:creationId xmlns:a16="http://schemas.microsoft.com/office/drawing/2014/main" id="{E45F7106-33CE-BF51-883B-C1A50A7C6C13}"/>
              </a:ext>
            </a:extLst>
          </p:cNvPr>
          <p:cNvSpPr>
            <a:spLocks noGrp="1"/>
          </p:cNvSpPr>
          <p:nvPr>
            <p:ph type="title"/>
          </p:nvPr>
        </p:nvSpPr>
        <p:spPr>
          <a:noFill/>
        </p:spPr>
        <p:txBody>
          <a:bodyPr/>
          <a:lstStyle/>
          <a:p>
            <a:r>
              <a:rPr lang="en-US"/>
              <a:t>Questions to Ask a Fiducient Advisor</a:t>
            </a:r>
          </a:p>
        </p:txBody>
      </p:sp>
      <p:sp>
        <p:nvSpPr>
          <p:cNvPr id="4" name="Footer Placeholder 3">
            <a:extLst>
              <a:ext uri="{FF2B5EF4-FFF2-40B4-BE49-F238E27FC236}">
                <a16:creationId xmlns:a16="http://schemas.microsoft.com/office/drawing/2014/main" id="{C80A10DC-BAEF-7FB7-B085-554E0489DBA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5" name="Slide Number Placeholder 4">
            <a:extLst>
              <a:ext uri="{FF2B5EF4-FFF2-40B4-BE49-F238E27FC236}">
                <a16:creationId xmlns:a16="http://schemas.microsoft.com/office/drawing/2014/main" id="{65354F24-7D2B-B67A-729D-06176D3B6E4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5F501642-114F-CB87-B991-6B1BF67A9A59}"/>
              </a:ext>
            </a:extLst>
          </p:cNvPr>
          <p:cNvSpPr/>
          <p:nvPr/>
        </p:nvSpPr>
        <p:spPr>
          <a:xfrm>
            <a:off x="6224109" y="1565044"/>
            <a:ext cx="2453489" cy="3912835"/>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a:solidFill>
                <a:srgbClr val="FF0000"/>
              </a:solidFill>
              <a:latin typeface="Arial" panose="020B0604020202020204" pitchFamily="34" charset="0"/>
              <a:cs typeface="Arial" panose="020B0604020202020204" pitchFamily="34" charset="0"/>
            </a:endParaRPr>
          </a:p>
          <a:p>
            <a:pPr algn="ctr"/>
            <a:endParaRPr lang="en-US" sz="1100">
              <a:solidFill>
                <a:srgbClr val="FF0000"/>
              </a:solidFill>
              <a:latin typeface="Arial" panose="020B0604020202020204" pitchFamily="34" charset="0"/>
              <a:cs typeface="Arial" panose="020B0604020202020204" pitchFamily="34" charset="0"/>
            </a:endParaRPr>
          </a:p>
          <a:p>
            <a:pPr algn="ctr"/>
            <a:endParaRPr lang="en-US" sz="1100">
              <a:solidFill>
                <a:srgbClr val="FF0000"/>
              </a:solidFill>
              <a:latin typeface="Arial" panose="020B0604020202020204" pitchFamily="34" charset="0"/>
              <a:cs typeface="Arial" panose="020B0604020202020204" pitchFamily="34" charset="0"/>
            </a:endParaRPr>
          </a:p>
          <a:p>
            <a:pPr algn="ctr"/>
            <a:endParaRPr lang="en-US" sz="1100" b="1">
              <a:solidFill>
                <a:srgbClr val="FF0000"/>
              </a:solidFill>
              <a:latin typeface="Arial" panose="020B0604020202020204" pitchFamily="34" charset="0"/>
              <a:cs typeface="Arial" panose="020B0604020202020204" pitchFamily="34" charset="0"/>
            </a:endParaRPr>
          </a:p>
          <a:p>
            <a:pPr algn="ctr"/>
            <a:endParaRPr lang="en-US" sz="1100" b="1">
              <a:solidFill>
                <a:srgbClr val="FF0000"/>
              </a:solidFill>
              <a:latin typeface="Arial" panose="020B0604020202020204" pitchFamily="34" charset="0"/>
              <a:cs typeface="Arial" panose="020B0604020202020204" pitchFamily="34" charset="0"/>
            </a:endParaRPr>
          </a:p>
          <a:p>
            <a:pPr algn="ctr"/>
            <a:r>
              <a:rPr lang="en-US" sz="1100" b="1">
                <a:solidFill>
                  <a:schemeClr val="tx1"/>
                </a:solidFill>
                <a:latin typeface="Arial" panose="020B0604020202020204" pitchFamily="34" charset="0"/>
                <a:cs typeface="Arial" panose="020B0604020202020204" pitchFamily="34" charset="0"/>
              </a:rPr>
              <a:t>How long might my savings last relative to my income needs?</a:t>
            </a:r>
          </a:p>
          <a:p>
            <a:pPr algn="ctr"/>
            <a:endParaRPr lang="en-US" sz="1100" b="1">
              <a:solidFill>
                <a:srgbClr val="FF0000"/>
              </a:solidFill>
              <a:latin typeface="Arial" panose="020B0604020202020204" pitchFamily="34" charset="0"/>
              <a:cs typeface="Arial" panose="020B0604020202020204" pitchFamily="34" charset="0"/>
            </a:endParaRPr>
          </a:p>
          <a:p>
            <a:endParaRPr lang="en-US" sz="1100">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Periodically revisiting a retirement plan can be helpful to alleviate any concerns of running out of money.</a:t>
            </a:r>
          </a:p>
          <a:p>
            <a:endParaRPr lang="en-US" sz="1100">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Your goals and needs may change over time; your retirement plan should have the flexibility to </a:t>
            </a:r>
            <a:br>
              <a:rPr lang="en-US" sz="1100">
                <a:solidFill>
                  <a:schemeClr val="tx1"/>
                </a:solidFill>
                <a:latin typeface="Arial" panose="020B0604020202020204" pitchFamily="34" charset="0"/>
                <a:cs typeface="Arial" panose="020B0604020202020204" pitchFamily="34" charset="0"/>
              </a:rPr>
            </a:br>
            <a:r>
              <a:rPr lang="en-US" sz="1100">
                <a:solidFill>
                  <a:schemeClr val="tx1"/>
                </a:solidFill>
                <a:latin typeface="Arial" panose="020B0604020202020204" pitchFamily="34" charset="0"/>
                <a:cs typeface="Arial" panose="020B0604020202020204" pitchFamily="34" charset="0"/>
              </a:rPr>
              <a:t>adjust accordingly.</a:t>
            </a:r>
          </a:p>
        </p:txBody>
      </p:sp>
      <p:sp>
        <p:nvSpPr>
          <p:cNvPr id="11" name="Rectangle 10">
            <a:extLst>
              <a:ext uri="{FF2B5EF4-FFF2-40B4-BE49-F238E27FC236}">
                <a16:creationId xmlns:a16="http://schemas.microsoft.com/office/drawing/2014/main" id="{FDBE169B-75B4-D713-5E72-4026B2189904}"/>
              </a:ext>
            </a:extLst>
          </p:cNvPr>
          <p:cNvSpPr/>
          <p:nvPr/>
        </p:nvSpPr>
        <p:spPr>
          <a:xfrm>
            <a:off x="565798" y="1565044"/>
            <a:ext cx="2453489" cy="3912835"/>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a:solidFill>
                <a:srgbClr val="FF0000"/>
              </a:solidFill>
              <a:latin typeface="Arial" panose="020B0604020202020204" pitchFamily="34" charset="0"/>
              <a:cs typeface="Arial" panose="020B0604020202020204" pitchFamily="34" charset="0"/>
            </a:endParaRPr>
          </a:p>
          <a:p>
            <a:pPr algn="ctr"/>
            <a:endParaRPr lang="en-US" sz="1100">
              <a:solidFill>
                <a:srgbClr val="FF0000"/>
              </a:solidFill>
              <a:latin typeface="Arial" panose="020B0604020202020204" pitchFamily="34" charset="0"/>
              <a:cs typeface="Arial" panose="020B0604020202020204" pitchFamily="34" charset="0"/>
            </a:endParaRPr>
          </a:p>
          <a:p>
            <a:pPr algn="ctr"/>
            <a:endParaRPr lang="en-US" sz="1100">
              <a:solidFill>
                <a:srgbClr val="FF0000"/>
              </a:solidFill>
              <a:latin typeface="Arial" panose="020B0604020202020204" pitchFamily="34" charset="0"/>
              <a:cs typeface="Arial" panose="020B0604020202020204" pitchFamily="34" charset="0"/>
            </a:endParaRPr>
          </a:p>
          <a:p>
            <a:pPr algn="ctr"/>
            <a:endParaRPr lang="en-US" sz="1100" b="1">
              <a:solidFill>
                <a:srgbClr val="FF0000"/>
              </a:solidFill>
              <a:latin typeface="Arial" panose="020B0604020202020204" pitchFamily="34" charset="0"/>
              <a:cs typeface="Arial" panose="020B0604020202020204" pitchFamily="34" charset="0"/>
            </a:endParaRPr>
          </a:p>
          <a:p>
            <a:pPr algn="ctr"/>
            <a:endParaRPr lang="en-US" sz="1100" b="1">
              <a:solidFill>
                <a:srgbClr val="FF0000"/>
              </a:solidFill>
              <a:latin typeface="Arial" panose="020B0604020202020204" pitchFamily="34" charset="0"/>
              <a:cs typeface="Arial" panose="020B0604020202020204" pitchFamily="34" charset="0"/>
            </a:endParaRPr>
          </a:p>
          <a:p>
            <a:pPr algn="ctr"/>
            <a:r>
              <a:rPr lang="en-US" sz="1100" b="1">
                <a:solidFill>
                  <a:schemeClr val="tx1"/>
                </a:solidFill>
                <a:latin typeface="Arial" panose="020B0604020202020204" pitchFamily="34" charset="0"/>
                <a:cs typeface="Arial" panose="020B0604020202020204" pitchFamily="34" charset="0"/>
              </a:rPr>
              <a:t>Do I have enough savings                      to retire?</a:t>
            </a:r>
          </a:p>
          <a:p>
            <a:endParaRPr lang="en-US" sz="1100" b="1">
              <a:solidFill>
                <a:srgbClr val="FF0000"/>
              </a:solidFill>
              <a:latin typeface="Arial" panose="020B0604020202020204" pitchFamily="34" charset="0"/>
              <a:cs typeface="Arial" panose="020B0604020202020204" pitchFamily="34" charset="0"/>
            </a:endParaRPr>
          </a:p>
          <a:p>
            <a:endParaRPr lang="en-US" sz="1100">
              <a:solidFill>
                <a:srgbClr val="FF0000"/>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Before deciding to retire, an evaluation should be completed comparing current savings to future income needs.</a:t>
            </a:r>
          </a:p>
          <a:p>
            <a:endParaRPr lang="en-US" sz="1100">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Reviewing a Monte Carlo simulation can be a helpful exercise to gauge the sufficiency of current retirement savings, while also estimating what might be left for beneficiaries.</a:t>
            </a:r>
          </a:p>
        </p:txBody>
      </p:sp>
      <p:sp>
        <p:nvSpPr>
          <p:cNvPr id="12" name="Rectangle 11">
            <a:extLst>
              <a:ext uri="{FF2B5EF4-FFF2-40B4-BE49-F238E27FC236}">
                <a16:creationId xmlns:a16="http://schemas.microsoft.com/office/drawing/2014/main" id="{131412B3-36FF-C1A8-E3D0-CB9CFC92E0C9}"/>
              </a:ext>
            </a:extLst>
          </p:cNvPr>
          <p:cNvSpPr/>
          <p:nvPr/>
        </p:nvSpPr>
        <p:spPr>
          <a:xfrm>
            <a:off x="3396445" y="1565043"/>
            <a:ext cx="2453489" cy="3912835"/>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a:solidFill>
                <a:srgbClr val="FF0000"/>
              </a:solidFill>
              <a:latin typeface="Arial" panose="020B0604020202020204" pitchFamily="34" charset="0"/>
              <a:cs typeface="Arial" panose="020B0604020202020204" pitchFamily="34" charset="0"/>
            </a:endParaRPr>
          </a:p>
          <a:p>
            <a:pPr algn="ctr"/>
            <a:endParaRPr lang="en-US" sz="1100">
              <a:solidFill>
                <a:srgbClr val="FF0000"/>
              </a:solidFill>
              <a:latin typeface="Arial" panose="020B0604020202020204" pitchFamily="34" charset="0"/>
              <a:cs typeface="Arial" panose="020B0604020202020204" pitchFamily="34" charset="0"/>
            </a:endParaRPr>
          </a:p>
          <a:p>
            <a:pPr algn="ctr"/>
            <a:endParaRPr lang="en-US" sz="1100">
              <a:solidFill>
                <a:srgbClr val="FF0000"/>
              </a:solidFill>
              <a:latin typeface="Arial" panose="020B0604020202020204" pitchFamily="34" charset="0"/>
              <a:cs typeface="Arial" panose="020B0604020202020204" pitchFamily="34" charset="0"/>
            </a:endParaRPr>
          </a:p>
          <a:p>
            <a:pPr algn="ctr"/>
            <a:endParaRPr lang="en-US" sz="1100" b="1">
              <a:solidFill>
                <a:srgbClr val="FF0000"/>
              </a:solidFill>
              <a:latin typeface="Arial" panose="020B0604020202020204" pitchFamily="34" charset="0"/>
              <a:cs typeface="Arial" panose="020B0604020202020204" pitchFamily="34" charset="0"/>
            </a:endParaRPr>
          </a:p>
          <a:p>
            <a:pPr algn="ctr"/>
            <a:endParaRPr lang="en-US" sz="1100" b="1">
              <a:solidFill>
                <a:srgbClr val="FF0000"/>
              </a:solidFill>
              <a:latin typeface="Arial" panose="020B0604020202020204" pitchFamily="34" charset="0"/>
              <a:cs typeface="Arial" panose="020B0604020202020204" pitchFamily="34" charset="0"/>
            </a:endParaRPr>
          </a:p>
          <a:p>
            <a:pPr algn="ctr"/>
            <a:r>
              <a:rPr lang="en-US" sz="1100" b="1">
                <a:solidFill>
                  <a:schemeClr val="tx1"/>
                </a:solidFill>
                <a:latin typeface="Arial" panose="020B0604020202020204" pitchFamily="34" charset="0"/>
                <a:cs typeface="Arial" panose="020B0604020202020204" pitchFamily="34" charset="0"/>
              </a:rPr>
              <a:t>Does my portfolio allocation reflect my longer-term goals               and needs?</a:t>
            </a:r>
          </a:p>
          <a:p>
            <a:pPr algn="ctr"/>
            <a:endParaRPr lang="en-US" sz="1100" b="1">
              <a:solidFill>
                <a:srgbClr val="FF0000"/>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Given the potential for a retirement which could last 30+ years, it is imperative to have a portfolio allocation which is anchored to longer-term goals, risk tolerance and time horizon.</a:t>
            </a:r>
          </a:p>
          <a:p>
            <a:endParaRPr lang="en-US" sz="1100">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Some retirees may think retirement signals a time to “de-risk” the portfolio, but one cannot overlook the importance of continuing to </a:t>
            </a:r>
            <a:br>
              <a:rPr lang="en-US" sz="1100">
                <a:solidFill>
                  <a:schemeClr val="tx1"/>
                </a:solidFill>
                <a:latin typeface="Arial" panose="020B0604020202020204" pitchFamily="34" charset="0"/>
                <a:cs typeface="Arial" panose="020B0604020202020204" pitchFamily="34" charset="0"/>
              </a:rPr>
            </a:br>
            <a:r>
              <a:rPr lang="en-US" sz="1100">
                <a:solidFill>
                  <a:schemeClr val="tx1"/>
                </a:solidFill>
                <a:latin typeface="Arial" panose="020B0604020202020204" pitchFamily="34" charset="0"/>
                <a:cs typeface="Arial" panose="020B0604020202020204" pitchFamily="34" charset="0"/>
              </a:rPr>
              <a:t>grow portfolio assets during the retirement years.</a:t>
            </a:r>
          </a:p>
        </p:txBody>
      </p:sp>
      <p:pic>
        <p:nvPicPr>
          <p:cNvPr id="18" name="Graphic 17" descr="Pie chart with solid fill">
            <a:extLst>
              <a:ext uri="{FF2B5EF4-FFF2-40B4-BE49-F238E27FC236}">
                <a16:creationId xmlns:a16="http://schemas.microsoft.com/office/drawing/2014/main" id="{A7CFD208-AF7B-FCE2-189A-DF8184B0C9E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65989" y="1574397"/>
            <a:ext cx="914400" cy="914400"/>
          </a:xfrm>
          <a:prstGeom prst="rect">
            <a:avLst/>
          </a:prstGeom>
        </p:spPr>
      </p:pic>
      <p:pic>
        <p:nvPicPr>
          <p:cNvPr id="22" name="Graphic 21" descr="Boardroom outline">
            <a:extLst>
              <a:ext uri="{FF2B5EF4-FFF2-40B4-BE49-F238E27FC236}">
                <a16:creationId xmlns:a16="http://schemas.microsoft.com/office/drawing/2014/main" id="{26F0C4D6-005F-EE5C-9C7D-8A792C3335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93652" y="1632543"/>
            <a:ext cx="914400" cy="914400"/>
          </a:xfrm>
          <a:prstGeom prst="rect">
            <a:avLst/>
          </a:prstGeom>
        </p:spPr>
      </p:pic>
      <p:pic>
        <p:nvPicPr>
          <p:cNvPr id="24" name="Graphic 23" descr="Dollar with solid fill">
            <a:extLst>
              <a:ext uri="{FF2B5EF4-FFF2-40B4-BE49-F238E27FC236}">
                <a16:creationId xmlns:a16="http://schemas.microsoft.com/office/drawing/2014/main" id="{94DE5D0F-3DDA-3EC3-2A6C-CC0F3A7C0B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80728" y="2086847"/>
            <a:ext cx="80953" cy="80953"/>
          </a:xfrm>
          <a:prstGeom prst="rect">
            <a:avLst/>
          </a:prstGeom>
        </p:spPr>
      </p:pic>
      <p:pic>
        <p:nvPicPr>
          <p:cNvPr id="6" name="Graphic 5" descr="Money outline">
            <a:extLst>
              <a:ext uri="{FF2B5EF4-FFF2-40B4-BE49-F238E27FC236}">
                <a16:creationId xmlns:a16="http://schemas.microsoft.com/office/drawing/2014/main" id="{1EB38B20-B8EE-969D-FB4F-CD2FB723315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35342" y="1574397"/>
            <a:ext cx="914400" cy="914400"/>
          </a:xfrm>
          <a:prstGeom prst="rect">
            <a:avLst/>
          </a:prstGeom>
        </p:spPr>
      </p:pic>
    </p:spTree>
    <p:extLst>
      <p:ext uri="{BB962C8B-B14F-4D97-AF65-F5344CB8AC3E}">
        <p14:creationId xmlns:p14="http://schemas.microsoft.com/office/powerpoint/2010/main" val="359783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CBD7356B-D46B-D3B9-2030-CA8CEC5E5646}"/>
              </a:ext>
            </a:extLst>
          </p:cNvPr>
          <p:cNvSpPr/>
          <p:nvPr/>
        </p:nvSpPr>
        <p:spPr>
          <a:xfrm rot="5400000">
            <a:off x="2854722" y="1349280"/>
            <a:ext cx="5383450" cy="4587830"/>
          </a:xfrm>
          <a:prstGeom prst="round2DiagRect">
            <a:avLst/>
          </a:prstGeom>
          <a:solidFill>
            <a:srgbClr val="D9D8D5">
              <a:alpha val="4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2">
            <a:extLst>
              <a:ext uri="{FF2B5EF4-FFF2-40B4-BE49-F238E27FC236}">
                <a16:creationId xmlns:a16="http://schemas.microsoft.com/office/drawing/2014/main" id="{CC252D58-08F2-1F4D-6CB6-11ED29F5C7D5}"/>
              </a:ext>
            </a:extLst>
          </p:cNvPr>
          <p:cNvSpPr txBox="1">
            <a:spLocks noChangeArrowheads="1"/>
          </p:cNvSpPr>
          <p:nvPr/>
        </p:nvSpPr>
        <p:spPr bwMode="auto">
          <a:xfrm>
            <a:off x="747457" y="3072955"/>
            <a:ext cx="2505075" cy="45958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800" b="1">
                <a:solidFill>
                  <a:srgbClr val="002855"/>
                </a:solidFill>
                <a:effectLst/>
                <a:latin typeface="Georgia" panose="02040502050405020303" pitchFamily="18" charset="0"/>
                <a:ea typeface="Arial" panose="020B0604020202020204" pitchFamily="34" charset="0"/>
                <a:cs typeface="Times New Roman" panose="02020603050405020304" pitchFamily="18" charset="0"/>
              </a:rPr>
              <a:t>Table of Contents</a:t>
            </a:r>
            <a:endParaRPr lang="en-US" sz="105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endParaRPr lang="en-US" sz="1050">
              <a:effectLst/>
              <a:latin typeface="Arial" panose="020B0604020202020204" pitchFamily="34" charset="0"/>
              <a:ea typeface="Arial" panose="020B0604020202020204" pitchFamily="34" charset="0"/>
              <a:cs typeface="Times New Roman" panose="02020603050405020304" pitchFamily="18" charset="0"/>
            </a:endParaRPr>
          </a:p>
        </p:txBody>
      </p:sp>
      <p:grpSp>
        <p:nvGrpSpPr>
          <p:cNvPr id="22" name="Group 21">
            <a:extLst>
              <a:ext uri="{FF2B5EF4-FFF2-40B4-BE49-F238E27FC236}">
                <a16:creationId xmlns:a16="http://schemas.microsoft.com/office/drawing/2014/main" id="{05453AA5-83D4-B9A8-3142-DAA11128AF38}"/>
              </a:ext>
            </a:extLst>
          </p:cNvPr>
          <p:cNvGrpSpPr/>
          <p:nvPr/>
        </p:nvGrpSpPr>
        <p:grpSpPr>
          <a:xfrm>
            <a:off x="3373440" y="1060270"/>
            <a:ext cx="4005260" cy="923330"/>
            <a:chOff x="3373439" y="1335749"/>
            <a:chExt cx="4005260" cy="923330"/>
          </a:xfrm>
        </p:grpSpPr>
        <p:sp>
          <p:nvSpPr>
            <p:cNvPr id="20" name="Rectangle: Single Corner Rounded 19">
              <a:extLst>
                <a:ext uri="{FF2B5EF4-FFF2-40B4-BE49-F238E27FC236}">
                  <a16:creationId xmlns:a16="http://schemas.microsoft.com/office/drawing/2014/main" id="{95AFA093-2022-6B69-4308-8AAFFC1CE583}"/>
                </a:ext>
              </a:extLst>
            </p:cNvPr>
            <p:cNvSpPr/>
            <p:nvPr/>
          </p:nvSpPr>
          <p:spPr>
            <a:xfrm>
              <a:off x="3473451" y="1593850"/>
              <a:ext cx="3905248" cy="393700"/>
            </a:xfrm>
            <a:prstGeom prst="round1Rect">
              <a:avLst/>
            </a:prstGeom>
            <a:solidFill>
              <a:srgbClr val="D9D8D5">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4BB7893-CE52-3883-8DC5-5F7940A8BF5E}"/>
                </a:ext>
              </a:extLst>
            </p:cNvPr>
            <p:cNvSpPr txBox="1"/>
            <p:nvPr/>
          </p:nvSpPr>
          <p:spPr>
            <a:xfrm>
              <a:off x="3906838" y="1629117"/>
              <a:ext cx="2652711" cy="323165"/>
            </a:xfrm>
            <a:prstGeom prst="rect">
              <a:avLst/>
            </a:prstGeom>
            <a:noFill/>
          </p:spPr>
          <p:txBody>
            <a:bodyPr wrap="square" rtlCol="0">
              <a:spAutoFit/>
            </a:bodyPr>
            <a:lstStyle/>
            <a:p>
              <a:r>
                <a:rPr lang="en-US" sz="1500">
                  <a:solidFill>
                    <a:schemeClr val="accent1"/>
                  </a:solidFill>
                  <a:latin typeface="Georgia" panose="02040502050405020303" pitchFamily="18" charset="0"/>
                </a:rPr>
                <a:t>Tax &amp; Charitable Planning</a:t>
              </a:r>
            </a:p>
          </p:txBody>
        </p:sp>
        <p:sp>
          <p:nvSpPr>
            <p:cNvPr id="21" name="TextBox 20">
              <a:extLst>
                <a:ext uri="{FF2B5EF4-FFF2-40B4-BE49-F238E27FC236}">
                  <a16:creationId xmlns:a16="http://schemas.microsoft.com/office/drawing/2014/main" id="{38CA9D23-DFC7-0B20-A977-7423940CCA8C}"/>
                </a:ext>
              </a:extLst>
            </p:cNvPr>
            <p:cNvSpPr txBox="1"/>
            <p:nvPr/>
          </p:nvSpPr>
          <p:spPr>
            <a:xfrm>
              <a:off x="3373439" y="1335749"/>
              <a:ext cx="531811" cy="923330"/>
            </a:xfrm>
            <a:prstGeom prst="rect">
              <a:avLst/>
            </a:prstGeom>
            <a:noFill/>
          </p:spPr>
          <p:txBody>
            <a:bodyPr wrap="square" rtlCol="0">
              <a:spAutoFit/>
            </a:bodyPr>
            <a:lstStyle/>
            <a:p>
              <a:endParaRPr lang="en-US" sz="5400">
                <a:solidFill>
                  <a:schemeClr val="accent2"/>
                </a:solidFill>
                <a:latin typeface="Arial Black" panose="020B0A04020102020204" pitchFamily="34" charset="0"/>
              </a:endParaRPr>
            </a:p>
          </p:txBody>
        </p:sp>
      </p:grpSp>
      <p:grpSp>
        <p:nvGrpSpPr>
          <p:cNvPr id="23" name="Group 22">
            <a:extLst>
              <a:ext uri="{FF2B5EF4-FFF2-40B4-BE49-F238E27FC236}">
                <a16:creationId xmlns:a16="http://schemas.microsoft.com/office/drawing/2014/main" id="{7F1DED21-92AA-3341-2FFB-3448E56732CC}"/>
              </a:ext>
            </a:extLst>
          </p:cNvPr>
          <p:cNvGrpSpPr/>
          <p:nvPr/>
        </p:nvGrpSpPr>
        <p:grpSpPr>
          <a:xfrm>
            <a:off x="3373440" y="2220332"/>
            <a:ext cx="4005260" cy="923330"/>
            <a:chOff x="3397251" y="1337742"/>
            <a:chExt cx="4340006" cy="923330"/>
          </a:xfrm>
        </p:grpSpPr>
        <p:sp>
          <p:nvSpPr>
            <p:cNvPr id="24" name="Rectangle: Single Corner Rounded 23">
              <a:extLst>
                <a:ext uri="{FF2B5EF4-FFF2-40B4-BE49-F238E27FC236}">
                  <a16:creationId xmlns:a16="http://schemas.microsoft.com/office/drawing/2014/main" id="{6123814E-13BD-10DF-4E5C-6D381816E542}"/>
                </a:ext>
              </a:extLst>
            </p:cNvPr>
            <p:cNvSpPr/>
            <p:nvPr/>
          </p:nvSpPr>
          <p:spPr>
            <a:xfrm>
              <a:off x="3473450" y="1593850"/>
              <a:ext cx="4263807" cy="393700"/>
            </a:xfrm>
            <a:prstGeom prst="round1Rect">
              <a:avLst/>
            </a:prstGeom>
            <a:solidFill>
              <a:srgbClr val="D9D8D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73AF8DF-1314-00C5-D24E-B122046022C0}"/>
                </a:ext>
              </a:extLst>
            </p:cNvPr>
            <p:cNvSpPr txBox="1"/>
            <p:nvPr/>
          </p:nvSpPr>
          <p:spPr>
            <a:xfrm>
              <a:off x="4035713" y="1637824"/>
              <a:ext cx="3321050" cy="323165"/>
            </a:xfrm>
            <a:prstGeom prst="rect">
              <a:avLst/>
            </a:prstGeom>
            <a:noFill/>
          </p:spPr>
          <p:txBody>
            <a:bodyPr wrap="square" rtlCol="0">
              <a:spAutoFit/>
            </a:bodyPr>
            <a:lstStyle/>
            <a:p>
              <a:r>
                <a:rPr lang="en-US" sz="1500">
                  <a:solidFill>
                    <a:schemeClr val="accent1"/>
                  </a:solidFill>
                  <a:latin typeface="Georgia" panose="02040502050405020303" pitchFamily="18" charset="0"/>
                </a:rPr>
                <a:t>Retirement Planning</a:t>
              </a:r>
            </a:p>
          </p:txBody>
        </p:sp>
        <p:sp>
          <p:nvSpPr>
            <p:cNvPr id="26" name="TextBox 25">
              <a:extLst>
                <a:ext uri="{FF2B5EF4-FFF2-40B4-BE49-F238E27FC236}">
                  <a16:creationId xmlns:a16="http://schemas.microsoft.com/office/drawing/2014/main" id="{66866017-7D7B-56B4-B3EC-3B57FC92CD33}"/>
                </a:ext>
              </a:extLst>
            </p:cNvPr>
            <p:cNvSpPr txBox="1"/>
            <p:nvPr/>
          </p:nvSpPr>
          <p:spPr>
            <a:xfrm>
              <a:off x="3397251" y="1337742"/>
              <a:ext cx="531811" cy="923330"/>
            </a:xfrm>
            <a:prstGeom prst="rect">
              <a:avLst/>
            </a:prstGeom>
            <a:noFill/>
          </p:spPr>
          <p:txBody>
            <a:bodyPr wrap="square" rtlCol="0">
              <a:spAutoFit/>
            </a:bodyPr>
            <a:lstStyle/>
            <a:p>
              <a:r>
                <a:rPr lang="en-US" sz="5400">
                  <a:solidFill>
                    <a:schemeClr val="accent6"/>
                  </a:solidFill>
                  <a:latin typeface="Arial Black" panose="020B0A04020102020204" pitchFamily="34" charset="0"/>
                </a:rPr>
                <a:t>2</a:t>
              </a:r>
            </a:p>
          </p:txBody>
        </p:sp>
      </p:grpSp>
      <p:grpSp>
        <p:nvGrpSpPr>
          <p:cNvPr id="29" name="Group 28">
            <a:extLst>
              <a:ext uri="{FF2B5EF4-FFF2-40B4-BE49-F238E27FC236}">
                <a16:creationId xmlns:a16="http://schemas.microsoft.com/office/drawing/2014/main" id="{0DCB54A3-071E-A838-FA93-D5BD9D7663C9}"/>
              </a:ext>
            </a:extLst>
          </p:cNvPr>
          <p:cNvGrpSpPr/>
          <p:nvPr/>
        </p:nvGrpSpPr>
        <p:grpSpPr>
          <a:xfrm>
            <a:off x="3402011" y="3642309"/>
            <a:ext cx="4005260" cy="923330"/>
            <a:chOff x="3397251" y="1337742"/>
            <a:chExt cx="4340006" cy="923330"/>
          </a:xfrm>
        </p:grpSpPr>
        <p:sp>
          <p:nvSpPr>
            <p:cNvPr id="30" name="Rectangle: Single Corner Rounded 29">
              <a:extLst>
                <a:ext uri="{FF2B5EF4-FFF2-40B4-BE49-F238E27FC236}">
                  <a16:creationId xmlns:a16="http://schemas.microsoft.com/office/drawing/2014/main" id="{990F95CE-805D-BFA1-7114-24FB928BF053}"/>
                </a:ext>
              </a:extLst>
            </p:cNvPr>
            <p:cNvSpPr/>
            <p:nvPr/>
          </p:nvSpPr>
          <p:spPr>
            <a:xfrm>
              <a:off x="3473450" y="1593850"/>
              <a:ext cx="4263807" cy="393700"/>
            </a:xfrm>
            <a:prstGeom prst="round1Rect">
              <a:avLst/>
            </a:prstGeom>
            <a:solidFill>
              <a:srgbClr val="D9D8D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A941133-A8DE-6C53-CC90-EB400F55BFB2}"/>
                </a:ext>
              </a:extLst>
            </p:cNvPr>
            <p:cNvSpPr txBox="1"/>
            <p:nvPr/>
          </p:nvSpPr>
          <p:spPr>
            <a:xfrm>
              <a:off x="4035714" y="1629117"/>
              <a:ext cx="3670584" cy="323165"/>
            </a:xfrm>
            <a:prstGeom prst="rect">
              <a:avLst/>
            </a:prstGeom>
            <a:noFill/>
          </p:spPr>
          <p:txBody>
            <a:bodyPr wrap="square" rtlCol="0">
              <a:spAutoFit/>
            </a:bodyPr>
            <a:lstStyle/>
            <a:p>
              <a:r>
                <a:rPr lang="en-US" sz="1500">
                  <a:solidFill>
                    <a:schemeClr val="accent1"/>
                  </a:solidFill>
                  <a:latin typeface="Georgia" panose="02040502050405020303" pitchFamily="18" charset="0"/>
                </a:rPr>
                <a:t>Legacy Planning </a:t>
              </a:r>
            </a:p>
          </p:txBody>
        </p:sp>
        <p:sp>
          <p:nvSpPr>
            <p:cNvPr id="32" name="TextBox 31">
              <a:extLst>
                <a:ext uri="{FF2B5EF4-FFF2-40B4-BE49-F238E27FC236}">
                  <a16:creationId xmlns:a16="http://schemas.microsoft.com/office/drawing/2014/main" id="{2BD04E96-837F-7923-41BC-D6BA5B018B34}"/>
                </a:ext>
              </a:extLst>
            </p:cNvPr>
            <p:cNvSpPr txBox="1"/>
            <p:nvPr/>
          </p:nvSpPr>
          <p:spPr>
            <a:xfrm>
              <a:off x="3397251" y="1337742"/>
              <a:ext cx="531811" cy="923330"/>
            </a:xfrm>
            <a:prstGeom prst="rect">
              <a:avLst/>
            </a:prstGeom>
            <a:noFill/>
          </p:spPr>
          <p:txBody>
            <a:bodyPr wrap="square" rtlCol="0">
              <a:spAutoFit/>
            </a:bodyPr>
            <a:lstStyle/>
            <a:p>
              <a:r>
                <a:rPr lang="en-US" sz="5400">
                  <a:solidFill>
                    <a:schemeClr val="accent4"/>
                  </a:solidFill>
                  <a:latin typeface="Arial Black" panose="020B0A04020102020204" pitchFamily="34" charset="0"/>
                </a:rPr>
                <a:t>3</a:t>
              </a:r>
            </a:p>
          </p:txBody>
        </p:sp>
      </p:grpSp>
      <p:grpSp>
        <p:nvGrpSpPr>
          <p:cNvPr id="33" name="Group 32">
            <a:extLst>
              <a:ext uri="{FF2B5EF4-FFF2-40B4-BE49-F238E27FC236}">
                <a16:creationId xmlns:a16="http://schemas.microsoft.com/office/drawing/2014/main" id="{919345EE-FB04-19F9-EB7D-D061A14BB7BB}"/>
              </a:ext>
            </a:extLst>
          </p:cNvPr>
          <p:cNvGrpSpPr/>
          <p:nvPr/>
        </p:nvGrpSpPr>
        <p:grpSpPr>
          <a:xfrm>
            <a:off x="3396516" y="4813431"/>
            <a:ext cx="4005330" cy="923330"/>
            <a:chOff x="3397251" y="1337742"/>
            <a:chExt cx="4335853" cy="923330"/>
          </a:xfrm>
        </p:grpSpPr>
        <p:sp>
          <p:nvSpPr>
            <p:cNvPr id="34" name="Rectangle: Single Corner Rounded 33">
              <a:extLst>
                <a:ext uri="{FF2B5EF4-FFF2-40B4-BE49-F238E27FC236}">
                  <a16:creationId xmlns:a16="http://schemas.microsoft.com/office/drawing/2014/main" id="{17168F74-BE97-9330-DF73-F019CAFFCCD8}"/>
                </a:ext>
              </a:extLst>
            </p:cNvPr>
            <p:cNvSpPr/>
            <p:nvPr/>
          </p:nvSpPr>
          <p:spPr>
            <a:xfrm>
              <a:off x="3473450" y="1593850"/>
              <a:ext cx="4259654" cy="393700"/>
            </a:xfrm>
            <a:prstGeom prst="round1Rect">
              <a:avLst/>
            </a:prstGeom>
            <a:solidFill>
              <a:srgbClr val="D9D8D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163D736-A90F-5441-A267-B9F2437E517F}"/>
                </a:ext>
              </a:extLst>
            </p:cNvPr>
            <p:cNvSpPr txBox="1"/>
            <p:nvPr/>
          </p:nvSpPr>
          <p:spPr>
            <a:xfrm>
              <a:off x="4001093" y="1643612"/>
              <a:ext cx="3154258" cy="323165"/>
            </a:xfrm>
            <a:prstGeom prst="rect">
              <a:avLst/>
            </a:prstGeom>
            <a:noFill/>
          </p:spPr>
          <p:txBody>
            <a:bodyPr wrap="square" rtlCol="0">
              <a:spAutoFit/>
            </a:bodyPr>
            <a:lstStyle/>
            <a:p>
              <a:r>
                <a:rPr lang="en-US" sz="1500">
                  <a:solidFill>
                    <a:schemeClr val="accent1"/>
                  </a:solidFill>
                  <a:latin typeface="Georgia" panose="02040502050405020303" pitchFamily="18" charset="0"/>
                </a:rPr>
                <a:t>Risk Management</a:t>
              </a:r>
            </a:p>
          </p:txBody>
        </p:sp>
        <p:sp>
          <p:nvSpPr>
            <p:cNvPr id="36" name="TextBox 35">
              <a:extLst>
                <a:ext uri="{FF2B5EF4-FFF2-40B4-BE49-F238E27FC236}">
                  <a16:creationId xmlns:a16="http://schemas.microsoft.com/office/drawing/2014/main" id="{A4ED3B1A-CCB3-F1DE-BB57-6348B13BA571}"/>
                </a:ext>
              </a:extLst>
            </p:cNvPr>
            <p:cNvSpPr txBox="1"/>
            <p:nvPr/>
          </p:nvSpPr>
          <p:spPr>
            <a:xfrm>
              <a:off x="3397251" y="1337742"/>
              <a:ext cx="531811" cy="923330"/>
            </a:xfrm>
            <a:prstGeom prst="rect">
              <a:avLst/>
            </a:prstGeom>
            <a:noFill/>
          </p:spPr>
          <p:txBody>
            <a:bodyPr wrap="square" rtlCol="0">
              <a:spAutoFit/>
            </a:bodyPr>
            <a:lstStyle/>
            <a:p>
              <a:r>
                <a:rPr lang="en-US" sz="5400">
                  <a:solidFill>
                    <a:srgbClr val="FF6A14"/>
                  </a:solidFill>
                  <a:latin typeface="Arial Black" panose="020B0A04020102020204" pitchFamily="34" charset="0"/>
                </a:rPr>
                <a:t>4</a:t>
              </a:r>
            </a:p>
          </p:txBody>
        </p:sp>
      </p:grpSp>
      <p:sp>
        <p:nvSpPr>
          <p:cNvPr id="37" name="TextBox 36">
            <a:extLst>
              <a:ext uri="{FF2B5EF4-FFF2-40B4-BE49-F238E27FC236}">
                <a16:creationId xmlns:a16="http://schemas.microsoft.com/office/drawing/2014/main" id="{021A25A7-C084-E87C-4C50-2AE52CA87FEF}"/>
              </a:ext>
            </a:extLst>
          </p:cNvPr>
          <p:cNvSpPr txBox="1"/>
          <p:nvPr/>
        </p:nvSpPr>
        <p:spPr>
          <a:xfrm>
            <a:off x="3906839" y="3072955"/>
            <a:ext cx="3614479" cy="677108"/>
          </a:xfrm>
          <a:prstGeom prst="rect">
            <a:avLst/>
          </a:prstGeom>
          <a:noFill/>
        </p:spPr>
        <p:txBody>
          <a:bodyPr wrap="square" rtlCol="0">
            <a:spAutoFit/>
          </a:bodyPr>
          <a:lstStyle/>
          <a:p>
            <a:pPr>
              <a:spcAft>
                <a:spcPts val="300"/>
              </a:spcAft>
            </a:pPr>
            <a:r>
              <a:rPr lang="en-US" sz="1100" dirty="0">
                <a:solidFill>
                  <a:schemeClr val="accent1"/>
                </a:solidFill>
                <a:latin typeface="Arial" panose="020B0604020202020204" pitchFamily="34" charset="0"/>
                <a:cs typeface="Arial" panose="020B0604020202020204" pitchFamily="34" charset="0"/>
              </a:rPr>
              <a:t>Retirement Investment Planning			22</a:t>
            </a:r>
          </a:p>
          <a:p>
            <a:pPr>
              <a:spcAft>
                <a:spcPts val="300"/>
              </a:spcAft>
            </a:pPr>
            <a:r>
              <a:rPr lang="en-US" sz="1100" dirty="0">
                <a:solidFill>
                  <a:schemeClr val="accent1"/>
                </a:solidFill>
                <a:latin typeface="Arial" panose="020B0604020202020204" pitchFamily="34" charset="0"/>
                <a:cs typeface="Arial" panose="020B0604020202020204" pitchFamily="34" charset="0"/>
              </a:rPr>
              <a:t>Stock Compensation Planning			30</a:t>
            </a:r>
          </a:p>
          <a:p>
            <a:pPr>
              <a:spcAft>
                <a:spcPts val="300"/>
              </a:spcAft>
            </a:pPr>
            <a:r>
              <a:rPr lang="en-US" sz="1100" dirty="0">
                <a:solidFill>
                  <a:schemeClr val="accent1"/>
                </a:solidFill>
                <a:latin typeface="Arial" panose="020B0604020202020204" pitchFamily="34" charset="0"/>
                <a:cs typeface="Arial" panose="020B0604020202020204" pitchFamily="34" charset="0"/>
              </a:rPr>
              <a:t>Social Security &amp; Medicare				34</a:t>
            </a:r>
          </a:p>
        </p:txBody>
      </p:sp>
      <p:sp>
        <p:nvSpPr>
          <p:cNvPr id="38" name="TextBox 37">
            <a:extLst>
              <a:ext uri="{FF2B5EF4-FFF2-40B4-BE49-F238E27FC236}">
                <a16:creationId xmlns:a16="http://schemas.microsoft.com/office/drawing/2014/main" id="{59235BF6-DF8B-0D11-8FFC-450F90EFB22E}"/>
              </a:ext>
            </a:extLst>
          </p:cNvPr>
          <p:cNvSpPr txBox="1"/>
          <p:nvPr/>
        </p:nvSpPr>
        <p:spPr>
          <a:xfrm>
            <a:off x="3888522" y="1882317"/>
            <a:ext cx="4797426" cy="469359"/>
          </a:xfrm>
          <a:prstGeom prst="rect">
            <a:avLst/>
          </a:prstGeom>
          <a:noFill/>
        </p:spPr>
        <p:txBody>
          <a:bodyPr wrap="square" rtlCol="0">
            <a:spAutoFit/>
          </a:bodyPr>
          <a:lstStyle/>
          <a:p>
            <a:pPr>
              <a:spcAft>
                <a:spcPts val="300"/>
              </a:spcAft>
            </a:pPr>
            <a:r>
              <a:rPr lang="en-US" sz="1100" dirty="0">
                <a:solidFill>
                  <a:schemeClr val="accent1"/>
                </a:solidFill>
                <a:latin typeface="Arial" panose="020B0604020202020204" pitchFamily="34" charset="0"/>
                <a:cs typeface="Arial" panose="020B0604020202020204" pitchFamily="34" charset="0"/>
              </a:rPr>
              <a:t>Tax Planning						   9		 </a:t>
            </a:r>
          </a:p>
          <a:p>
            <a:pPr>
              <a:spcAft>
                <a:spcPts val="300"/>
              </a:spcAft>
            </a:pPr>
            <a:r>
              <a:rPr lang="en-US" sz="1100" dirty="0">
                <a:solidFill>
                  <a:schemeClr val="accent1"/>
                </a:solidFill>
                <a:latin typeface="Arial" panose="020B0604020202020204" pitchFamily="34" charset="0"/>
                <a:cs typeface="Arial" panose="020B0604020202020204" pitchFamily="34" charset="0"/>
              </a:rPr>
              <a:t>Charitable Planning					 17</a:t>
            </a:r>
            <a:endParaRPr lang="en-US" sz="1200" dirty="0">
              <a:solidFill>
                <a:schemeClr val="accent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FEB27EF5-DEC7-BEF7-7F0C-8A34ED499FE5}"/>
              </a:ext>
            </a:extLst>
          </p:cNvPr>
          <p:cNvSpPr txBox="1"/>
          <p:nvPr/>
        </p:nvSpPr>
        <p:spPr>
          <a:xfrm>
            <a:off x="3906839" y="4361923"/>
            <a:ext cx="3854194" cy="469359"/>
          </a:xfrm>
          <a:prstGeom prst="rect">
            <a:avLst/>
          </a:prstGeom>
          <a:noFill/>
        </p:spPr>
        <p:txBody>
          <a:bodyPr wrap="square" rtlCol="0">
            <a:spAutoFit/>
          </a:bodyPr>
          <a:lstStyle/>
          <a:p>
            <a:pPr>
              <a:spcAft>
                <a:spcPts val="300"/>
              </a:spcAft>
            </a:pPr>
            <a:r>
              <a:rPr lang="en-US" sz="1100" dirty="0">
                <a:solidFill>
                  <a:schemeClr val="accent1"/>
                </a:solidFill>
                <a:latin typeface="Arial" panose="020B0604020202020204" pitchFamily="34" charset="0"/>
                <a:cs typeface="Arial" panose="020B0604020202020204" pitchFamily="34" charset="0"/>
              </a:rPr>
              <a:t>Estate Planning					41</a:t>
            </a:r>
          </a:p>
          <a:p>
            <a:pPr>
              <a:spcAft>
                <a:spcPts val="300"/>
              </a:spcAft>
            </a:pPr>
            <a:r>
              <a:rPr lang="en-US" sz="1100" dirty="0">
                <a:solidFill>
                  <a:schemeClr val="accent1"/>
                </a:solidFill>
                <a:latin typeface="Arial" panose="020B0604020202020204" pitchFamily="34" charset="0"/>
                <a:cs typeface="Arial" panose="020B0604020202020204" pitchFamily="34" charset="0"/>
              </a:rPr>
              <a:t>Education Planning (529)				48</a:t>
            </a:r>
            <a:endParaRPr lang="en-US" sz="1200" dirty="0">
              <a:solidFill>
                <a:schemeClr val="accent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B7C953BD-9DB2-9E55-521A-43FC895AFEEB}"/>
              </a:ext>
            </a:extLst>
          </p:cNvPr>
          <p:cNvSpPr txBox="1"/>
          <p:nvPr/>
        </p:nvSpPr>
        <p:spPr>
          <a:xfrm>
            <a:off x="3892803" y="5574257"/>
            <a:ext cx="4051303" cy="469359"/>
          </a:xfrm>
          <a:prstGeom prst="rect">
            <a:avLst/>
          </a:prstGeom>
          <a:noFill/>
        </p:spPr>
        <p:txBody>
          <a:bodyPr wrap="square" rtlCol="0">
            <a:spAutoFit/>
          </a:bodyPr>
          <a:lstStyle/>
          <a:p>
            <a:pPr>
              <a:spcAft>
                <a:spcPts val="300"/>
              </a:spcAft>
            </a:pPr>
            <a:r>
              <a:rPr lang="en-US" sz="1100" dirty="0">
                <a:solidFill>
                  <a:schemeClr val="accent1"/>
                </a:solidFill>
                <a:latin typeface="Arial" panose="020B0604020202020204" pitchFamily="34" charset="0"/>
                <a:cs typeface="Arial" panose="020B0604020202020204" pitchFamily="34" charset="0"/>
              </a:rPr>
              <a:t>Risk Management (Insurance)			53</a:t>
            </a:r>
          </a:p>
          <a:p>
            <a:pPr>
              <a:spcAft>
                <a:spcPts val="300"/>
              </a:spcAft>
            </a:pPr>
            <a:r>
              <a:rPr lang="en-US" sz="1100" dirty="0">
                <a:solidFill>
                  <a:schemeClr val="accent1"/>
                </a:solidFill>
                <a:latin typeface="Arial" panose="020B0604020202020204" pitchFamily="34" charset="0"/>
                <a:cs typeface="Arial" panose="020B0604020202020204" pitchFamily="34" charset="0"/>
              </a:rPr>
              <a:t>Cybersecurity &amp; Fraud Protection			60</a:t>
            </a:r>
          </a:p>
        </p:txBody>
      </p:sp>
      <p:sp>
        <p:nvSpPr>
          <p:cNvPr id="3" name="TextBox 2">
            <a:extLst>
              <a:ext uri="{FF2B5EF4-FFF2-40B4-BE49-F238E27FC236}">
                <a16:creationId xmlns:a16="http://schemas.microsoft.com/office/drawing/2014/main" id="{663C6AD9-7C98-9856-1912-3559E655965C}"/>
              </a:ext>
            </a:extLst>
          </p:cNvPr>
          <p:cNvSpPr txBox="1"/>
          <p:nvPr/>
        </p:nvSpPr>
        <p:spPr>
          <a:xfrm>
            <a:off x="3444421" y="1074884"/>
            <a:ext cx="531811" cy="923330"/>
          </a:xfrm>
          <a:prstGeom prst="rect">
            <a:avLst/>
          </a:prstGeom>
          <a:noFill/>
        </p:spPr>
        <p:txBody>
          <a:bodyPr wrap="square" rtlCol="0">
            <a:spAutoFit/>
          </a:bodyPr>
          <a:lstStyle/>
          <a:p>
            <a:r>
              <a:rPr lang="en-US" sz="5400">
                <a:solidFill>
                  <a:schemeClr val="accent2"/>
                </a:solidFill>
                <a:latin typeface="Arial Black" panose="020B0A04020102020204" pitchFamily="34" charset="0"/>
              </a:rPr>
              <a:t>1</a:t>
            </a:r>
          </a:p>
        </p:txBody>
      </p:sp>
    </p:spTree>
    <p:extLst>
      <p:ext uri="{BB962C8B-B14F-4D97-AF65-F5344CB8AC3E}">
        <p14:creationId xmlns:p14="http://schemas.microsoft.com/office/powerpoint/2010/main" val="1007586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4B920A-2900-6E41-A458-C25FFA69F9CF}"/>
              </a:ext>
            </a:extLst>
          </p:cNvPr>
          <p:cNvSpPr>
            <a:spLocks noGrp="1"/>
          </p:cNvSpPr>
          <p:nvPr>
            <p:ph type="title"/>
          </p:nvPr>
        </p:nvSpPr>
        <p:spPr>
          <a:xfrm>
            <a:off x="182456" y="2325864"/>
            <a:ext cx="3824394" cy="2504754"/>
          </a:xfrm>
        </p:spPr>
        <p:txBody>
          <a:bodyPr>
            <a:normAutofit/>
          </a:bodyPr>
          <a:lstStyle/>
          <a:p>
            <a:pPr>
              <a:lnSpc>
                <a:spcPct val="100000"/>
              </a:lnSpc>
              <a:spcAft>
                <a:spcPts val="300"/>
              </a:spcAft>
            </a:pPr>
            <a:br>
              <a:rPr lang="en-US" b="1"/>
            </a:br>
            <a:br>
              <a:rPr lang="en-US"/>
            </a:br>
            <a:r>
              <a:rPr lang="en-US"/>
              <a:t>Stock</a:t>
            </a:r>
            <a:br>
              <a:rPr lang="en-US"/>
            </a:br>
            <a:r>
              <a:rPr lang="en-US"/>
              <a:t>Compensation</a:t>
            </a:r>
            <a:br>
              <a:rPr lang="en-US"/>
            </a:br>
            <a:r>
              <a:rPr lang="en-US"/>
              <a:t>Planning</a:t>
            </a:r>
          </a:p>
        </p:txBody>
      </p:sp>
    </p:spTree>
    <p:extLst>
      <p:ext uri="{BB962C8B-B14F-4D97-AF65-F5344CB8AC3E}">
        <p14:creationId xmlns:p14="http://schemas.microsoft.com/office/powerpoint/2010/main" val="352204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7106-33CE-BF51-883B-C1A50A7C6C13}"/>
              </a:ext>
            </a:extLst>
          </p:cNvPr>
          <p:cNvSpPr>
            <a:spLocks noGrp="1"/>
          </p:cNvSpPr>
          <p:nvPr>
            <p:ph type="title"/>
          </p:nvPr>
        </p:nvSpPr>
        <p:spPr/>
        <p:txBody>
          <a:bodyPr/>
          <a:lstStyle/>
          <a:p>
            <a:r>
              <a:rPr lang="en-US">
                <a:solidFill>
                  <a:srgbClr val="002855"/>
                </a:solidFill>
              </a:rPr>
              <a:t>Why Should I Pay Attention to My Stock Compensation?</a:t>
            </a:r>
          </a:p>
        </p:txBody>
      </p:sp>
      <p:sp>
        <p:nvSpPr>
          <p:cNvPr id="9" name="Content Placeholder 8">
            <a:extLst>
              <a:ext uri="{FF2B5EF4-FFF2-40B4-BE49-F238E27FC236}">
                <a16:creationId xmlns:a16="http://schemas.microsoft.com/office/drawing/2014/main" id="{27E6DD7E-23A3-73F3-CAE9-78DB751A26F6}"/>
              </a:ext>
            </a:extLst>
          </p:cNvPr>
          <p:cNvSpPr>
            <a:spLocks noGrp="1"/>
          </p:cNvSpPr>
          <p:nvPr>
            <p:ph idx="1"/>
          </p:nvPr>
        </p:nvSpPr>
        <p:spPr>
          <a:xfrm>
            <a:off x="517451" y="1217598"/>
            <a:ext cx="3025965" cy="4794095"/>
          </a:xfrm>
        </p:spPr>
        <p:txBody>
          <a:bodyPr>
            <a:noAutofit/>
          </a:bodyPr>
          <a:lstStyle/>
          <a:p>
            <a:pPr marL="0" indent="0">
              <a:spcBef>
                <a:spcPts val="0"/>
              </a:spcBef>
              <a:buNone/>
            </a:pPr>
            <a:r>
              <a:rPr lang="en-US" sz="1200" dirty="0">
                <a:solidFill>
                  <a:schemeClr val="tx1"/>
                </a:solidFill>
              </a:rPr>
              <a:t>Stock compensation, if managed correctly, can potentially help in achieving long-term financial success.</a:t>
            </a:r>
          </a:p>
          <a:p>
            <a:pPr marL="0" indent="0">
              <a:spcBef>
                <a:spcPts val="0"/>
              </a:spcBef>
              <a:buNone/>
            </a:pPr>
            <a:r>
              <a:rPr lang="en-US" sz="1200" dirty="0">
                <a:solidFill>
                  <a:schemeClr val="tx1"/>
                </a:solidFill>
              </a:rPr>
              <a:t> </a:t>
            </a:r>
          </a:p>
          <a:p>
            <a:pPr marL="0" indent="0">
              <a:spcBef>
                <a:spcPts val="0"/>
              </a:spcBef>
              <a:buNone/>
            </a:pPr>
            <a:r>
              <a:rPr lang="en-US" sz="1200" dirty="0">
                <a:solidFill>
                  <a:schemeClr val="tx1"/>
                </a:solidFill>
                <a:uFill>
                  <a:solidFill>
                    <a:schemeClr val="accent6"/>
                  </a:solidFill>
                </a:uFill>
              </a:rPr>
              <a:t>On average, equity compensation comprises </a:t>
            </a:r>
            <a:r>
              <a:rPr lang="en-US" sz="1200" b="1" dirty="0">
                <a:solidFill>
                  <a:schemeClr val="accent6"/>
                </a:solidFill>
                <a:uFill>
                  <a:solidFill>
                    <a:schemeClr val="accent6"/>
                  </a:solidFill>
                </a:uFill>
              </a:rPr>
              <a:t>59%</a:t>
            </a:r>
            <a:r>
              <a:rPr lang="en-US" sz="1200" dirty="0">
                <a:solidFill>
                  <a:schemeClr val="tx1"/>
                </a:solidFill>
                <a:uFill>
                  <a:solidFill>
                    <a:schemeClr val="accent6"/>
                  </a:solidFill>
                </a:uFill>
              </a:rPr>
              <a:t> of an executive’s total compensation</a:t>
            </a:r>
            <a:r>
              <a:rPr lang="en-US" sz="1200" dirty="0">
                <a:solidFill>
                  <a:schemeClr val="tx1"/>
                </a:solidFill>
              </a:rPr>
              <a:t>.</a:t>
            </a:r>
            <a:r>
              <a:rPr lang="en-US" sz="1200" baseline="30000" dirty="0">
                <a:solidFill>
                  <a:schemeClr val="tx1"/>
                </a:solidFill>
              </a:rPr>
              <a:t>1</a:t>
            </a:r>
          </a:p>
          <a:p>
            <a:pPr marL="0" indent="0">
              <a:spcBef>
                <a:spcPts val="0"/>
              </a:spcBef>
              <a:buNone/>
            </a:pPr>
            <a:endParaRPr lang="en-US" sz="1200" dirty="0">
              <a:solidFill>
                <a:schemeClr val="tx1"/>
              </a:solidFill>
            </a:endParaRPr>
          </a:p>
          <a:p>
            <a:pPr marL="0" indent="0">
              <a:spcBef>
                <a:spcPts val="0"/>
              </a:spcBef>
              <a:buNone/>
            </a:pPr>
            <a:r>
              <a:rPr lang="en-US" sz="1200" dirty="0">
                <a:solidFill>
                  <a:schemeClr val="tx1"/>
                </a:solidFill>
              </a:rPr>
              <a:t>Most publicly traded companies offer their senior executives long-term incentive awards that rely heavily on equity-based components such as restricted stock</a:t>
            </a:r>
            <a:r>
              <a:rPr lang="en-US" sz="1200" baseline="30000" dirty="0">
                <a:solidFill>
                  <a:schemeClr val="tx1"/>
                </a:solidFill>
              </a:rPr>
              <a:t>2</a:t>
            </a:r>
            <a:r>
              <a:rPr lang="en-US" sz="1200" dirty="0">
                <a:solidFill>
                  <a:schemeClr val="tx1"/>
                </a:solidFill>
              </a:rPr>
              <a:t> (</a:t>
            </a:r>
            <a:r>
              <a:rPr lang="en-US" sz="1200" b="1" dirty="0">
                <a:solidFill>
                  <a:schemeClr val="accent6"/>
                </a:solidFill>
              </a:rPr>
              <a:t>88%</a:t>
            </a:r>
            <a:r>
              <a:rPr lang="en-US" sz="1200" dirty="0">
                <a:solidFill>
                  <a:schemeClr val="tx1"/>
                </a:solidFill>
              </a:rPr>
              <a:t>), performance stock (</a:t>
            </a:r>
            <a:r>
              <a:rPr lang="en-US" sz="1200" b="1" dirty="0">
                <a:solidFill>
                  <a:schemeClr val="accent6"/>
                </a:solidFill>
              </a:rPr>
              <a:t>71%</a:t>
            </a:r>
            <a:r>
              <a:rPr lang="en-US" sz="1200" dirty="0">
                <a:solidFill>
                  <a:schemeClr val="tx1"/>
                </a:solidFill>
              </a:rPr>
              <a:t>) and stock options (</a:t>
            </a:r>
            <a:r>
              <a:rPr lang="en-US" sz="1200" b="1" dirty="0">
                <a:solidFill>
                  <a:schemeClr val="accent6"/>
                </a:solidFill>
              </a:rPr>
              <a:t>40%</a:t>
            </a:r>
            <a:r>
              <a:rPr lang="en-US" sz="1200" dirty="0">
                <a:solidFill>
                  <a:schemeClr val="tx1"/>
                </a:solidFill>
              </a:rPr>
              <a:t>).</a:t>
            </a:r>
          </a:p>
          <a:p>
            <a:pPr marL="0" indent="0">
              <a:spcBef>
                <a:spcPts val="0"/>
              </a:spcBef>
              <a:buNone/>
            </a:pPr>
            <a:endParaRPr lang="en-US" sz="1200" dirty="0">
              <a:solidFill>
                <a:schemeClr val="tx1"/>
              </a:solidFill>
            </a:endParaRPr>
          </a:p>
          <a:p>
            <a:pPr marL="0" indent="0">
              <a:spcBef>
                <a:spcPts val="0"/>
              </a:spcBef>
              <a:buNone/>
            </a:pPr>
            <a:r>
              <a:rPr lang="en-US" sz="1200" dirty="0">
                <a:solidFill>
                  <a:schemeClr val="tx1"/>
                </a:solidFill>
              </a:rPr>
              <a:t>Companies evaluating long-term performance using a single metric fell from </a:t>
            </a:r>
            <a:r>
              <a:rPr lang="en-US" sz="1200" b="1" dirty="0">
                <a:solidFill>
                  <a:srgbClr val="07B0A6"/>
                </a:solidFill>
              </a:rPr>
              <a:t>38%</a:t>
            </a:r>
            <a:r>
              <a:rPr lang="en-US" sz="1200" dirty="0">
                <a:solidFill>
                  <a:schemeClr val="tx1"/>
                </a:solidFill>
              </a:rPr>
              <a:t> in 2020 to </a:t>
            </a:r>
            <a:r>
              <a:rPr lang="en-US" sz="1200" b="1" dirty="0">
                <a:solidFill>
                  <a:srgbClr val="07B0A6"/>
                </a:solidFill>
              </a:rPr>
              <a:t>20%</a:t>
            </a:r>
            <a:r>
              <a:rPr lang="en-US" sz="1200" dirty="0">
                <a:solidFill>
                  <a:schemeClr val="tx1"/>
                </a:solidFill>
              </a:rPr>
              <a:t> in 2025, while the use of 3+ metrics has increased from </a:t>
            </a:r>
            <a:r>
              <a:rPr lang="en-US" sz="1200" b="1" dirty="0">
                <a:solidFill>
                  <a:srgbClr val="07B0A6"/>
                </a:solidFill>
              </a:rPr>
              <a:t>20%</a:t>
            </a:r>
            <a:r>
              <a:rPr lang="en-US" sz="1200" dirty="0">
                <a:solidFill>
                  <a:schemeClr val="tx1"/>
                </a:solidFill>
              </a:rPr>
              <a:t> in 2020 to </a:t>
            </a:r>
            <a:r>
              <a:rPr lang="en-US" sz="1200" b="1" dirty="0">
                <a:solidFill>
                  <a:srgbClr val="07B0A6"/>
                </a:solidFill>
              </a:rPr>
              <a:t>37%</a:t>
            </a:r>
            <a:r>
              <a:rPr lang="en-US" sz="1200" dirty="0">
                <a:solidFill>
                  <a:schemeClr val="tx1"/>
                </a:solidFill>
              </a:rPr>
              <a:t> in 2025</a:t>
            </a:r>
            <a:r>
              <a:rPr lang="en-US" sz="1200" baseline="30000" dirty="0">
                <a:solidFill>
                  <a:schemeClr val="tx1"/>
                </a:solidFill>
              </a:rPr>
              <a:t>3</a:t>
            </a:r>
            <a:r>
              <a:rPr lang="en-US" sz="1200" dirty="0">
                <a:solidFill>
                  <a:schemeClr val="tx1"/>
                </a:solidFill>
              </a:rPr>
              <a:t>. Using multiple metrics helps de-risk equity compensation programs by reducing the chance that payouts are overly dependent on a single factor that could be distorted by volatility or macroeconomic events and helps ensure executives align with investors on company performance.</a:t>
            </a:r>
          </a:p>
        </p:txBody>
      </p:sp>
      <p:grpSp>
        <p:nvGrpSpPr>
          <p:cNvPr id="26" name="Group 25">
            <a:extLst>
              <a:ext uri="{FF2B5EF4-FFF2-40B4-BE49-F238E27FC236}">
                <a16:creationId xmlns:a16="http://schemas.microsoft.com/office/drawing/2014/main" id="{13EE2F4A-19B3-2918-AEEB-924F99CBB132}"/>
              </a:ext>
            </a:extLst>
          </p:cNvPr>
          <p:cNvGrpSpPr/>
          <p:nvPr/>
        </p:nvGrpSpPr>
        <p:grpSpPr>
          <a:xfrm>
            <a:off x="3827750" y="1148864"/>
            <a:ext cx="4949438" cy="4949437"/>
            <a:chOff x="1046302" y="1035586"/>
            <a:chExt cx="4210273" cy="4210271"/>
          </a:xfrm>
          <a:effectLst>
            <a:outerShdw blurRad="76200" dir="18900000" sy="23000" kx="-1200000" algn="bl" rotWithShape="0">
              <a:prstClr val="black">
                <a:alpha val="20000"/>
              </a:prstClr>
            </a:outerShdw>
          </a:effectLst>
        </p:grpSpPr>
        <p:sp>
          <p:nvSpPr>
            <p:cNvPr id="8" name="Flowchart: Connector 7">
              <a:extLst>
                <a:ext uri="{FF2B5EF4-FFF2-40B4-BE49-F238E27FC236}">
                  <a16:creationId xmlns:a16="http://schemas.microsoft.com/office/drawing/2014/main" id="{ADEB7875-B661-2571-E773-849CE6351C93}"/>
                </a:ext>
              </a:extLst>
            </p:cNvPr>
            <p:cNvSpPr/>
            <p:nvPr/>
          </p:nvSpPr>
          <p:spPr>
            <a:xfrm>
              <a:off x="1046302" y="1035586"/>
              <a:ext cx="4210273" cy="4210271"/>
            </a:xfrm>
            <a:prstGeom prst="flowChartConnector">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CAF71517-F592-A1BD-222F-5F41DCA813F8}"/>
                </a:ext>
              </a:extLst>
            </p:cNvPr>
            <p:cNvSpPr/>
            <p:nvPr/>
          </p:nvSpPr>
          <p:spPr>
            <a:xfrm>
              <a:off x="3341753" y="1322487"/>
              <a:ext cx="1326788" cy="1326787"/>
            </a:xfrm>
            <a:prstGeom prst="flowChartConnector">
              <a:avLst/>
            </a:prstGeom>
            <a:solidFill>
              <a:schemeClr val="bg1">
                <a:lumMod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lIns="0" tIns="0" rIns="0" bIns="0" rtlCol="0" anchor="t"/>
            <a:lstStyle/>
            <a:p>
              <a:pPr algn="ctr"/>
              <a:r>
                <a:rPr lang="en-US" sz="1400" b="1">
                  <a:latin typeface="Arial" panose="020B0604020202020204" pitchFamily="34" charset="0"/>
                  <a:cs typeface="Arial" panose="020B0604020202020204" pitchFamily="34" charset="0"/>
                </a:rPr>
                <a:t>Cash-Based</a:t>
              </a:r>
            </a:p>
          </p:txBody>
        </p:sp>
        <p:sp>
          <p:nvSpPr>
            <p:cNvPr id="12" name="Flowchart: Connector 11">
              <a:extLst>
                <a:ext uri="{FF2B5EF4-FFF2-40B4-BE49-F238E27FC236}">
                  <a16:creationId xmlns:a16="http://schemas.microsoft.com/office/drawing/2014/main" id="{F61521C0-8B9F-7966-4906-26F3133E8F11}"/>
                </a:ext>
              </a:extLst>
            </p:cNvPr>
            <p:cNvSpPr/>
            <p:nvPr/>
          </p:nvSpPr>
          <p:spPr>
            <a:xfrm>
              <a:off x="2193710" y="1094055"/>
              <a:ext cx="1187057" cy="1187056"/>
            </a:xfrm>
            <a:prstGeom prst="flowChartConnector">
              <a:avLst/>
            </a:prstGeom>
            <a:solidFill>
              <a:schemeClr val="bg1">
                <a:lumMod val="5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0" tIns="0" rIns="0" bIns="0" rtlCol="0" anchor="t"/>
            <a:lstStyle/>
            <a:p>
              <a:pPr algn="ctr"/>
              <a:r>
                <a:rPr lang="en-US" sz="1400" b="1">
                  <a:latin typeface="Arial" panose="020B0604020202020204" pitchFamily="34" charset="0"/>
                  <a:cs typeface="Arial" panose="020B0604020202020204" pitchFamily="34" charset="0"/>
                </a:rPr>
                <a:t>Profit Sharing</a:t>
              </a:r>
            </a:p>
          </p:txBody>
        </p:sp>
        <p:sp>
          <p:nvSpPr>
            <p:cNvPr id="13" name="Flowchart: Connector 12">
              <a:extLst>
                <a:ext uri="{FF2B5EF4-FFF2-40B4-BE49-F238E27FC236}">
                  <a16:creationId xmlns:a16="http://schemas.microsoft.com/office/drawing/2014/main" id="{D06F2507-9328-1C00-8157-384046F65B09}"/>
                </a:ext>
              </a:extLst>
            </p:cNvPr>
            <p:cNvSpPr/>
            <p:nvPr/>
          </p:nvSpPr>
          <p:spPr>
            <a:xfrm>
              <a:off x="1137427" y="2277185"/>
              <a:ext cx="2474744" cy="2474742"/>
            </a:xfrm>
            <a:prstGeom prst="flowChartConnector">
              <a:avLst/>
            </a:prstGeom>
            <a:solidFill>
              <a:srgbClr val="00B2A9">
                <a:alpha val="8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1400" b="1">
                  <a:latin typeface="Arial" panose="020B0604020202020204" pitchFamily="34" charset="0"/>
                  <a:cs typeface="Arial" panose="020B0604020202020204" pitchFamily="34" charset="0"/>
                </a:rPr>
                <a:t>Stock-Based</a:t>
              </a:r>
            </a:p>
          </p:txBody>
        </p:sp>
        <p:sp>
          <p:nvSpPr>
            <p:cNvPr id="14" name="Flowchart: Connector 13">
              <a:extLst>
                <a:ext uri="{FF2B5EF4-FFF2-40B4-BE49-F238E27FC236}">
                  <a16:creationId xmlns:a16="http://schemas.microsoft.com/office/drawing/2014/main" id="{C6536CB8-6EBE-377B-C458-6EEECE5AE48C}"/>
                </a:ext>
              </a:extLst>
            </p:cNvPr>
            <p:cNvSpPr/>
            <p:nvPr/>
          </p:nvSpPr>
          <p:spPr>
            <a:xfrm>
              <a:off x="2390700" y="2620193"/>
              <a:ext cx="2474743" cy="2474742"/>
            </a:xfrm>
            <a:prstGeom prst="flowChartConnector">
              <a:avLst/>
            </a:prstGeom>
            <a:solidFill>
              <a:srgbClr val="00B2A9">
                <a:alpha val="6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shade val="15000"/>
              </a:schemeClr>
            </a:lnRef>
            <a:fillRef idx="1">
              <a:schemeClr val="accent6"/>
            </a:fillRef>
            <a:effectRef idx="0">
              <a:schemeClr val="accent6"/>
            </a:effectRef>
            <a:fontRef idx="minor">
              <a:schemeClr val="lt1"/>
            </a:fontRef>
          </p:style>
          <p:txBody>
            <a:bodyPr rtlCol="0" anchor="t"/>
            <a:lstStyle/>
            <a:p>
              <a:pPr algn="r"/>
              <a:r>
                <a:rPr lang="en-US" sz="1400" b="1">
                  <a:latin typeface="Arial" panose="020B0604020202020204" pitchFamily="34" charset="0"/>
                  <a:cs typeface="Arial" panose="020B0604020202020204" pitchFamily="34" charset="0"/>
                </a:rPr>
                <a:t>Phantom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Stocks</a:t>
              </a:r>
            </a:p>
          </p:txBody>
        </p:sp>
        <p:sp>
          <p:nvSpPr>
            <p:cNvPr id="15" name="Flowchart: Connector 14">
              <a:extLst>
                <a:ext uri="{FF2B5EF4-FFF2-40B4-BE49-F238E27FC236}">
                  <a16:creationId xmlns:a16="http://schemas.microsoft.com/office/drawing/2014/main" id="{F60C9CDA-9FB1-9AF3-082D-2F9A37E2236B}"/>
                </a:ext>
              </a:extLst>
            </p:cNvPr>
            <p:cNvSpPr/>
            <p:nvPr/>
          </p:nvSpPr>
          <p:spPr>
            <a:xfrm>
              <a:off x="2655768" y="1747406"/>
              <a:ext cx="502998" cy="502998"/>
            </a:xfrm>
            <a:prstGeom prst="flowChartConnector">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a:latin typeface="Arial" panose="020B0604020202020204" pitchFamily="34" charset="0"/>
                  <a:cs typeface="Arial" panose="020B0604020202020204" pitchFamily="34" charset="0"/>
                </a:rPr>
                <a:t>DPSP</a:t>
              </a:r>
            </a:p>
          </p:txBody>
        </p:sp>
        <p:sp>
          <p:nvSpPr>
            <p:cNvPr id="16" name="Flowchart: Connector 15">
              <a:extLst>
                <a:ext uri="{FF2B5EF4-FFF2-40B4-BE49-F238E27FC236}">
                  <a16:creationId xmlns:a16="http://schemas.microsoft.com/office/drawing/2014/main" id="{D363F8EA-D066-31C6-37D4-14111B278A8F}"/>
                </a:ext>
              </a:extLst>
            </p:cNvPr>
            <p:cNvSpPr/>
            <p:nvPr/>
          </p:nvSpPr>
          <p:spPr>
            <a:xfrm>
              <a:off x="3637390" y="1953821"/>
              <a:ext cx="693746" cy="693745"/>
            </a:xfrm>
            <a:prstGeom prst="flowChartConnector">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800">
                  <a:latin typeface="Arial" panose="020B0604020202020204" pitchFamily="34" charset="0"/>
                  <a:cs typeface="Arial" panose="020B0604020202020204" pitchFamily="34" charset="0"/>
                </a:rPr>
                <a:t>Long-term Cash Incentives</a:t>
              </a:r>
            </a:p>
          </p:txBody>
        </p:sp>
        <p:sp>
          <p:nvSpPr>
            <p:cNvPr id="17" name="Flowchart: Connector 16">
              <a:extLst>
                <a:ext uri="{FF2B5EF4-FFF2-40B4-BE49-F238E27FC236}">
                  <a16:creationId xmlns:a16="http://schemas.microsoft.com/office/drawing/2014/main" id="{AC02E2D5-A00C-4B47-8837-95364C75D235}"/>
                </a:ext>
              </a:extLst>
            </p:cNvPr>
            <p:cNvSpPr/>
            <p:nvPr/>
          </p:nvSpPr>
          <p:spPr>
            <a:xfrm>
              <a:off x="1195563" y="3411038"/>
              <a:ext cx="416914" cy="416914"/>
            </a:xfrm>
            <a:prstGeom prst="flowChartConnector">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000">
                  <a:latin typeface="Arial" panose="020B0604020202020204" pitchFamily="34" charset="0"/>
                  <a:cs typeface="Arial" panose="020B0604020202020204" pitchFamily="34" charset="0"/>
                </a:rPr>
                <a:t>REA</a:t>
              </a:r>
            </a:p>
          </p:txBody>
        </p:sp>
        <p:sp>
          <p:nvSpPr>
            <p:cNvPr id="18" name="Flowchart: Connector 17">
              <a:extLst>
                <a:ext uri="{FF2B5EF4-FFF2-40B4-BE49-F238E27FC236}">
                  <a16:creationId xmlns:a16="http://schemas.microsoft.com/office/drawing/2014/main" id="{3FFD0B24-1641-FBFC-0CC6-F740CB63A38B}"/>
                </a:ext>
              </a:extLst>
            </p:cNvPr>
            <p:cNvSpPr/>
            <p:nvPr/>
          </p:nvSpPr>
          <p:spPr>
            <a:xfrm>
              <a:off x="1404019" y="3687937"/>
              <a:ext cx="880880" cy="840015"/>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000">
                  <a:latin typeface="Arial" panose="020B0604020202020204" pitchFamily="34" charset="0"/>
                  <a:cs typeface="Arial" panose="020B0604020202020204" pitchFamily="34" charset="0"/>
                </a:rPr>
                <a:t>Restricted Stock</a:t>
              </a:r>
            </a:p>
          </p:txBody>
        </p:sp>
        <p:sp>
          <p:nvSpPr>
            <p:cNvPr id="19" name="Flowchart: Connector 18">
              <a:extLst>
                <a:ext uri="{FF2B5EF4-FFF2-40B4-BE49-F238E27FC236}">
                  <a16:creationId xmlns:a16="http://schemas.microsoft.com/office/drawing/2014/main" id="{95AAE3A4-DC69-9A16-6669-619C1CD0D3BD}"/>
                </a:ext>
              </a:extLst>
            </p:cNvPr>
            <p:cNvSpPr/>
            <p:nvPr/>
          </p:nvSpPr>
          <p:spPr>
            <a:xfrm>
              <a:off x="2987386" y="2786968"/>
              <a:ext cx="451252" cy="451252"/>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000">
                  <a:latin typeface="Arial" panose="020B0604020202020204" pitchFamily="34" charset="0"/>
                  <a:cs typeface="Arial" panose="020B0604020202020204" pitchFamily="34" charset="0"/>
                </a:rPr>
                <a:t>ISOs</a:t>
              </a:r>
            </a:p>
          </p:txBody>
        </p:sp>
        <p:sp>
          <p:nvSpPr>
            <p:cNvPr id="20" name="Flowchart: Connector 19">
              <a:extLst>
                <a:ext uri="{FF2B5EF4-FFF2-40B4-BE49-F238E27FC236}">
                  <a16:creationId xmlns:a16="http://schemas.microsoft.com/office/drawing/2014/main" id="{168F9147-6F87-7D44-62CA-3D72A0359B9E}"/>
                </a:ext>
              </a:extLst>
            </p:cNvPr>
            <p:cNvSpPr/>
            <p:nvPr/>
          </p:nvSpPr>
          <p:spPr>
            <a:xfrm>
              <a:off x="2590116" y="3026342"/>
              <a:ext cx="451252" cy="451252"/>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a:latin typeface="Arial" panose="020B0604020202020204" pitchFamily="34" charset="0"/>
                  <a:cs typeface="Arial" panose="020B0604020202020204" pitchFamily="34" charset="0"/>
                </a:rPr>
                <a:t>NSOs</a:t>
              </a:r>
            </a:p>
          </p:txBody>
        </p:sp>
        <p:sp>
          <p:nvSpPr>
            <p:cNvPr id="21" name="Flowchart: Connector 20">
              <a:extLst>
                <a:ext uri="{FF2B5EF4-FFF2-40B4-BE49-F238E27FC236}">
                  <a16:creationId xmlns:a16="http://schemas.microsoft.com/office/drawing/2014/main" id="{E2815E30-EA33-F380-B6EC-34F7D12A5A46}"/>
                </a:ext>
              </a:extLst>
            </p:cNvPr>
            <p:cNvSpPr/>
            <p:nvPr/>
          </p:nvSpPr>
          <p:spPr>
            <a:xfrm>
              <a:off x="3065937" y="3240239"/>
              <a:ext cx="550662" cy="550661"/>
            </a:xfrm>
            <a:prstGeom prst="flowChartConnector">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000">
                  <a:latin typeface="Arial" panose="020B0604020202020204" pitchFamily="34" charset="0"/>
                  <a:cs typeface="Arial" panose="020B0604020202020204" pitchFamily="34" charset="0"/>
                </a:rPr>
                <a:t>RSUs</a:t>
              </a:r>
            </a:p>
          </p:txBody>
        </p:sp>
        <p:sp>
          <p:nvSpPr>
            <p:cNvPr id="22" name="Flowchart: Connector 21">
              <a:extLst>
                <a:ext uri="{FF2B5EF4-FFF2-40B4-BE49-F238E27FC236}">
                  <a16:creationId xmlns:a16="http://schemas.microsoft.com/office/drawing/2014/main" id="{61B44853-8DEB-82D8-39DF-70730479EF46}"/>
                </a:ext>
              </a:extLst>
            </p:cNvPr>
            <p:cNvSpPr/>
            <p:nvPr/>
          </p:nvSpPr>
          <p:spPr>
            <a:xfrm>
              <a:off x="3030854" y="3810417"/>
              <a:ext cx="426394" cy="426393"/>
            </a:xfrm>
            <a:prstGeom prst="flowChartConnector">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700">
                  <a:latin typeface="Arial" panose="020B0604020202020204" pitchFamily="34" charset="0"/>
                  <a:cs typeface="Arial" panose="020B0604020202020204" pitchFamily="34" charset="0"/>
                </a:rPr>
                <a:t>SARs</a:t>
              </a:r>
            </a:p>
          </p:txBody>
        </p:sp>
        <p:sp>
          <p:nvSpPr>
            <p:cNvPr id="23" name="Flowchart: Connector 22">
              <a:extLst>
                <a:ext uri="{FF2B5EF4-FFF2-40B4-BE49-F238E27FC236}">
                  <a16:creationId xmlns:a16="http://schemas.microsoft.com/office/drawing/2014/main" id="{BE9AF9E9-0F5B-380C-61B8-95B26BEC4FDF}"/>
                </a:ext>
              </a:extLst>
            </p:cNvPr>
            <p:cNvSpPr/>
            <p:nvPr/>
          </p:nvSpPr>
          <p:spPr>
            <a:xfrm>
              <a:off x="2392365" y="3479055"/>
              <a:ext cx="542959" cy="542958"/>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000">
                  <a:latin typeface="Arial" panose="020B0604020202020204" pitchFamily="34" charset="0"/>
                  <a:cs typeface="Arial" panose="020B0604020202020204" pitchFamily="34" charset="0"/>
                </a:rPr>
                <a:t>ESPP</a:t>
              </a:r>
            </a:p>
          </p:txBody>
        </p:sp>
        <p:sp>
          <p:nvSpPr>
            <p:cNvPr id="24" name="Flowchart: Connector 23">
              <a:extLst>
                <a:ext uri="{FF2B5EF4-FFF2-40B4-BE49-F238E27FC236}">
                  <a16:creationId xmlns:a16="http://schemas.microsoft.com/office/drawing/2014/main" id="{A0A99191-653C-B6A4-BFDC-760C00B10F2B}"/>
                </a:ext>
              </a:extLst>
            </p:cNvPr>
            <p:cNvSpPr/>
            <p:nvPr/>
          </p:nvSpPr>
          <p:spPr>
            <a:xfrm>
              <a:off x="2554176" y="4022013"/>
              <a:ext cx="542959" cy="542959"/>
            </a:xfrm>
            <a:prstGeom prst="flowChartConnector">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000">
                  <a:latin typeface="Arial" panose="020B0604020202020204" pitchFamily="34" charset="0"/>
                  <a:cs typeface="Arial" panose="020B0604020202020204" pitchFamily="34" charset="0"/>
                </a:rPr>
                <a:t>ESOP</a:t>
              </a:r>
            </a:p>
          </p:txBody>
        </p:sp>
        <p:sp>
          <p:nvSpPr>
            <p:cNvPr id="25" name="Flowchart: Connector 24">
              <a:extLst>
                <a:ext uri="{FF2B5EF4-FFF2-40B4-BE49-F238E27FC236}">
                  <a16:creationId xmlns:a16="http://schemas.microsoft.com/office/drawing/2014/main" id="{D89F109A-FDA5-9FBF-B744-9E9500791D5C}"/>
                </a:ext>
              </a:extLst>
            </p:cNvPr>
            <p:cNvSpPr/>
            <p:nvPr/>
          </p:nvSpPr>
          <p:spPr>
            <a:xfrm>
              <a:off x="3341270" y="4188277"/>
              <a:ext cx="840015" cy="840015"/>
            </a:xfrm>
            <a:prstGeom prst="flowChartConnector">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000">
                  <a:latin typeface="Arial" panose="020B0604020202020204" pitchFamily="34" charset="0"/>
                  <a:cs typeface="Arial" panose="020B0604020202020204" pitchFamily="34" charset="0"/>
                </a:rPr>
                <a:t>PSUs</a:t>
              </a:r>
            </a:p>
          </p:txBody>
        </p:sp>
      </p:grpSp>
      <p:sp>
        <p:nvSpPr>
          <p:cNvPr id="3" name="Footer Placeholder 3">
            <a:extLst>
              <a:ext uri="{FF2B5EF4-FFF2-40B4-BE49-F238E27FC236}">
                <a16:creationId xmlns:a16="http://schemas.microsoft.com/office/drawing/2014/main" id="{095460F4-C99B-8D27-5AAD-BAB9D082F734}"/>
              </a:ext>
            </a:extLst>
          </p:cNvPr>
          <p:cNvSpPr txBox="1">
            <a:spLocks/>
          </p:cNvSpPr>
          <p:nvPr/>
        </p:nvSpPr>
        <p:spPr>
          <a:xfrm>
            <a:off x="139072" y="6207747"/>
            <a:ext cx="8468563" cy="531389"/>
          </a:xfrm>
          <a:prstGeom prst="rect">
            <a:avLst/>
          </a:prstGeom>
        </p:spPr>
        <p:txBody>
          <a:bodyPr vert="horz" lIns="91440" tIns="45720" rIns="91440" bIns="45720" rtlCol="0" anchor="ctr"/>
          <a:lstStyle>
            <a:defPPr>
              <a:defRPr lang="en-US"/>
            </a:defPPr>
            <a:lvl1pPr marL="0" algn="l" defTabSz="457200" rtl="0" eaLnBrk="1" latinLnBrk="0" hangingPunct="1">
              <a:defRPr sz="900" b="0" i="0" kern="1200" baseline="0">
                <a:solidFill>
                  <a:srgbClr val="152B53"/>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i="1" baseline="30000" dirty="0">
                <a:solidFill>
                  <a:schemeClr val="bg2">
                    <a:lumMod val="50000"/>
                  </a:schemeClr>
                </a:solidFill>
              </a:rPr>
              <a:t>1</a:t>
            </a:r>
            <a:r>
              <a:rPr lang="en-US" sz="800" i="1" dirty="0">
                <a:solidFill>
                  <a:schemeClr val="bg2">
                    <a:lumMod val="50000"/>
                  </a:schemeClr>
                </a:solidFill>
              </a:rPr>
              <a:t> Source: Harvard Business Review, “Compensation Packages That Actually Drive Performance.” January - February 2025</a:t>
            </a:r>
          </a:p>
          <a:p>
            <a:pPr>
              <a:defRPr/>
            </a:pPr>
            <a:r>
              <a:rPr lang="en-US" sz="800" i="1" baseline="30000" dirty="0">
                <a:solidFill>
                  <a:schemeClr val="bg2">
                    <a:lumMod val="50000"/>
                  </a:schemeClr>
                </a:solidFill>
              </a:rPr>
              <a:t>2 </a:t>
            </a:r>
            <a:r>
              <a:rPr lang="en-US" sz="800" i="1" dirty="0">
                <a:solidFill>
                  <a:schemeClr val="bg2">
                    <a:lumMod val="50000"/>
                  </a:schemeClr>
                </a:solidFill>
                <a:effectLst/>
              </a:rPr>
              <a:t>Source: J.P. Morgan, “Executive Equity Compensation”, April 2024 </a:t>
            </a:r>
          </a:p>
          <a:p>
            <a:pPr>
              <a:defRPr/>
            </a:pPr>
            <a:r>
              <a:rPr lang="en-US" sz="800" i="1" baseline="30000" dirty="0">
                <a:solidFill>
                  <a:schemeClr val="bg2">
                    <a:lumMod val="50000"/>
                  </a:schemeClr>
                </a:solidFill>
              </a:rPr>
              <a:t>3 </a:t>
            </a:r>
            <a:r>
              <a:rPr lang="en-US" sz="800" i="1" dirty="0">
                <a:solidFill>
                  <a:schemeClr val="bg2">
                    <a:lumMod val="50000"/>
                  </a:schemeClr>
                </a:solidFill>
              </a:rPr>
              <a:t>Source: FW Cook 2025 Top 250 Report, “Executive Long-Term Incentive Practices”, November 11, 2025</a:t>
            </a:r>
            <a:endParaRPr lang="en-US" sz="800" i="1" dirty="0">
              <a:solidFill>
                <a:schemeClr val="bg2">
                  <a:lumMod val="50000"/>
                </a:schemeClr>
              </a:solidFill>
              <a:effectLst/>
            </a:endParaRPr>
          </a:p>
        </p:txBody>
      </p:sp>
      <p:sp>
        <p:nvSpPr>
          <p:cNvPr id="5" name="Slide Number Placeholder 4">
            <a:extLst>
              <a:ext uri="{FF2B5EF4-FFF2-40B4-BE49-F238E27FC236}">
                <a16:creationId xmlns:a16="http://schemas.microsoft.com/office/drawing/2014/main" id="{A81FE3A8-9255-FFB1-9199-F4A60CE3DDA3}"/>
              </a:ext>
            </a:extLst>
          </p:cNvPr>
          <p:cNvSpPr>
            <a:spLocks noGrp="1"/>
          </p:cNvSpPr>
          <p:nvPr>
            <p:ph type="sldNum" sz="quarter" idx="4"/>
          </p:nvPr>
        </p:nvSpPr>
        <p:spPr>
          <a:xfrm>
            <a:off x="8779978" y="6613253"/>
            <a:ext cx="364022" cy="24474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03642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7106-33CE-BF51-883B-C1A50A7C6C13}"/>
              </a:ext>
            </a:extLst>
          </p:cNvPr>
          <p:cNvSpPr>
            <a:spLocks noGrp="1"/>
          </p:cNvSpPr>
          <p:nvPr>
            <p:ph type="title"/>
          </p:nvPr>
        </p:nvSpPr>
        <p:spPr/>
        <p:txBody>
          <a:bodyPr/>
          <a:lstStyle/>
          <a:p>
            <a:r>
              <a:rPr lang="en-US">
                <a:solidFill>
                  <a:srgbClr val="002855"/>
                </a:solidFill>
              </a:rPr>
              <a:t>Unique Considerations to the Most Common Stock Compensation</a:t>
            </a:r>
          </a:p>
        </p:txBody>
      </p:sp>
      <p:sp>
        <p:nvSpPr>
          <p:cNvPr id="4" name="Footer Placeholder 3">
            <a:extLst>
              <a:ext uri="{FF2B5EF4-FFF2-40B4-BE49-F238E27FC236}">
                <a16:creationId xmlns:a16="http://schemas.microsoft.com/office/drawing/2014/main" id="{C80A10DC-BAEF-7FB7-B085-554E0489DBA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5" name="Slide Number Placeholder 4">
            <a:extLst>
              <a:ext uri="{FF2B5EF4-FFF2-40B4-BE49-F238E27FC236}">
                <a16:creationId xmlns:a16="http://schemas.microsoft.com/office/drawing/2014/main" id="{65354F24-7D2B-B67A-729D-06176D3B6E4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45" name="Content Placeholder 8">
            <a:extLst>
              <a:ext uri="{FF2B5EF4-FFF2-40B4-BE49-F238E27FC236}">
                <a16:creationId xmlns:a16="http://schemas.microsoft.com/office/drawing/2014/main" id="{BCCEEB82-71DA-2D03-DF93-E4CE5716A8DA}"/>
              </a:ext>
            </a:extLst>
          </p:cNvPr>
          <p:cNvSpPr txBox="1">
            <a:spLocks/>
          </p:cNvSpPr>
          <p:nvPr/>
        </p:nvSpPr>
        <p:spPr>
          <a:xfrm>
            <a:off x="311413" y="1098331"/>
            <a:ext cx="8468565" cy="610994"/>
          </a:xfrm>
          <a:prstGeom prst="rect">
            <a:avLst/>
          </a:prstGeom>
        </p:spPr>
        <p:txBody>
          <a:bodyPr vert="horz" lIns="91440" tIns="45720" rIns="91440" bIns="45720" rtlCol="0">
            <a:normAutofit/>
          </a:bodyPr>
          <a:lstStyle>
            <a:lvl1pPr marL="114300" indent="-114300" algn="l" defTabSz="914400" rtl="0" eaLnBrk="1" latinLnBrk="0" hangingPunct="1">
              <a:lnSpc>
                <a:spcPct val="90000"/>
              </a:lnSpc>
              <a:spcBef>
                <a:spcPts val="1000"/>
              </a:spcBef>
              <a:buClr>
                <a:schemeClr val="accent6"/>
              </a:buClr>
              <a:buFont typeface="Arial" panose="020B0604020202020204" pitchFamily="34" charset="0"/>
              <a:buChar char="•"/>
              <a:tabLst/>
              <a:defRPr sz="2000" kern="1200">
                <a:solidFill>
                  <a:srgbClr val="152B53"/>
                </a:solidFill>
                <a:latin typeface="Arial" panose="020B0604020202020204" pitchFamily="34" charset="0"/>
                <a:ea typeface="+mn-ea"/>
                <a:cs typeface="Arial" panose="020B0604020202020204" pitchFamily="34" charset="0"/>
              </a:defRPr>
            </a:lvl1pPr>
            <a:lvl2pPr marL="685800" indent="-114300" algn="l" defTabSz="914400" rtl="0" eaLnBrk="1" latinLnBrk="0" hangingPunct="1">
              <a:lnSpc>
                <a:spcPct val="90000"/>
              </a:lnSpc>
              <a:spcBef>
                <a:spcPts val="500"/>
              </a:spcBef>
              <a:buClr>
                <a:schemeClr val="accent6"/>
              </a:buClr>
              <a:buFont typeface="Arial" panose="020B0604020202020204" pitchFamily="34" charset="0"/>
              <a:buChar char="•"/>
              <a:tabLst/>
              <a:defRPr sz="1800" kern="1200">
                <a:solidFill>
                  <a:srgbClr val="152B53"/>
                </a:solidFill>
                <a:latin typeface="Arial" panose="020B0604020202020204" pitchFamily="34" charset="0"/>
                <a:ea typeface="+mn-ea"/>
                <a:cs typeface="Arial" panose="020B0604020202020204" pitchFamily="34" charset="0"/>
              </a:defRPr>
            </a:lvl2pPr>
            <a:lvl3pPr marL="1143000" indent="-114300" algn="l" defTabSz="914400" rtl="0" eaLnBrk="1" latinLnBrk="0" hangingPunct="1">
              <a:lnSpc>
                <a:spcPct val="90000"/>
              </a:lnSpc>
              <a:spcBef>
                <a:spcPts val="500"/>
              </a:spcBef>
              <a:buClr>
                <a:schemeClr val="accent6"/>
              </a:buClr>
              <a:buFont typeface="Arial" panose="020B0604020202020204" pitchFamily="34" charset="0"/>
              <a:buChar char="•"/>
              <a:tabLst/>
              <a:defRPr sz="1600" kern="1200">
                <a:solidFill>
                  <a:srgbClr val="152B53"/>
                </a:solidFill>
                <a:latin typeface="Arial" panose="020B0604020202020204" pitchFamily="34" charset="0"/>
                <a:ea typeface="+mn-ea"/>
                <a:cs typeface="Arial" panose="020B0604020202020204" pitchFamily="34" charset="0"/>
              </a:defRPr>
            </a:lvl3pPr>
            <a:lvl4pPr marL="16002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4pPr>
            <a:lvl5pPr marL="20574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600">
              <a:solidFill>
                <a:schemeClr val="tx1"/>
              </a:solidFill>
            </a:endParaRPr>
          </a:p>
        </p:txBody>
      </p:sp>
      <p:grpSp>
        <p:nvGrpSpPr>
          <p:cNvPr id="47" name="Group 46">
            <a:extLst>
              <a:ext uri="{FF2B5EF4-FFF2-40B4-BE49-F238E27FC236}">
                <a16:creationId xmlns:a16="http://schemas.microsoft.com/office/drawing/2014/main" id="{3FDEBFB3-67A9-7A97-FC93-BCEEE9A642AE}"/>
              </a:ext>
            </a:extLst>
          </p:cNvPr>
          <p:cNvGrpSpPr/>
          <p:nvPr/>
        </p:nvGrpSpPr>
        <p:grpSpPr>
          <a:xfrm>
            <a:off x="424350" y="1057978"/>
            <a:ext cx="8295301" cy="5318043"/>
            <a:chOff x="424350" y="1000348"/>
            <a:chExt cx="8295301" cy="5318043"/>
          </a:xfrm>
        </p:grpSpPr>
        <p:grpSp>
          <p:nvGrpSpPr>
            <p:cNvPr id="40" name="Group 39">
              <a:extLst>
                <a:ext uri="{FF2B5EF4-FFF2-40B4-BE49-F238E27FC236}">
                  <a16:creationId xmlns:a16="http://schemas.microsoft.com/office/drawing/2014/main" id="{32B22D53-2A0D-06E1-7F49-68308FC5B8BE}"/>
                </a:ext>
              </a:extLst>
            </p:cNvPr>
            <p:cNvGrpSpPr/>
            <p:nvPr/>
          </p:nvGrpSpPr>
          <p:grpSpPr>
            <a:xfrm>
              <a:off x="424351" y="4012475"/>
              <a:ext cx="8295299" cy="2305916"/>
              <a:chOff x="756982" y="4158484"/>
              <a:chExt cx="7635141" cy="2305916"/>
            </a:xfrm>
          </p:grpSpPr>
          <p:grpSp>
            <p:nvGrpSpPr>
              <p:cNvPr id="8" name="Group 7">
                <a:extLst>
                  <a:ext uri="{FF2B5EF4-FFF2-40B4-BE49-F238E27FC236}">
                    <a16:creationId xmlns:a16="http://schemas.microsoft.com/office/drawing/2014/main" id="{A45F9617-C923-5444-CEE1-D24E68E1136C}"/>
                  </a:ext>
                </a:extLst>
              </p:cNvPr>
              <p:cNvGrpSpPr/>
              <p:nvPr/>
            </p:nvGrpSpPr>
            <p:grpSpPr>
              <a:xfrm>
                <a:off x="756982" y="4158484"/>
                <a:ext cx="3665619" cy="2305916"/>
                <a:chOff x="625332" y="4259063"/>
                <a:chExt cx="3550998" cy="2233812"/>
              </a:xfrm>
            </p:grpSpPr>
            <p:sp>
              <p:nvSpPr>
                <p:cNvPr id="15" name="Round Single Corner Rectangle 13">
                  <a:extLst>
                    <a:ext uri="{FF2B5EF4-FFF2-40B4-BE49-F238E27FC236}">
                      <a16:creationId xmlns:a16="http://schemas.microsoft.com/office/drawing/2014/main" id="{9A144100-F2F5-C123-B8C5-1EC2DE1AF9D1}"/>
                    </a:ext>
                  </a:extLst>
                </p:cNvPr>
                <p:cNvSpPr/>
                <p:nvPr/>
              </p:nvSpPr>
              <p:spPr>
                <a:xfrm flipH="1" flipV="1">
                  <a:off x="625332" y="4259063"/>
                  <a:ext cx="3550998" cy="2233812"/>
                </a:xfrm>
                <a:prstGeom prst="round1Rect">
                  <a:avLst>
                    <a:gd name="adj" fmla="val 9906"/>
                  </a:avLst>
                </a:prstGeom>
                <a:solidFill>
                  <a:schemeClr val="bg1"/>
                </a:solidFill>
                <a:ln>
                  <a:noFill/>
                </a:ln>
                <a:effectLst>
                  <a:outerShdw blurRad="254000"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2920">
                    <a:defRPr/>
                  </a:pPr>
                  <a:endParaRPr lang="en-US" sz="1980">
                    <a:solidFill>
                      <a:srgbClr val="FFFFFF"/>
                    </a:solidFill>
                    <a:latin typeface="Calibri" panose="020F0502020204030204"/>
                  </a:endParaRPr>
                </a:p>
              </p:txBody>
            </p:sp>
            <p:sp>
              <p:nvSpPr>
                <p:cNvPr id="16" name="Rectangle 15">
                  <a:extLst>
                    <a:ext uri="{FF2B5EF4-FFF2-40B4-BE49-F238E27FC236}">
                      <a16:creationId xmlns:a16="http://schemas.microsoft.com/office/drawing/2014/main" id="{301A11D3-9725-955E-EFEB-0D4B3C059AAB}"/>
                    </a:ext>
                  </a:extLst>
                </p:cNvPr>
                <p:cNvSpPr/>
                <p:nvPr/>
              </p:nvSpPr>
              <p:spPr>
                <a:xfrm>
                  <a:off x="812592" y="5113800"/>
                  <a:ext cx="3176479" cy="10188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defTabSz="502920">
                    <a:defRPr/>
                  </a:pPr>
                  <a:endParaRPr lang="en-US" sz="1200">
                    <a:solidFill>
                      <a:srgbClr val="002855"/>
                    </a:solidFill>
                    <a:latin typeface="Calibri" panose="020F0502020204030204"/>
                  </a:endParaRPr>
                </a:p>
              </p:txBody>
            </p:sp>
            <p:cxnSp>
              <p:nvCxnSpPr>
                <p:cNvPr id="17" name="Straight Connector 16">
                  <a:extLst>
                    <a:ext uri="{FF2B5EF4-FFF2-40B4-BE49-F238E27FC236}">
                      <a16:creationId xmlns:a16="http://schemas.microsoft.com/office/drawing/2014/main" id="{B784EC10-04CD-7528-6D82-99DF4E22A970}"/>
                    </a:ext>
                  </a:extLst>
                </p:cNvPr>
                <p:cNvCxnSpPr>
                  <a:cxnSpLocks/>
                </p:cNvCxnSpPr>
                <p:nvPr/>
              </p:nvCxnSpPr>
              <p:spPr>
                <a:xfrm flipH="1">
                  <a:off x="812592" y="4820941"/>
                  <a:ext cx="317648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CD2F291-2A8E-2CDC-F956-9AEEBE0147C1}"/>
                    </a:ext>
                  </a:extLst>
                </p:cNvPr>
                <p:cNvSpPr/>
                <p:nvPr/>
              </p:nvSpPr>
              <p:spPr>
                <a:xfrm>
                  <a:off x="812591" y="4440159"/>
                  <a:ext cx="3176478" cy="43596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defTabSz="502920">
                    <a:defRPr/>
                  </a:pPr>
                  <a:r>
                    <a:rPr lang="en-US" sz="1600" b="1">
                      <a:solidFill>
                        <a:srgbClr val="002855"/>
                      </a:solidFill>
                      <a:latin typeface="Arial" panose="020B0604020202020204" pitchFamily="34" charset="0"/>
                      <a:cs typeface="Arial" panose="020B0604020202020204" pitchFamily="34" charset="0"/>
                    </a:rPr>
                    <a:t>Phantom Stock</a:t>
                  </a:r>
                </a:p>
              </p:txBody>
            </p:sp>
          </p:grpSp>
          <p:grpSp>
            <p:nvGrpSpPr>
              <p:cNvPr id="10" name="Group 9">
                <a:extLst>
                  <a:ext uri="{FF2B5EF4-FFF2-40B4-BE49-F238E27FC236}">
                    <a16:creationId xmlns:a16="http://schemas.microsoft.com/office/drawing/2014/main" id="{2A241BD2-EE9F-1BD6-0F21-2F1FEF195E0B}"/>
                  </a:ext>
                </a:extLst>
              </p:cNvPr>
              <p:cNvGrpSpPr/>
              <p:nvPr/>
            </p:nvGrpSpPr>
            <p:grpSpPr>
              <a:xfrm>
                <a:off x="4726504" y="4158484"/>
                <a:ext cx="3665619" cy="2305916"/>
                <a:chOff x="4659508" y="4292646"/>
                <a:chExt cx="3550998" cy="2233812"/>
              </a:xfrm>
            </p:grpSpPr>
            <p:sp>
              <p:nvSpPr>
                <p:cNvPr id="11" name="Round Single Corner Rectangle 13">
                  <a:extLst>
                    <a:ext uri="{FF2B5EF4-FFF2-40B4-BE49-F238E27FC236}">
                      <a16:creationId xmlns:a16="http://schemas.microsoft.com/office/drawing/2014/main" id="{5E50B116-5D87-B8AE-7B18-B95D3329E103}"/>
                    </a:ext>
                  </a:extLst>
                </p:cNvPr>
                <p:cNvSpPr/>
                <p:nvPr/>
              </p:nvSpPr>
              <p:spPr>
                <a:xfrm flipV="1">
                  <a:off x="4659508" y="4292646"/>
                  <a:ext cx="3550998" cy="2233812"/>
                </a:xfrm>
                <a:prstGeom prst="round1Rect">
                  <a:avLst>
                    <a:gd name="adj" fmla="val 9906"/>
                  </a:avLst>
                </a:prstGeom>
                <a:solidFill>
                  <a:schemeClr val="bg1"/>
                </a:solidFill>
                <a:ln>
                  <a:noFill/>
                </a:ln>
                <a:effectLst>
                  <a:outerShdw blurRad="254000"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2920">
                    <a:defRPr/>
                  </a:pPr>
                  <a:endParaRPr lang="en-US" sz="1980">
                    <a:solidFill>
                      <a:srgbClr val="FFFFFF"/>
                    </a:solidFill>
                    <a:latin typeface="Calibri" panose="020F0502020204030204"/>
                  </a:endParaRPr>
                </a:p>
              </p:txBody>
            </p:sp>
            <p:sp>
              <p:nvSpPr>
                <p:cNvPr id="12" name="Rectangle 11">
                  <a:extLst>
                    <a:ext uri="{FF2B5EF4-FFF2-40B4-BE49-F238E27FC236}">
                      <a16:creationId xmlns:a16="http://schemas.microsoft.com/office/drawing/2014/main" id="{56481579-8523-ABCA-3242-8424A33D3FF1}"/>
                    </a:ext>
                  </a:extLst>
                </p:cNvPr>
                <p:cNvSpPr/>
                <p:nvPr/>
              </p:nvSpPr>
              <p:spPr>
                <a:xfrm>
                  <a:off x="4846769" y="4998369"/>
                  <a:ext cx="3176479" cy="10188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182880" indent="-182880" defTabSz="732271">
                    <a:spcAft>
                      <a:spcPts val="600"/>
                    </a:spcAft>
                    <a:buFont typeface="Arial" panose="020B0604020202020204" pitchFamily="34" charset="0"/>
                    <a:buChar char="•"/>
                    <a:defRPr/>
                  </a:pPr>
                  <a:r>
                    <a:rPr lang="en-US" sz="1200">
                      <a:solidFill>
                        <a:schemeClr val="tx1"/>
                      </a:solidFill>
                      <a:latin typeface="Arial" panose="020B0604020202020204" pitchFamily="34" charset="0"/>
                      <a:cs typeface="Arial" panose="020B0604020202020204" pitchFamily="34" charset="0"/>
                    </a:rPr>
                    <a:t>Bargain Element / ‘No Free Lunch’</a:t>
                  </a:r>
                </a:p>
                <a:p>
                  <a:pPr marL="182880" indent="-182880" defTabSz="732271">
                    <a:spcAft>
                      <a:spcPts val="600"/>
                    </a:spcAft>
                    <a:buFont typeface="Arial" panose="020B0604020202020204" pitchFamily="34" charset="0"/>
                    <a:buChar char="•"/>
                    <a:defRPr/>
                  </a:pPr>
                  <a:r>
                    <a:rPr lang="en-US" sz="1200">
                      <a:solidFill>
                        <a:schemeClr val="tx1"/>
                      </a:solidFill>
                      <a:latin typeface="Arial" panose="020B0604020202020204" pitchFamily="34" charset="0"/>
                      <a:cs typeface="Arial" panose="020B0604020202020204" pitchFamily="34" charset="0"/>
                    </a:rPr>
                    <a:t>Cashless Exercise: </a:t>
                  </a:r>
                  <a:r>
                    <a:rPr lang="en-US" sz="1200" i="1">
                      <a:solidFill>
                        <a:schemeClr val="tx1"/>
                      </a:solidFill>
                      <a:latin typeface="Arial" panose="020B0604020202020204" pitchFamily="34" charset="0"/>
                      <a:cs typeface="Arial" panose="020B0604020202020204" pitchFamily="34" charset="0"/>
                    </a:rPr>
                    <a:t>Do I Need Outside Cash to Buy Stock?</a:t>
                  </a:r>
                </a:p>
                <a:p>
                  <a:pPr marL="182880" indent="-182880" defTabSz="732271">
                    <a:spcAft>
                      <a:spcPts val="600"/>
                    </a:spcAft>
                    <a:buFont typeface="Arial" panose="020B0604020202020204" pitchFamily="34" charset="0"/>
                    <a:buChar char="•"/>
                    <a:defRPr/>
                  </a:pPr>
                  <a:r>
                    <a:rPr lang="en-US" sz="1200">
                      <a:solidFill>
                        <a:schemeClr val="tx1"/>
                      </a:solidFill>
                      <a:latin typeface="Arial" panose="020B0604020202020204" pitchFamily="34" charset="0"/>
                      <a:cs typeface="Arial" panose="020B0604020202020204" pitchFamily="34" charset="0"/>
                    </a:rPr>
                    <a:t>Understand our Taxation Timeline</a:t>
                  </a:r>
                </a:p>
                <a:p>
                  <a:pPr marL="182880" indent="-182880" defTabSz="732271">
                    <a:spcAft>
                      <a:spcPts val="600"/>
                    </a:spcAft>
                    <a:buFont typeface="Arial" panose="020B0604020202020204" pitchFamily="34" charset="0"/>
                    <a:buChar char="•"/>
                    <a:defRPr/>
                  </a:pPr>
                  <a:endParaRPr lang="en-US" sz="1200" i="1">
                    <a:solidFill>
                      <a:schemeClr val="tx1"/>
                    </a:solidFill>
                    <a:latin typeface="Arial" panose="020B0604020202020204" pitchFamily="34" charset="0"/>
                    <a:cs typeface="Arial" panose="020B0604020202020204" pitchFamily="34" charset="0"/>
                  </a:endParaRPr>
                </a:p>
                <a:p>
                  <a:pPr marL="182880" indent="-182880" algn="ctr" defTabSz="502920">
                    <a:spcAft>
                      <a:spcPts val="600"/>
                    </a:spcAft>
                    <a:defRPr/>
                  </a:pPr>
                  <a:endParaRPr lang="en-US" sz="1200">
                    <a:solidFill>
                      <a:schemeClr val="tx1"/>
                    </a:solidFill>
                    <a:latin typeface="Calibri" panose="020F0502020204030204"/>
                  </a:endParaRPr>
                </a:p>
              </p:txBody>
            </p:sp>
            <p:cxnSp>
              <p:nvCxnSpPr>
                <p:cNvPr id="13" name="Straight Connector 12">
                  <a:extLst>
                    <a:ext uri="{FF2B5EF4-FFF2-40B4-BE49-F238E27FC236}">
                      <a16:creationId xmlns:a16="http://schemas.microsoft.com/office/drawing/2014/main" id="{021C759E-261A-4A0A-9710-88A5DD714034}"/>
                    </a:ext>
                  </a:extLst>
                </p:cNvPr>
                <p:cNvCxnSpPr>
                  <a:cxnSpLocks/>
                </p:cNvCxnSpPr>
                <p:nvPr/>
              </p:nvCxnSpPr>
              <p:spPr>
                <a:xfrm flipH="1">
                  <a:off x="4846768" y="4820941"/>
                  <a:ext cx="317648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8639C27-BD00-19A4-3F60-556D2A369698}"/>
                    </a:ext>
                  </a:extLst>
                </p:cNvPr>
                <p:cNvSpPr/>
                <p:nvPr/>
              </p:nvSpPr>
              <p:spPr>
                <a:xfrm>
                  <a:off x="4795014" y="4424828"/>
                  <a:ext cx="3279983" cy="43596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defTabSz="502920">
                    <a:defRPr/>
                  </a:pPr>
                  <a:r>
                    <a:rPr lang="en-US" sz="1600" b="1">
                      <a:solidFill>
                        <a:srgbClr val="002855"/>
                      </a:solidFill>
                      <a:latin typeface="Arial" panose="020B0604020202020204" pitchFamily="34" charset="0"/>
                      <a:cs typeface="Arial" panose="020B0604020202020204" pitchFamily="34" charset="0"/>
                    </a:rPr>
                    <a:t>Incentive / Non-Qualified Stock </a:t>
                  </a:r>
                </a:p>
              </p:txBody>
            </p:sp>
          </p:grpSp>
        </p:grpSp>
        <p:grpSp>
          <p:nvGrpSpPr>
            <p:cNvPr id="39" name="Group 38">
              <a:extLst>
                <a:ext uri="{FF2B5EF4-FFF2-40B4-BE49-F238E27FC236}">
                  <a16:creationId xmlns:a16="http://schemas.microsoft.com/office/drawing/2014/main" id="{A600E7C5-56AD-BBE9-F4D9-206F1F5F7A7C}"/>
                </a:ext>
              </a:extLst>
            </p:cNvPr>
            <p:cNvGrpSpPr/>
            <p:nvPr/>
          </p:nvGrpSpPr>
          <p:grpSpPr>
            <a:xfrm>
              <a:off x="424350" y="1501052"/>
              <a:ext cx="8295301" cy="2305916"/>
              <a:chOff x="756981" y="1237471"/>
              <a:chExt cx="7635142" cy="2305916"/>
            </a:xfrm>
          </p:grpSpPr>
          <p:grpSp>
            <p:nvGrpSpPr>
              <p:cNvPr id="6" name="Group 5">
                <a:extLst>
                  <a:ext uri="{FF2B5EF4-FFF2-40B4-BE49-F238E27FC236}">
                    <a16:creationId xmlns:a16="http://schemas.microsoft.com/office/drawing/2014/main" id="{64BD6AEE-E433-B30C-CA4F-E8A817329A12}"/>
                  </a:ext>
                </a:extLst>
              </p:cNvPr>
              <p:cNvGrpSpPr/>
              <p:nvPr/>
            </p:nvGrpSpPr>
            <p:grpSpPr>
              <a:xfrm>
                <a:off x="756981" y="1237471"/>
                <a:ext cx="3665619" cy="2305916"/>
                <a:chOff x="544927" y="1392475"/>
                <a:chExt cx="4563501" cy="2870743"/>
              </a:xfrm>
            </p:grpSpPr>
            <p:sp>
              <p:nvSpPr>
                <p:cNvPr id="23" name="Round Single Corner Rectangle 13">
                  <a:extLst>
                    <a:ext uri="{FF2B5EF4-FFF2-40B4-BE49-F238E27FC236}">
                      <a16:creationId xmlns:a16="http://schemas.microsoft.com/office/drawing/2014/main" id="{3DB4A3C6-B331-D6BA-E1A5-B175FBDE28E6}"/>
                    </a:ext>
                  </a:extLst>
                </p:cNvPr>
                <p:cNvSpPr/>
                <p:nvPr/>
              </p:nvSpPr>
              <p:spPr>
                <a:xfrm flipH="1">
                  <a:off x="544927" y="1392475"/>
                  <a:ext cx="4563501" cy="2870743"/>
                </a:xfrm>
                <a:prstGeom prst="round1Rect">
                  <a:avLst>
                    <a:gd name="adj" fmla="val 9906"/>
                  </a:avLst>
                </a:prstGeom>
                <a:solidFill>
                  <a:schemeClr val="bg1"/>
                </a:solidFill>
                <a:ln>
                  <a:noFill/>
                </a:ln>
                <a:effectLst>
                  <a:outerShdw blurRad="254000"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2920">
                    <a:defRPr/>
                  </a:pPr>
                  <a:endParaRPr lang="en-US" sz="1980">
                    <a:solidFill>
                      <a:srgbClr val="FFFFFF"/>
                    </a:solidFill>
                    <a:latin typeface="Calibri" panose="020F0502020204030204"/>
                  </a:endParaRPr>
                </a:p>
              </p:txBody>
            </p:sp>
            <p:sp>
              <p:nvSpPr>
                <p:cNvPr id="24" name="Rectangle 23">
                  <a:extLst>
                    <a:ext uri="{FF2B5EF4-FFF2-40B4-BE49-F238E27FC236}">
                      <a16:creationId xmlns:a16="http://schemas.microsoft.com/office/drawing/2014/main" id="{D49D1281-A611-5D60-7FEE-04AE9A019925}"/>
                    </a:ext>
                  </a:extLst>
                </p:cNvPr>
                <p:cNvSpPr/>
                <p:nvPr/>
              </p:nvSpPr>
              <p:spPr>
                <a:xfrm>
                  <a:off x="785580" y="2472659"/>
                  <a:ext cx="4082195" cy="130929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182880" indent="-182880" algn="ctr" defTabSz="502920">
                    <a:defRPr/>
                  </a:pPr>
                  <a:endParaRPr lang="en-US" sz="1200">
                    <a:solidFill>
                      <a:srgbClr val="002855"/>
                    </a:solidFill>
                    <a:latin typeface="Calibri" panose="020F0502020204030204"/>
                  </a:endParaRPr>
                </a:p>
              </p:txBody>
            </p:sp>
            <p:cxnSp>
              <p:nvCxnSpPr>
                <p:cNvPr id="25" name="Straight Connector 24">
                  <a:extLst>
                    <a:ext uri="{FF2B5EF4-FFF2-40B4-BE49-F238E27FC236}">
                      <a16:creationId xmlns:a16="http://schemas.microsoft.com/office/drawing/2014/main" id="{CCDDE19E-053B-8D89-1272-B1D142A3B717}"/>
                    </a:ext>
                  </a:extLst>
                </p:cNvPr>
                <p:cNvCxnSpPr>
                  <a:cxnSpLocks/>
                </p:cNvCxnSpPr>
                <p:nvPr/>
              </p:nvCxnSpPr>
              <p:spPr>
                <a:xfrm flipH="1">
                  <a:off x="785580" y="2096298"/>
                  <a:ext cx="408219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D520BC6-C4E4-FDD5-EF33-7CB97EB4A52B}"/>
                    </a:ext>
                  </a:extLst>
                </p:cNvPr>
                <p:cNvSpPr/>
                <p:nvPr/>
              </p:nvSpPr>
              <p:spPr>
                <a:xfrm>
                  <a:off x="1052454" y="1606942"/>
                  <a:ext cx="3548449" cy="5602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defTabSz="502920">
                    <a:defRPr/>
                  </a:pPr>
                  <a:r>
                    <a:rPr lang="en-US" sz="1600" b="1">
                      <a:solidFill>
                        <a:srgbClr val="002855"/>
                      </a:solidFill>
                      <a:latin typeface="Arial" panose="020B0604020202020204" pitchFamily="34" charset="0"/>
                      <a:cs typeface="Arial" panose="020B0604020202020204" pitchFamily="34" charset="0"/>
                    </a:rPr>
                    <a:t>Restricted Stock</a:t>
                  </a:r>
                </a:p>
              </p:txBody>
            </p:sp>
          </p:grpSp>
          <p:grpSp>
            <p:nvGrpSpPr>
              <p:cNvPr id="7" name="Group 6">
                <a:extLst>
                  <a:ext uri="{FF2B5EF4-FFF2-40B4-BE49-F238E27FC236}">
                    <a16:creationId xmlns:a16="http://schemas.microsoft.com/office/drawing/2014/main" id="{E83567A3-04D9-4F65-F037-187583F9CEC7}"/>
                  </a:ext>
                </a:extLst>
              </p:cNvPr>
              <p:cNvGrpSpPr/>
              <p:nvPr/>
            </p:nvGrpSpPr>
            <p:grpSpPr>
              <a:xfrm flipH="1">
                <a:off x="4726504" y="1237471"/>
                <a:ext cx="3665619" cy="2305916"/>
                <a:chOff x="544927" y="1392475"/>
                <a:chExt cx="4563501" cy="2870743"/>
              </a:xfrm>
            </p:grpSpPr>
            <p:sp>
              <p:nvSpPr>
                <p:cNvPr id="19" name="Round Single Corner Rectangle 13">
                  <a:extLst>
                    <a:ext uri="{FF2B5EF4-FFF2-40B4-BE49-F238E27FC236}">
                      <a16:creationId xmlns:a16="http://schemas.microsoft.com/office/drawing/2014/main" id="{A2F319BB-B1C6-EFA1-35F0-9800A0F57304}"/>
                    </a:ext>
                  </a:extLst>
                </p:cNvPr>
                <p:cNvSpPr/>
                <p:nvPr/>
              </p:nvSpPr>
              <p:spPr>
                <a:xfrm flipH="1">
                  <a:off x="544927" y="1392475"/>
                  <a:ext cx="4563501" cy="2870743"/>
                </a:xfrm>
                <a:prstGeom prst="round1Rect">
                  <a:avLst>
                    <a:gd name="adj" fmla="val 9906"/>
                  </a:avLst>
                </a:prstGeom>
                <a:solidFill>
                  <a:schemeClr val="bg1"/>
                </a:solidFill>
                <a:ln>
                  <a:noFill/>
                </a:ln>
                <a:effectLst>
                  <a:outerShdw blurRad="254000"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2920">
                    <a:defRPr/>
                  </a:pPr>
                  <a:endParaRPr lang="en-US" sz="1980">
                    <a:solidFill>
                      <a:srgbClr val="FFFFFF"/>
                    </a:solidFill>
                    <a:latin typeface="Calibri" panose="020F0502020204030204"/>
                  </a:endParaRPr>
                </a:p>
              </p:txBody>
            </p:sp>
            <p:sp>
              <p:nvSpPr>
                <p:cNvPr id="20" name="Rectangle 19">
                  <a:extLst>
                    <a:ext uri="{FF2B5EF4-FFF2-40B4-BE49-F238E27FC236}">
                      <a16:creationId xmlns:a16="http://schemas.microsoft.com/office/drawing/2014/main" id="{EFAB74E8-402D-418B-5CC9-E0656A4A2A4D}"/>
                    </a:ext>
                  </a:extLst>
                </p:cNvPr>
                <p:cNvSpPr/>
                <p:nvPr/>
              </p:nvSpPr>
              <p:spPr>
                <a:xfrm>
                  <a:off x="785584" y="2297949"/>
                  <a:ext cx="3082484" cy="130929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171450" indent="-171450" defTabSz="732271">
                    <a:spcAft>
                      <a:spcPts val="600"/>
                    </a:spcAft>
                    <a:buFont typeface="Arial" panose="020B0604020202020204" pitchFamily="34" charset="0"/>
                    <a:buChar char="•"/>
                    <a:defRPr/>
                  </a:pPr>
                  <a:r>
                    <a:rPr lang="en-US" sz="1200">
                      <a:solidFill>
                        <a:schemeClr val="tx1"/>
                      </a:solidFill>
                      <a:latin typeface="Arial" panose="020B0604020202020204" pitchFamily="34" charset="0"/>
                      <a:cs typeface="Arial" panose="020B0604020202020204" pitchFamily="34" charset="0"/>
                    </a:rPr>
                    <a:t>50% of S&amp;P 500 companies </a:t>
                  </a:r>
                  <a:br>
                    <a:rPr lang="en-US" sz="1200">
                      <a:solidFill>
                        <a:schemeClr val="tx1"/>
                      </a:solidFill>
                      <a:latin typeface="Arial" panose="020B0604020202020204" pitchFamily="34" charset="0"/>
                      <a:cs typeface="Arial" panose="020B0604020202020204" pitchFamily="34" charset="0"/>
                    </a:rPr>
                  </a:br>
                  <a:r>
                    <a:rPr lang="en-US" sz="1200">
                      <a:solidFill>
                        <a:schemeClr val="tx1"/>
                      </a:solidFill>
                      <a:latin typeface="Arial" panose="020B0604020202020204" pitchFamily="34" charset="0"/>
                      <a:cs typeface="Arial" panose="020B0604020202020204" pitchFamily="34" charset="0"/>
                    </a:rPr>
                    <a:t>offer ESPP</a:t>
                  </a:r>
                  <a:endParaRPr lang="en-US" sz="1200" baseline="30000">
                    <a:solidFill>
                      <a:schemeClr val="tx1"/>
                    </a:solidFill>
                    <a:latin typeface="Arial" panose="020B0604020202020204" pitchFamily="34" charset="0"/>
                    <a:cs typeface="Arial" panose="020B0604020202020204" pitchFamily="34" charset="0"/>
                  </a:endParaRPr>
                </a:p>
                <a:p>
                  <a:pPr marL="171450" indent="-171450" defTabSz="732271">
                    <a:spcAft>
                      <a:spcPts val="600"/>
                    </a:spcAft>
                    <a:buFont typeface="Arial" panose="020B0604020202020204" pitchFamily="34" charset="0"/>
                    <a:buChar char="•"/>
                    <a:defRPr/>
                  </a:pPr>
                  <a:r>
                    <a:rPr lang="en-US" sz="1200">
                      <a:solidFill>
                        <a:schemeClr val="tx1"/>
                      </a:solidFill>
                      <a:latin typeface="Arial" panose="020B0604020202020204" pitchFamily="34" charset="0"/>
                      <a:cs typeface="Arial" panose="020B0604020202020204" pitchFamily="34" charset="0"/>
                    </a:rPr>
                    <a:t>Typically Provides a Discount to Market Price </a:t>
                  </a:r>
                </a:p>
                <a:p>
                  <a:pPr marL="171450" indent="-171450" defTabSz="732271">
                    <a:spcAft>
                      <a:spcPts val="600"/>
                    </a:spcAft>
                    <a:buFont typeface="Arial" panose="020B0604020202020204" pitchFamily="34" charset="0"/>
                    <a:buChar char="•"/>
                    <a:defRPr/>
                  </a:pPr>
                  <a:r>
                    <a:rPr lang="en-US" sz="1200">
                      <a:solidFill>
                        <a:schemeClr val="tx1"/>
                      </a:solidFill>
                      <a:latin typeface="Arial" panose="020B0604020202020204" pitchFamily="34" charset="0"/>
                      <a:cs typeface="Arial" panose="020B0604020202020204" pitchFamily="34" charset="0"/>
                    </a:rPr>
                    <a:t>Windows to Buy &amp; Windows to Sell (Pre-Planning Is Essential)</a:t>
                  </a:r>
                </a:p>
                <a:p>
                  <a:pPr marL="182880" indent="-182880" defTabSz="502920">
                    <a:spcAft>
                      <a:spcPts val="600"/>
                    </a:spcAft>
                    <a:defRPr/>
                  </a:pPr>
                  <a:endParaRPr lang="en-US" sz="1200">
                    <a:solidFill>
                      <a:schemeClr val="tx1"/>
                    </a:solidFill>
                    <a:latin typeface="Calibri" panose="020F0502020204030204"/>
                  </a:endParaRPr>
                </a:p>
              </p:txBody>
            </p:sp>
            <p:cxnSp>
              <p:nvCxnSpPr>
                <p:cNvPr id="21" name="Straight Connector 20">
                  <a:extLst>
                    <a:ext uri="{FF2B5EF4-FFF2-40B4-BE49-F238E27FC236}">
                      <a16:creationId xmlns:a16="http://schemas.microsoft.com/office/drawing/2014/main" id="{29854BEC-4A03-465F-49CA-B1A8A8FD3C55}"/>
                    </a:ext>
                  </a:extLst>
                </p:cNvPr>
                <p:cNvCxnSpPr>
                  <a:cxnSpLocks/>
                </p:cNvCxnSpPr>
                <p:nvPr/>
              </p:nvCxnSpPr>
              <p:spPr>
                <a:xfrm flipH="1">
                  <a:off x="785581" y="2096298"/>
                  <a:ext cx="408219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C46F7E4-86E3-D7D4-3787-82379526EE9B}"/>
                    </a:ext>
                  </a:extLst>
                </p:cNvPr>
                <p:cNvSpPr/>
                <p:nvPr/>
              </p:nvSpPr>
              <p:spPr>
                <a:xfrm>
                  <a:off x="785581" y="1606942"/>
                  <a:ext cx="4011645" cy="5602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defTabSz="502920">
                    <a:defRPr/>
                  </a:pPr>
                  <a:r>
                    <a:rPr lang="en-US" sz="1600" b="1">
                      <a:solidFill>
                        <a:srgbClr val="002855"/>
                      </a:solidFill>
                      <a:latin typeface="Arial" panose="020B0604020202020204" pitchFamily="34" charset="0"/>
                      <a:cs typeface="Arial" panose="020B0604020202020204" pitchFamily="34" charset="0"/>
                    </a:rPr>
                    <a:t>Employee Stock Purchase Plan</a:t>
                  </a:r>
                </a:p>
              </p:txBody>
            </p:sp>
          </p:grpSp>
          <p:sp>
            <p:nvSpPr>
              <p:cNvPr id="38" name="Rectangle 37">
                <a:extLst>
                  <a:ext uri="{FF2B5EF4-FFF2-40B4-BE49-F238E27FC236}">
                    <a16:creationId xmlns:a16="http://schemas.microsoft.com/office/drawing/2014/main" id="{07C7C578-9EE3-8A93-0D4C-24CD1986252D}"/>
                  </a:ext>
                </a:extLst>
              </p:cNvPr>
              <p:cNvSpPr/>
              <p:nvPr/>
            </p:nvSpPr>
            <p:spPr>
              <a:xfrm flipH="1">
                <a:off x="914336" y="2005477"/>
                <a:ext cx="3350907" cy="105168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171450" indent="-171450" defTabSz="732271">
                  <a:spcAft>
                    <a:spcPts val="600"/>
                  </a:spcAft>
                  <a:buFont typeface="Arial" panose="020B0604020202020204" pitchFamily="34" charset="0"/>
                  <a:buChar char="•"/>
                  <a:defRPr/>
                </a:pPr>
                <a:r>
                  <a:rPr lang="en-US" sz="1200">
                    <a:solidFill>
                      <a:schemeClr val="tx1"/>
                    </a:solidFill>
                    <a:latin typeface="Arial" panose="020B0604020202020204" pitchFamily="34" charset="0"/>
                    <a:cs typeface="Arial" panose="020B0604020202020204" pitchFamily="34" charset="0"/>
                  </a:rPr>
                  <a:t>Restricted Stock Awards (RSA) v. Restricted Stock Units (RSU)</a:t>
                </a:r>
              </a:p>
              <a:p>
                <a:pPr marL="171450" indent="-171450" defTabSz="732271">
                  <a:spcAft>
                    <a:spcPts val="600"/>
                  </a:spcAft>
                  <a:buFont typeface="Arial" panose="020B0604020202020204" pitchFamily="34" charset="0"/>
                  <a:buChar char="•"/>
                  <a:defRPr/>
                </a:pPr>
                <a:r>
                  <a:rPr lang="en-US" sz="1200">
                    <a:solidFill>
                      <a:schemeClr val="tx1"/>
                    </a:solidFill>
                    <a:latin typeface="Arial" panose="020B0604020202020204" pitchFamily="34" charset="0"/>
                    <a:cs typeface="Arial" panose="020B0604020202020204" pitchFamily="34" charset="0"/>
                  </a:rPr>
                  <a:t>Understand Taxation Timing</a:t>
                </a:r>
              </a:p>
              <a:p>
                <a:pPr marL="171450" indent="-171450" defTabSz="732271">
                  <a:spcAft>
                    <a:spcPts val="600"/>
                  </a:spcAft>
                  <a:buFont typeface="Arial" panose="020B0604020202020204" pitchFamily="34" charset="0"/>
                  <a:buChar char="•"/>
                  <a:defRPr/>
                </a:pPr>
                <a:r>
                  <a:rPr lang="en-US" sz="1200">
                    <a:solidFill>
                      <a:schemeClr val="tx1"/>
                    </a:solidFill>
                    <a:latin typeface="Arial" panose="020B0604020202020204" pitchFamily="34" charset="0"/>
                    <a:cs typeface="Arial" panose="020B0604020202020204" pitchFamily="34" charset="0"/>
                  </a:rPr>
                  <a:t>(RSA) – Should you make an 83(b) election?</a:t>
                </a:r>
              </a:p>
              <a:p>
                <a:pPr marL="171450" indent="-171450" defTabSz="732271">
                  <a:spcAft>
                    <a:spcPts val="600"/>
                  </a:spcAft>
                  <a:buFont typeface="Arial" panose="020B0604020202020204" pitchFamily="34" charset="0"/>
                  <a:buChar char="•"/>
                  <a:defRPr/>
                </a:pPr>
                <a:endParaRPr lang="en-US" sz="1200">
                  <a:solidFill>
                    <a:schemeClr val="tx1"/>
                  </a:solidFill>
                  <a:latin typeface="Arial" panose="020B0604020202020204" pitchFamily="34" charset="0"/>
                  <a:cs typeface="Arial" panose="020B0604020202020204" pitchFamily="34" charset="0"/>
                </a:endParaRPr>
              </a:p>
              <a:p>
                <a:pPr marL="182880" indent="-182880" defTabSz="502920">
                  <a:spcAft>
                    <a:spcPts val="600"/>
                  </a:spcAft>
                  <a:defRPr/>
                </a:pPr>
                <a:endParaRPr lang="en-US" sz="1200">
                  <a:solidFill>
                    <a:schemeClr val="tx1"/>
                  </a:solidFill>
                  <a:latin typeface="Calibri" panose="020F0502020204030204"/>
                </a:endParaRPr>
              </a:p>
            </p:txBody>
          </p:sp>
        </p:grpSp>
        <p:sp>
          <p:nvSpPr>
            <p:cNvPr id="41" name="Content Placeholder 8">
              <a:extLst>
                <a:ext uri="{FF2B5EF4-FFF2-40B4-BE49-F238E27FC236}">
                  <a16:creationId xmlns:a16="http://schemas.microsoft.com/office/drawing/2014/main" id="{449D7298-1250-3191-0B15-E6A8CA70F2DF}"/>
                </a:ext>
              </a:extLst>
            </p:cNvPr>
            <p:cNvSpPr txBox="1">
              <a:spLocks/>
            </p:cNvSpPr>
            <p:nvPr/>
          </p:nvSpPr>
          <p:spPr>
            <a:xfrm>
              <a:off x="756981" y="1000348"/>
              <a:ext cx="7630038" cy="463334"/>
            </a:xfrm>
            <a:prstGeom prst="rect">
              <a:avLst/>
            </a:prstGeom>
          </p:spPr>
          <p:txBody>
            <a:bodyPr vert="horz" lIns="91440" tIns="45720" rIns="91440" bIns="45720" rtlCol="0" anchor="ctr">
              <a:normAutofit/>
            </a:bodyPr>
            <a:lstStyle>
              <a:lvl1pPr marL="114300" indent="-114300" algn="l" defTabSz="914400" rtl="0" eaLnBrk="1" latinLnBrk="0" hangingPunct="1">
                <a:lnSpc>
                  <a:spcPct val="90000"/>
                </a:lnSpc>
                <a:spcBef>
                  <a:spcPts val="1000"/>
                </a:spcBef>
                <a:buClr>
                  <a:schemeClr val="accent6"/>
                </a:buClr>
                <a:buFont typeface="Arial" panose="020B0604020202020204" pitchFamily="34" charset="0"/>
                <a:buChar char="•"/>
                <a:tabLst/>
                <a:defRPr sz="2000" kern="1200">
                  <a:solidFill>
                    <a:srgbClr val="152B53"/>
                  </a:solidFill>
                  <a:latin typeface="Arial" panose="020B0604020202020204" pitchFamily="34" charset="0"/>
                  <a:ea typeface="+mn-ea"/>
                  <a:cs typeface="Arial" panose="020B0604020202020204" pitchFamily="34" charset="0"/>
                </a:defRPr>
              </a:lvl1pPr>
              <a:lvl2pPr marL="685800" indent="-114300" algn="l" defTabSz="914400" rtl="0" eaLnBrk="1" latinLnBrk="0" hangingPunct="1">
                <a:lnSpc>
                  <a:spcPct val="90000"/>
                </a:lnSpc>
                <a:spcBef>
                  <a:spcPts val="500"/>
                </a:spcBef>
                <a:buClr>
                  <a:schemeClr val="accent6"/>
                </a:buClr>
                <a:buFont typeface="Arial" panose="020B0604020202020204" pitchFamily="34" charset="0"/>
                <a:buChar char="•"/>
                <a:tabLst/>
                <a:defRPr sz="1800" kern="1200">
                  <a:solidFill>
                    <a:srgbClr val="152B53"/>
                  </a:solidFill>
                  <a:latin typeface="Arial" panose="020B0604020202020204" pitchFamily="34" charset="0"/>
                  <a:ea typeface="+mn-ea"/>
                  <a:cs typeface="Arial" panose="020B0604020202020204" pitchFamily="34" charset="0"/>
                </a:defRPr>
              </a:lvl2pPr>
              <a:lvl3pPr marL="1143000" indent="-114300" algn="l" defTabSz="914400" rtl="0" eaLnBrk="1" latinLnBrk="0" hangingPunct="1">
                <a:lnSpc>
                  <a:spcPct val="90000"/>
                </a:lnSpc>
                <a:spcBef>
                  <a:spcPts val="500"/>
                </a:spcBef>
                <a:buClr>
                  <a:schemeClr val="accent6"/>
                </a:buClr>
                <a:buFont typeface="Arial" panose="020B0604020202020204" pitchFamily="34" charset="0"/>
                <a:buChar char="•"/>
                <a:tabLst/>
                <a:defRPr sz="1600" kern="1200">
                  <a:solidFill>
                    <a:srgbClr val="152B53"/>
                  </a:solidFill>
                  <a:latin typeface="Arial" panose="020B0604020202020204" pitchFamily="34" charset="0"/>
                  <a:ea typeface="+mn-ea"/>
                  <a:cs typeface="Arial" panose="020B0604020202020204" pitchFamily="34" charset="0"/>
                </a:defRPr>
              </a:lvl3pPr>
              <a:lvl4pPr marL="16002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4pPr>
              <a:lvl5pPr marL="20574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a:solidFill>
                    <a:schemeClr val="accent6"/>
                  </a:solidFill>
                </a:rPr>
                <a:t>Use it or Lose It  ----  Beware of Expiration! </a:t>
              </a:r>
            </a:p>
          </p:txBody>
        </p:sp>
      </p:grpSp>
      <p:sp>
        <p:nvSpPr>
          <p:cNvPr id="3" name="Oval 2">
            <a:extLst>
              <a:ext uri="{FF2B5EF4-FFF2-40B4-BE49-F238E27FC236}">
                <a16:creationId xmlns:a16="http://schemas.microsoft.com/office/drawing/2014/main" id="{AB2D4FF0-94CA-20E7-FCE5-D77F0D593E1E}"/>
              </a:ext>
            </a:extLst>
          </p:cNvPr>
          <p:cNvSpPr>
            <a:spLocks/>
          </p:cNvSpPr>
          <p:nvPr/>
        </p:nvSpPr>
        <p:spPr bwMode="auto">
          <a:xfrm>
            <a:off x="4886779" y="2276301"/>
            <a:ext cx="852369" cy="841771"/>
          </a:xfrm>
          <a:prstGeom prst="ellipse">
            <a:avLst/>
          </a:prstGeom>
          <a:solidFill>
            <a:schemeClr val="accent6"/>
          </a:solidFill>
          <a:ln w="25400" cap="flat">
            <a:noFill/>
            <a:prstDash val="solid"/>
            <a:miter lim="800000"/>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a:r>
              <a:rPr lang="es-ES" sz="1400" b="1">
                <a:solidFill>
                  <a:schemeClr val="bg1"/>
                </a:solidFill>
                <a:latin typeface="Arial" panose="020B0604020202020204" pitchFamily="34" charset="0"/>
                <a:cs typeface="Arial" panose="020B0604020202020204" pitchFamily="34" charset="0"/>
              </a:rPr>
              <a:t>50%</a:t>
            </a:r>
          </a:p>
        </p:txBody>
      </p:sp>
      <p:sp>
        <p:nvSpPr>
          <p:cNvPr id="9" name="Rectangle 8">
            <a:extLst>
              <a:ext uri="{FF2B5EF4-FFF2-40B4-BE49-F238E27FC236}">
                <a16:creationId xmlns:a16="http://schemas.microsoft.com/office/drawing/2014/main" id="{A3EB30A6-C636-664A-161E-057DA684492A}"/>
              </a:ext>
            </a:extLst>
          </p:cNvPr>
          <p:cNvSpPr/>
          <p:nvPr/>
        </p:nvSpPr>
        <p:spPr>
          <a:xfrm flipH="1">
            <a:off x="634368" y="4798609"/>
            <a:ext cx="3561491" cy="105168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171450" indent="-171450" defTabSz="732271">
              <a:spcAft>
                <a:spcPts val="600"/>
              </a:spcAft>
              <a:buFont typeface="Arial" panose="020B0604020202020204" pitchFamily="34" charset="0"/>
              <a:buChar char="•"/>
              <a:defRPr/>
            </a:pPr>
            <a:r>
              <a:rPr lang="en-US" sz="1200">
                <a:solidFill>
                  <a:schemeClr val="tx1"/>
                </a:solidFill>
                <a:latin typeface="Arial" panose="020B0604020202020204" pitchFamily="34" charset="0"/>
                <a:cs typeface="Arial" panose="020B0604020202020204" pitchFamily="34" charset="0"/>
              </a:rPr>
              <a:t>No Actual Transfer of Stock Takes Place</a:t>
            </a:r>
          </a:p>
          <a:p>
            <a:pPr marL="171450" indent="-171450" defTabSz="732271">
              <a:spcAft>
                <a:spcPts val="600"/>
              </a:spcAft>
              <a:buFont typeface="Arial" panose="020B0604020202020204" pitchFamily="34" charset="0"/>
              <a:buChar char="•"/>
              <a:defRPr/>
            </a:pPr>
            <a:r>
              <a:rPr lang="en-US" sz="1200">
                <a:solidFill>
                  <a:schemeClr val="tx1"/>
                </a:solidFill>
                <a:latin typeface="Arial" panose="020B0604020202020204" pitchFamily="34" charset="0"/>
                <a:cs typeface="Arial" panose="020B0604020202020204" pitchFamily="34" charset="0"/>
              </a:rPr>
              <a:t>Value Usually Tied to Company Stock Price or Certain Key Benchmarks</a:t>
            </a:r>
          </a:p>
          <a:p>
            <a:pPr marL="171450" indent="-171450" defTabSz="732271">
              <a:spcAft>
                <a:spcPts val="600"/>
              </a:spcAft>
              <a:buFont typeface="Arial" panose="020B0604020202020204" pitchFamily="34" charset="0"/>
              <a:buChar char="•"/>
              <a:defRPr/>
            </a:pPr>
            <a:r>
              <a:rPr lang="en-US" sz="1200">
                <a:solidFill>
                  <a:schemeClr val="tx1"/>
                </a:solidFill>
                <a:latin typeface="Arial" panose="020B0604020202020204" pitchFamily="34" charset="0"/>
                <a:cs typeface="Arial" panose="020B0604020202020204" pitchFamily="34" charset="0"/>
              </a:rPr>
              <a:t>Vesting Schedule Considerations are Important</a:t>
            </a:r>
          </a:p>
        </p:txBody>
      </p:sp>
      <p:sp>
        <p:nvSpPr>
          <p:cNvPr id="27" name="Footer Placeholder 3">
            <a:extLst>
              <a:ext uri="{FF2B5EF4-FFF2-40B4-BE49-F238E27FC236}">
                <a16:creationId xmlns:a16="http://schemas.microsoft.com/office/drawing/2014/main" id="{64FFF0B9-1028-4D3C-27B5-458A3F335A46}"/>
              </a:ext>
            </a:extLst>
          </p:cNvPr>
          <p:cNvSpPr txBox="1">
            <a:spLocks/>
          </p:cNvSpPr>
          <p:nvPr/>
        </p:nvSpPr>
        <p:spPr>
          <a:xfrm>
            <a:off x="96823" y="6462848"/>
            <a:ext cx="8468563" cy="244747"/>
          </a:xfrm>
          <a:prstGeom prst="rect">
            <a:avLst/>
          </a:prstGeom>
        </p:spPr>
        <p:txBody>
          <a:bodyPr vert="horz" lIns="91440" tIns="45720" rIns="91440" bIns="45720" rtlCol="0" anchor="ctr"/>
          <a:lstStyle>
            <a:defPPr>
              <a:defRPr lang="en-US"/>
            </a:defPPr>
            <a:lvl1pPr marL="0" algn="l" defTabSz="457200" rtl="0" eaLnBrk="1" latinLnBrk="0" hangingPunct="1">
              <a:defRPr sz="900" b="0" i="0" kern="1200" baseline="0">
                <a:solidFill>
                  <a:srgbClr val="152B53"/>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i="1" baseline="30000" dirty="0">
                <a:solidFill>
                  <a:schemeClr val="bg2">
                    <a:lumMod val="50000"/>
                  </a:schemeClr>
                </a:solidFill>
              </a:rPr>
              <a:t>1 </a:t>
            </a:r>
            <a:r>
              <a:rPr lang="en-US" sz="800" i="1" dirty="0">
                <a:solidFill>
                  <a:schemeClr val="bg2">
                    <a:lumMod val="50000"/>
                  </a:schemeClr>
                </a:solidFill>
                <a:effectLst/>
              </a:rPr>
              <a:t>J.P. Morgan, “Employee Stock Purchase Plan – ESPP”, March </a:t>
            </a:r>
            <a:r>
              <a:rPr lang="en-US" sz="800" i="1" dirty="0">
                <a:solidFill>
                  <a:schemeClr val="bg2">
                    <a:lumMod val="50000"/>
                  </a:schemeClr>
                </a:solidFill>
              </a:rPr>
              <a:t>11, </a:t>
            </a:r>
            <a:r>
              <a:rPr lang="en-US" sz="800" i="1" dirty="0">
                <a:solidFill>
                  <a:schemeClr val="bg2">
                    <a:lumMod val="50000"/>
                  </a:schemeClr>
                </a:solidFill>
                <a:effectLst/>
              </a:rPr>
              <a:t>2025</a:t>
            </a:r>
            <a:endParaRPr lang="en-US" sz="800" i="1" dirty="0">
              <a:solidFill>
                <a:schemeClr val="tx2"/>
              </a:solidFill>
            </a:endParaRPr>
          </a:p>
        </p:txBody>
      </p:sp>
    </p:spTree>
    <p:extLst>
      <p:ext uri="{BB962C8B-B14F-4D97-AF65-F5344CB8AC3E}">
        <p14:creationId xmlns:p14="http://schemas.microsoft.com/office/powerpoint/2010/main" val="3902166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DA8EF6-F9AA-B0F4-61CC-7B2DCCF46444}"/>
              </a:ext>
            </a:extLst>
          </p:cNvPr>
          <p:cNvSpPr/>
          <p:nvPr/>
        </p:nvSpPr>
        <p:spPr>
          <a:xfrm>
            <a:off x="0" y="1380121"/>
            <a:ext cx="9144000" cy="4305455"/>
          </a:xfrm>
          <a:prstGeom prst="rect">
            <a:avLst/>
          </a:prstGeom>
          <a:solidFill>
            <a:srgbClr val="00867F">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a:extLst>
              <a:ext uri="{FF2B5EF4-FFF2-40B4-BE49-F238E27FC236}">
                <a16:creationId xmlns:a16="http://schemas.microsoft.com/office/drawing/2014/main" id="{E45F7106-33CE-BF51-883B-C1A50A7C6C13}"/>
              </a:ext>
            </a:extLst>
          </p:cNvPr>
          <p:cNvSpPr>
            <a:spLocks noGrp="1"/>
          </p:cNvSpPr>
          <p:nvPr>
            <p:ph type="title"/>
          </p:nvPr>
        </p:nvSpPr>
        <p:spPr>
          <a:noFill/>
        </p:spPr>
        <p:txBody>
          <a:bodyPr/>
          <a:lstStyle/>
          <a:p>
            <a:r>
              <a:rPr lang="en-US">
                <a:solidFill>
                  <a:srgbClr val="002855"/>
                </a:solidFill>
              </a:rPr>
              <a:t>Questions to Ask a Fiducient Advisor</a:t>
            </a:r>
          </a:p>
        </p:txBody>
      </p:sp>
      <p:sp>
        <p:nvSpPr>
          <p:cNvPr id="4" name="Footer Placeholder 3">
            <a:extLst>
              <a:ext uri="{FF2B5EF4-FFF2-40B4-BE49-F238E27FC236}">
                <a16:creationId xmlns:a16="http://schemas.microsoft.com/office/drawing/2014/main" id="{C80A10DC-BAEF-7FB7-B085-554E0489DBA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5" name="Slide Number Placeholder 4">
            <a:extLst>
              <a:ext uri="{FF2B5EF4-FFF2-40B4-BE49-F238E27FC236}">
                <a16:creationId xmlns:a16="http://schemas.microsoft.com/office/drawing/2014/main" id="{65354F24-7D2B-B67A-729D-06176D3B6E4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5F501642-114F-CB87-B991-6B1BF67A9A59}"/>
              </a:ext>
            </a:extLst>
          </p:cNvPr>
          <p:cNvSpPr/>
          <p:nvPr/>
        </p:nvSpPr>
        <p:spPr>
          <a:xfrm>
            <a:off x="6224109" y="1565044"/>
            <a:ext cx="2453489" cy="3912835"/>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a:solidFill>
                <a:srgbClr val="FF0000"/>
              </a:solidFill>
              <a:latin typeface="Arial" panose="020B0604020202020204" pitchFamily="34" charset="0"/>
              <a:cs typeface="Arial" panose="020B0604020202020204" pitchFamily="34" charset="0"/>
            </a:endParaRPr>
          </a:p>
          <a:p>
            <a:pPr algn="ctr"/>
            <a:endParaRPr lang="en-US" sz="1100">
              <a:solidFill>
                <a:srgbClr val="FF0000"/>
              </a:solidFill>
              <a:latin typeface="Arial" panose="020B0604020202020204" pitchFamily="34" charset="0"/>
              <a:cs typeface="Arial" panose="020B0604020202020204" pitchFamily="34" charset="0"/>
            </a:endParaRPr>
          </a:p>
          <a:p>
            <a:pPr algn="ctr"/>
            <a:endParaRPr lang="en-US" sz="1100">
              <a:solidFill>
                <a:srgbClr val="FF0000"/>
              </a:solidFill>
              <a:latin typeface="Arial" panose="020B0604020202020204" pitchFamily="34" charset="0"/>
              <a:cs typeface="Arial" panose="020B0604020202020204" pitchFamily="34" charset="0"/>
            </a:endParaRPr>
          </a:p>
          <a:p>
            <a:pPr algn="ctr"/>
            <a:endParaRPr lang="en-US" sz="1100" b="1">
              <a:solidFill>
                <a:srgbClr val="FF0000"/>
              </a:solidFill>
              <a:latin typeface="Arial" panose="020B0604020202020204" pitchFamily="34" charset="0"/>
              <a:cs typeface="Arial" panose="020B0604020202020204" pitchFamily="34" charset="0"/>
            </a:endParaRPr>
          </a:p>
          <a:p>
            <a:pPr algn="ctr"/>
            <a:endParaRPr lang="en-US" sz="1100" b="1">
              <a:solidFill>
                <a:srgbClr val="FF0000"/>
              </a:solidFill>
              <a:latin typeface="Arial" panose="020B0604020202020204" pitchFamily="34" charset="0"/>
              <a:cs typeface="Arial" panose="020B0604020202020204" pitchFamily="34" charset="0"/>
            </a:endParaRPr>
          </a:p>
          <a:p>
            <a:pPr algn="ctr"/>
            <a:r>
              <a:rPr lang="en-US" sz="1100" b="1">
                <a:solidFill>
                  <a:schemeClr val="tx1"/>
                </a:solidFill>
                <a:latin typeface="Arial" panose="020B0604020202020204" pitchFamily="34" charset="0"/>
                <a:cs typeface="Arial" panose="020B0604020202020204" pitchFamily="34" charset="0"/>
              </a:rPr>
              <a:t>When Should I Get My                         Tax Adviser Involved in                Option Planning?​</a:t>
            </a:r>
          </a:p>
          <a:p>
            <a:pPr algn="ctr"/>
            <a:endParaRPr lang="en-US" sz="1100" b="1">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Immediately! There are many unique tax considerations associated with stock compensation that your tax adviser can advise on.</a:t>
            </a:r>
          </a:p>
          <a:p>
            <a:endParaRPr lang="en-US" sz="1100">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Implementing the optimal strategic time to incur tax (it’s when, not if) should be the result of an intentional process rather than an afterthought​.</a:t>
            </a:r>
          </a:p>
        </p:txBody>
      </p:sp>
      <p:sp>
        <p:nvSpPr>
          <p:cNvPr id="11" name="Rectangle 10">
            <a:extLst>
              <a:ext uri="{FF2B5EF4-FFF2-40B4-BE49-F238E27FC236}">
                <a16:creationId xmlns:a16="http://schemas.microsoft.com/office/drawing/2014/main" id="{FDBE169B-75B4-D713-5E72-4026B2189904}"/>
              </a:ext>
            </a:extLst>
          </p:cNvPr>
          <p:cNvSpPr/>
          <p:nvPr/>
        </p:nvSpPr>
        <p:spPr>
          <a:xfrm>
            <a:off x="466402" y="1565044"/>
            <a:ext cx="2552885" cy="3912835"/>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dirty="0">
              <a:solidFill>
                <a:srgbClr val="FF0000"/>
              </a:solidFill>
              <a:latin typeface="Arial" panose="020B0604020202020204" pitchFamily="34" charset="0"/>
              <a:cs typeface="Arial" panose="020B0604020202020204" pitchFamily="34" charset="0"/>
            </a:endParaRPr>
          </a:p>
          <a:p>
            <a:pPr algn="ctr"/>
            <a:endParaRPr lang="en-US" sz="1100" dirty="0">
              <a:solidFill>
                <a:srgbClr val="FF0000"/>
              </a:solidFill>
              <a:latin typeface="Arial" panose="020B0604020202020204" pitchFamily="34" charset="0"/>
              <a:cs typeface="Arial" panose="020B0604020202020204" pitchFamily="34" charset="0"/>
            </a:endParaRPr>
          </a:p>
          <a:p>
            <a:pPr algn="ctr"/>
            <a:endParaRPr lang="en-US" sz="1100" dirty="0">
              <a:solidFill>
                <a:srgbClr val="FF0000"/>
              </a:solidFill>
              <a:latin typeface="Arial" panose="020B0604020202020204" pitchFamily="34" charset="0"/>
              <a:cs typeface="Arial" panose="020B0604020202020204" pitchFamily="34" charset="0"/>
            </a:endParaRPr>
          </a:p>
          <a:p>
            <a:pPr algn="ctr"/>
            <a:endParaRPr lang="en-US" sz="1100" b="1" dirty="0">
              <a:solidFill>
                <a:srgbClr val="FF0000"/>
              </a:solidFill>
              <a:latin typeface="Arial" panose="020B0604020202020204" pitchFamily="34" charset="0"/>
              <a:cs typeface="Arial" panose="020B0604020202020204" pitchFamily="34" charset="0"/>
            </a:endParaRPr>
          </a:p>
          <a:p>
            <a:pPr algn="ctr"/>
            <a:endParaRPr lang="en-US" sz="1100" b="1" dirty="0">
              <a:solidFill>
                <a:srgbClr val="FF0000"/>
              </a:solidFill>
              <a:latin typeface="Arial" panose="020B0604020202020204" pitchFamily="34" charset="0"/>
              <a:cs typeface="Arial" panose="020B0604020202020204" pitchFamily="34" charset="0"/>
            </a:endParaRPr>
          </a:p>
          <a:p>
            <a:pPr algn="ctr"/>
            <a:r>
              <a:rPr lang="en-US" sz="1100" b="1" dirty="0">
                <a:solidFill>
                  <a:schemeClr val="tx1"/>
                </a:solidFill>
                <a:latin typeface="Arial" panose="020B0604020202020204" pitchFamily="34" charset="0"/>
                <a:cs typeface="Arial" panose="020B0604020202020204" pitchFamily="34" charset="0"/>
              </a:rPr>
              <a:t>How Do I Create a Plan to Manage My Stock Compensation?​</a:t>
            </a:r>
          </a:p>
          <a:p>
            <a:pPr algn="ctr"/>
            <a:endParaRPr lang="en-US" sz="1100" b="1" dirty="0">
              <a:solidFill>
                <a:schemeClr val="tx1"/>
              </a:solidFill>
              <a:latin typeface="Arial" panose="020B0604020202020204" pitchFamily="34" charset="0"/>
              <a:cs typeface="Arial" panose="020B0604020202020204" pitchFamily="34" charset="0"/>
            </a:endParaRPr>
          </a:p>
          <a:p>
            <a:r>
              <a:rPr lang="en-US" sz="1100" dirty="0">
                <a:solidFill>
                  <a:schemeClr val="tx1"/>
                </a:solidFill>
                <a:latin typeface="Arial" panose="020B0604020202020204" pitchFamily="34" charset="0"/>
                <a:cs typeface="Arial" panose="020B0604020202020204" pitchFamily="34" charset="0"/>
              </a:rPr>
              <a:t>Understanding your cash flow is critical in identifying when you can initiate transactions.​</a:t>
            </a:r>
          </a:p>
          <a:p>
            <a:endParaRPr lang="en-US" sz="1100" dirty="0">
              <a:solidFill>
                <a:schemeClr val="tx1"/>
              </a:solidFill>
              <a:latin typeface="Arial" panose="020B0604020202020204" pitchFamily="34" charset="0"/>
              <a:cs typeface="Arial" panose="020B0604020202020204" pitchFamily="34" charset="0"/>
            </a:endParaRPr>
          </a:p>
          <a:p>
            <a:r>
              <a:rPr lang="en-US" sz="1100" dirty="0">
                <a:solidFill>
                  <a:schemeClr val="tx1"/>
                </a:solidFill>
                <a:latin typeface="Arial" panose="020B0604020202020204" pitchFamily="34" charset="0"/>
                <a:cs typeface="Arial" panose="020B0604020202020204" pitchFamily="34" charset="0"/>
              </a:rPr>
              <a:t>Analyzing the distinctive characteristics of your employer’s plan mitigates missing deadlines or leaving money on the table.​</a:t>
            </a:r>
          </a:p>
          <a:p>
            <a:endParaRPr lang="en-US" sz="1100" dirty="0">
              <a:solidFill>
                <a:schemeClr val="tx1"/>
              </a:solidFill>
              <a:latin typeface="Arial" panose="020B0604020202020204" pitchFamily="34" charset="0"/>
              <a:cs typeface="Arial" panose="020B0604020202020204" pitchFamily="34" charset="0"/>
            </a:endParaRPr>
          </a:p>
          <a:p>
            <a:r>
              <a:rPr lang="en-US" sz="1100" dirty="0">
                <a:solidFill>
                  <a:schemeClr val="tx1"/>
                </a:solidFill>
                <a:latin typeface="Arial" panose="020B0604020202020204" pitchFamily="34" charset="0"/>
                <a:cs typeface="Arial" panose="020B0604020202020204" pitchFamily="34" charset="0"/>
              </a:rPr>
              <a:t>Features such as a lookback period on an ESPP and the type of vesting schedule for your options (graduated or cliff) provide opportunities to help maximize value​.</a:t>
            </a:r>
          </a:p>
        </p:txBody>
      </p:sp>
      <p:sp>
        <p:nvSpPr>
          <p:cNvPr id="12" name="Rectangle 11">
            <a:extLst>
              <a:ext uri="{FF2B5EF4-FFF2-40B4-BE49-F238E27FC236}">
                <a16:creationId xmlns:a16="http://schemas.microsoft.com/office/drawing/2014/main" id="{131412B3-36FF-C1A8-E3D0-CB9CFC92E0C9}"/>
              </a:ext>
            </a:extLst>
          </p:cNvPr>
          <p:cNvSpPr/>
          <p:nvPr/>
        </p:nvSpPr>
        <p:spPr>
          <a:xfrm>
            <a:off x="3396445" y="1565043"/>
            <a:ext cx="2453489" cy="3912835"/>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dirty="0">
              <a:solidFill>
                <a:srgbClr val="FF0000"/>
              </a:solidFill>
              <a:latin typeface="Arial" panose="020B0604020202020204" pitchFamily="34" charset="0"/>
              <a:cs typeface="Arial" panose="020B0604020202020204" pitchFamily="34" charset="0"/>
            </a:endParaRPr>
          </a:p>
          <a:p>
            <a:pPr algn="ctr"/>
            <a:endParaRPr lang="en-US" sz="1100" dirty="0">
              <a:solidFill>
                <a:srgbClr val="FF0000"/>
              </a:solidFill>
              <a:latin typeface="Arial" panose="020B0604020202020204" pitchFamily="34" charset="0"/>
              <a:cs typeface="Arial" panose="020B0604020202020204" pitchFamily="34" charset="0"/>
            </a:endParaRPr>
          </a:p>
          <a:p>
            <a:pPr algn="ctr"/>
            <a:endParaRPr lang="en-US" sz="1100" dirty="0">
              <a:solidFill>
                <a:srgbClr val="FF0000"/>
              </a:solidFill>
              <a:latin typeface="Arial" panose="020B0604020202020204" pitchFamily="34" charset="0"/>
              <a:cs typeface="Arial" panose="020B0604020202020204" pitchFamily="34" charset="0"/>
            </a:endParaRPr>
          </a:p>
          <a:p>
            <a:pPr algn="ctr"/>
            <a:endParaRPr lang="en-US" sz="1100" b="1" dirty="0">
              <a:solidFill>
                <a:srgbClr val="FF0000"/>
              </a:solidFill>
              <a:latin typeface="Arial" panose="020B0604020202020204" pitchFamily="34" charset="0"/>
              <a:cs typeface="Arial" panose="020B0604020202020204" pitchFamily="34" charset="0"/>
            </a:endParaRPr>
          </a:p>
          <a:p>
            <a:pPr algn="ctr"/>
            <a:endParaRPr lang="en-US" sz="1100" b="1" dirty="0">
              <a:solidFill>
                <a:srgbClr val="FF0000"/>
              </a:solidFill>
              <a:latin typeface="Arial" panose="020B0604020202020204" pitchFamily="34" charset="0"/>
              <a:cs typeface="Arial" panose="020B0604020202020204" pitchFamily="34" charset="0"/>
            </a:endParaRPr>
          </a:p>
          <a:p>
            <a:pPr algn="ctr"/>
            <a:r>
              <a:rPr lang="en-US" sz="1100" b="1" dirty="0">
                <a:solidFill>
                  <a:schemeClr val="tx1"/>
                </a:solidFill>
                <a:latin typeface="Arial" panose="020B0604020202020204" pitchFamily="34" charset="0"/>
                <a:cs typeface="Arial" panose="020B0604020202020204" pitchFamily="34" charset="0"/>
              </a:rPr>
              <a:t>How Much Exposure to                       My Company Stock is Too Much?​</a:t>
            </a:r>
          </a:p>
          <a:p>
            <a:pPr algn="ctr"/>
            <a:endParaRPr lang="en-US" sz="1100" b="1" dirty="0">
              <a:solidFill>
                <a:schemeClr val="tx1"/>
              </a:solidFill>
              <a:latin typeface="Arial" panose="020B0604020202020204" pitchFamily="34" charset="0"/>
              <a:cs typeface="Arial" panose="020B0604020202020204" pitchFamily="34" charset="0"/>
            </a:endParaRPr>
          </a:p>
          <a:p>
            <a:r>
              <a:rPr lang="en-US" sz="1100" dirty="0">
                <a:solidFill>
                  <a:schemeClr val="tx1"/>
                </a:solidFill>
                <a:latin typeface="Arial" panose="020B0604020202020204" pitchFamily="34" charset="0"/>
                <a:cs typeface="Arial" panose="020B0604020202020204" pitchFamily="34" charset="0"/>
              </a:rPr>
              <a:t>Before you can determine a diversification plan, identifying the proper proportion of company </a:t>
            </a:r>
            <a:br>
              <a:rPr lang="en-US"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stock for your portfolio is a </a:t>
            </a:r>
            <a:br>
              <a:rPr lang="en-US"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crucial exercise.​</a:t>
            </a:r>
          </a:p>
          <a:p>
            <a:endParaRPr lang="en-US" sz="1100" dirty="0">
              <a:solidFill>
                <a:schemeClr val="tx1"/>
              </a:solidFill>
              <a:latin typeface="Arial" panose="020B0604020202020204" pitchFamily="34" charset="0"/>
              <a:cs typeface="Arial" panose="020B0604020202020204" pitchFamily="34" charset="0"/>
            </a:endParaRPr>
          </a:p>
          <a:p>
            <a:r>
              <a:rPr lang="en-US" sz="1100" dirty="0">
                <a:solidFill>
                  <a:schemeClr val="tx1"/>
                </a:solidFill>
                <a:latin typeface="Arial" panose="020B0604020202020204" pitchFamily="34" charset="0"/>
                <a:cs typeface="Arial" panose="020B0604020202020204" pitchFamily="34" charset="0"/>
              </a:rPr>
              <a:t>With the right allocation size determined, you can create a pacing model to either move to or maintain that size over time, accounting for future cash flows and tax liabilities.​</a:t>
            </a:r>
          </a:p>
        </p:txBody>
      </p:sp>
      <p:pic>
        <p:nvPicPr>
          <p:cNvPr id="18" name="Graphic 17" descr="Pie chart with solid fill">
            <a:extLst>
              <a:ext uri="{FF2B5EF4-FFF2-40B4-BE49-F238E27FC236}">
                <a16:creationId xmlns:a16="http://schemas.microsoft.com/office/drawing/2014/main" id="{A7CFD208-AF7B-FCE2-189A-DF8184B0C9E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65989" y="1574397"/>
            <a:ext cx="914400" cy="914400"/>
          </a:xfrm>
          <a:prstGeom prst="rect">
            <a:avLst/>
          </a:prstGeom>
        </p:spPr>
      </p:pic>
      <p:pic>
        <p:nvPicPr>
          <p:cNvPr id="22" name="Graphic 21" descr="Boardroom outline">
            <a:extLst>
              <a:ext uri="{FF2B5EF4-FFF2-40B4-BE49-F238E27FC236}">
                <a16:creationId xmlns:a16="http://schemas.microsoft.com/office/drawing/2014/main" id="{26F0C4D6-005F-EE5C-9C7D-8A792C3335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93652" y="1574397"/>
            <a:ext cx="914400" cy="914400"/>
          </a:xfrm>
          <a:prstGeom prst="rect">
            <a:avLst/>
          </a:prstGeom>
        </p:spPr>
      </p:pic>
      <p:pic>
        <p:nvPicPr>
          <p:cNvPr id="24" name="Graphic 23" descr="Dollar with solid fill">
            <a:extLst>
              <a:ext uri="{FF2B5EF4-FFF2-40B4-BE49-F238E27FC236}">
                <a16:creationId xmlns:a16="http://schemas.microsoft.com/office/drawing/2014/main" id="{94DE5D0F-3DDA-3EC3-2A6C-CC0F3A7C0B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80728" y="2086847"/>
            <a:ext cx="80953" cy="80953"/>
          </a:xfrm>
          <a:prstGeom prst="rect">
            <a:avLst/>
          </a:prstGeom>
        </p:spPr>
      </p:pic>
      <p:pic>
        <p:nvPicPr>
          <p:cNvPr id="6" name="Graphic 5" descr="Money outline">
            <a:extLst>
              <a:ext uri="{FF2B5EF4-FFF2-40B4-BE49-F238E27FC236}">
                <a16:creationId xmlns:a16="http://schemas.microsoft.com/office/drawing/2014/main" id="{1EB38B20-B8EE-969D-FB4F-CD2FB723315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35342" y="1574397"/>
            <a:ext cx="914400" cy="914400"/>
          </a:xfrm>
          <a:prstGeom prst="rect">
            <a:avLst/>
          </a:prstGeom>
        </p:spPr>
      </p:pic>
    </p:spTree>
    <p:extLst>
      <p:ext uri="{BB962C8B-B14F-4D97-AF65-F5344CB8AC3E}">
        <p14:creationId xmlns:p14="http://schemas.microsoft.com/office/powerpoint/2010/main" val="1363378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4B920A-2900-6E41-A458-C25FFA69F9CF}"/>
              </a:ext>
            </a:extLst>
          </p:cNvPr>
          <p:cNvSpPr>
            <a:spLocks noGrp="1"/>
          </p:cNvSpPr>
          <p:nvPr>
            <p:ph type="title"/>
          </p:nvPr>
        </p:nvSpPr>
        <p:spPr>
          <a:xfrm>
            <a:off x="182456" y="2325864"/>
            <a:ext cx="3824394" cy="2504754"/>
          </a:xfrm>
        </p:spPr>
        <p:txBody>
          <a:bodyPr>
            <a:normAutofit/>
          </a:bodyPr>
          <a:lstStyle/>
          <a:p>
            <a:pPr>
              <a:lnSpc>
                <a:spcPct val="100000"/>
              </a:lnSpc>
              <a:spcAft>
                <a:spcPts val="300"/>
              </a:spcAft>
            </a:pPr>
            <a:br>
              <a:rPr lang="en-US" b="1"/>
            </a:br>
            <a:br>
              <a:rPr lang="en-US"/>
            </a:br>
            <a:r>
              <a:rPr lang="en-US"/>
              <a:t>Social Security</a:t>
            </a:r>
            <a:br>
              <a:rPr lang="en-US"/>
            </a:br>
            <a:r>
              <a:rPr lang="en-US"/>
              <a:t>&amp;</a:t>
            </a:r>
            <a:br>
              <a:rPr lang="en-US"/>
            </a:br>
            <a:r>
              <a:rPr lang="en-US"/>
              <a:t>Medicare</a:t>
            </a:r>
          </a:p>
        </p:txBody>
      </p:sp>
    </p:spTree>
    <p:extLst>
      <p:ext uri="{BB962C8B-B14F-4D97-AF65-F5344CB8AC3E}">
        <p14:creationId xmlns:p14="http://schemas.microsoft.com/office/powerpoint/2010/main" val="2091040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86179" y="1303668"/>
            <a:ext cx="2418715" cy="208279"/>
          </a:xfrm>
          <a:prstGeom prst="rect">
            <a:avLst/>
          </a:prstGeom>
        </p:spPr>
        <p:txBody>
          <a:bodyPr vert="horz" wrap="square" lIns="0" tIns="12700" rIns="0" bIns="0" rtlCol="0">
            <a:spAutoFit/>
          </a:bodyPr>
          <a:lstStyle/>
          <a:p>
            <a:pPr marL="12700">
              <a:lnSpc>
                <a:spcPct val="100000"/>
              </a:lnSpc>
              <a:spcBef>
                <a:spcPts val="100"/>
              </a:spcBef>
            </a:pPr>
            <a:r>
              <a:rPr sz="1200" b="1">
                <a:solidFill>
                  <a:srgbClr val="002854"/>
                </a:solidFill>
                <a:latin typeface="Arial"/>
                <a:cs typeface="Arial"/>
              </a:rPr>
              <a:t>Claiming</a:t>
            </a:r>
            <a:r>
              <a:rPr sz="1200" b="1" spc="-75">
                <a:solidFill>
                  <a:srgbClr val="002854"/>
                </a:solidFill>
                <a:latin typeface="Arial"/>
                <a:cs typeface="Arial"/>
              </a:rPr>
              <a:t> </a:t>
            </a:r>
            <a:r>
              <a:rPr sz="1200" b="1">
                <a:solidFill>
                  <a:srgbClr val="002854"/>
                </a:solidFill>
                <a:latin typeface="Arial"/>
                <a:cs typeface="Arial"/>
              </a:rPr>
              <a:t>Age</a:t>
            </a:r>
            <a:r>
              <a:rPr sz="1200" b="1" spc="10">
                <a:solidFill>
                  <a:srgbClr val="002854"/>
                </a:solidFill>
                <a:latin typeface="Arial"/>
                <a:cs typeface="Arial"/>
              </a:rPr>
              <a:t> </a:t>
            </a:r>
            <a:r>
              <a:rPr sz="1200" b="1">
                <a:solidFill>
                  <a:srgbClr val="002854"/>
                </a:solidFill>
                <a:latin typeface="Arial"/>
                <a:cs typeface="Arial"/>
              </a:rPr>
              <a:t>Makes</a:t>
            </a:r>
            <a:r>
              <a:rPr sz="1200" b="1" spc="-50">
                <a:solidFill>
                  <a:srgbClr val="002854"/>
                </a:solidFill>
                <a:latin typeface="Arial"/>
                <a:cs typeface="Arial"/>
              </a:rPr>
              <a:t> </a:t>
            </a:r>
            <a:r>
              <a:rPr sz="1200" b="1">
                <a:solidFill>
                  <a:srgbClr val="002854"/>
                </a:solidFill>
                <a:latin typeface="Arial"/>
                <a:cs typeface="Arial"/>
              </a:rPr>
              <a:t>a</a:t>
            </a:r>
            <a:r>
              <a:rPr sz="1200" b="1" spc="-25">
                <a:solidFill>
                  <a:srgbClr val="002854"/>
                </a:solidFill>
                <a:latin typeface="Arial"/>
                <a:cs typeface="Arial"/>
              </a:rPr>
              <a:t> </a:t>
            </a:r>
            <a:r>
              <a:rPr sz="1200" b="1" spc="-10">
                <a:solidFill>
                  <a:srgbClr val="002854"/>
                </a:solidFill>
                <a:latin typeface="Arial"/>
                <a:cs typeface="Arial"/>
              </a:rPr>
              <a:t>Difference</a:t>
            </a:r>
            <a:endParaRPr sz="1200">
              <a:latin typeface="Arial"/>
              <a:cs typeface="Arial"/>
            </a:endParaRPr>
          </a:p>
        </p:txBody>
      </p:sp>
      <p:sp>
        <p:nvSpPr>
          <p:cNvPr id="3" name="object 3"/>
          <p:cNvSpPr/>
          <p:nvPr/>
        </p:nvSpPr>
        <p:spPr>
          <a:xfrm>
            <a:off x="6278582" y="1157897"/>
            <a:ext cx="0" cy="5448935"/>
          </a:xfrm>
          <a:custGeom>
            <a:avLst/>
            <a:gdLst/>
            <a:ahLst/>
            <a:cxnLst/>
            <a:rect l="l" t="t" r="r" b="b"/>
            <a:pathLst>
              <a:path h="5448934">
                <a:moveTo>
                  <a:pt x="0" y="0"/>
                </a:moveTo>
                <a:lnTo>
                  <a:pt x="0" y="5448922"/>
                </a:lnTo>
              </a:path>
            </a:pathLst>
          </a:custGeom>
          <a:ln w="6350">
            <a:solidFill>
              <a:srgbClr val="002854"/>
            </a:solidFill>
          </a:ln>
        </p:spPr>
        <p:txBody>
          <a:bodyPr wrap="square" lIns="0" tIns="0" rIns="0" bIns="0" rtlCol="0"/>
          <a:lstStyle/>
          <a:p>
            <a:endParaRPr/>
          </a:p>
        </p:txBody>
      </p:sp>
      <p:sp>
        <p:nvSpPr>
          <p:cNvPr id="4" name="object 4"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Choosing</a:t>
            </a:r>
            <a:r>
              <a:rPr spc="-50"/>
              <a:t> </a:t>
            </a:r>
            <a:r>
              <a:t>When</a:t>
            </a:r>
            <a:r>
              <a:rPr spc="-40"/>
              <a:t> </a:t>
            </a:r>
            <a:r>
              <a:t>to</a:t>
            </a:r>
            <a:r>
              <a:rPr spc="-30"/>
              <a:t> </a:t>
            </a:r>
            <a:r>
              <a:t>Begin</a:t>
            </a:r>
            <a:r>
              <a:rPr spc="-35"/>
              <a:t> </a:t>
            </a:r>
            <a:r>
              <a:t>Social</a:t>
            </a:r>
            <a:r>
              <a:rPr spc="-15"/>
              <a:t> </a:t>
            </a:r>
            <a:r>
              <a:t>Security</a:t>
            </a:r>
            <a:r>
              <a:rPr spc="-45"/>
              <a:t> </a:t>
            </a:r>
            <a:r>
              <a:rPr spc="-10"/>
              <a:t>Benefits</a:t>
            </a:r>
          </a:p>
        </p:txBody>
      </p:sp>
      <p:grpSp>
        <p:nvGrpSpPr>
          <p:cNvPr id="5" name="object 5"/>
          <p:cNvGrpSpPr/>
          <p:nvPr/>
        </p:nvGrpSpPr>
        <p:grpSpPr>
          <a:xfrm>
            <a:off x="1194009" y="1994498"/>
            <a:ext cx="4839335" cy="1109980"/>
            <a:chOff x="1194009" y="1994498"/>
            <a:chExt cx="4839335" cy="1109980"/>
          </a:xfrm>
        </p:grpSpPr>
        <p:sp>
          <p:nvSpPr>
            <p:cNvPr id="6" name="object 6"/>
            <p:cNvSpPr/>
            <p:nvPr/>
          </p:nvSpPr>
          <p:spPr>
            <a:xfrm>
              <a:off x="1438338" y="1994509"/>
              <a:ext cx="4023360" cy="1109980"/>
            </a:xfrm>
            <a:custGeom>
              <a:avLst/>
              <a:gdLst/>
              <a:ahLst/>
              <a:cxnLst/>
              <a:rect l="l" t="t" r="r" b="b"/>
              <a:pathLst>
                <a:path w="4023360" h="1109980">
                  <a:moveTo>
                    <a:pt x="151688" y="483374"/>
                  </a:moveTo>
                  <a:lnTo>
                    <a:pt x="0" y="483374"/>
                  </a:lnTo>
                  <a:lnTo>
                    <a:pt x="0" y="1109967"/>
                  </a:lnTo>
                  <a:lnTo>
                    <a:pt x="151688" y="1109967"/>
                  </a:lnTo>
                  <a:lnTo>
                    <a:pt x="151688" y="483374"/>
                  </a:lnTo>
                  <a:close/>
                </a:path>
                <a:path w="4023360" h="1109980">
                  <a:moveTo>
                    <a:pt x="635571" y="438619"/>
                  </a:moveTo>
                  <a:lnTo>
                    <a:pt x="483882" y="438619"/>
                  </a:lnTo>
                  <a:lnTo>
                    <a:pt x="483882" y="1109967"/>
                  </a:lnTo>
                  <a:lnTo>
                    <a:pt x="635571" y="1109967"/>
                  </a:lnTo>
                  <a:lnTo>
                    <a:pt x="635571" y="438619"/>
                  </a:lnTo>
                  <a:close/>
                </a:path>
                <a:path w="4023360" h="1109980">
                  <a:moveTo>
                    <a:pt x="1119454" y="393865"/>
                  </a:moveTo>
                  <a:lnTo>
                    <a:pt x="967765" y="393865"/>
                  </a:lnTo>
                  <a:lnTo>
                    <a:pt x="967765" y="1109980"/>
                  </a:lnTo>
                  <a:lnTo>
                    <a:pt x="1119454" y="1109980"/>
                  </a:lnTo>
                  <a:lnTo>
                    <a:pt x="1119454" y="393865"/>
                  </a:lnTo>
                  <a:close/>
                </a:path>
                <a:path w="4023360" h="1109980">
                  <a:moveTo>
                    <a:pt x="1603324" y="334784"/>
                  </a:moveTo>
                  <a:lnTo>
                    <a:pt x="1451635" y="334784"/>
                  </a:lnTo>
                  <a:lnTo>
                    <a:pt x="1451635" y="1109967"/>
                  </a:lnTo>
                  <a:lnTo>
                    <a:pt x="1603324" y="1109967"/>
                  </a:lnTo>
                  <a:lnTo>
                    <a:pt x="1603324" y="334784"/>
                  </a:lnTo>
                  <a:close/>
                </a:path>
                <a:path w="4023360" h="1109980">
                  <a:moveTo>
                    <a:pt x="2087206" y="274815"/>
                  </a:moveTo>
                  <a:lnTo>
                    <a:pt x="1935518" y="274815"/>
                  </a:lnTo>
                  <a:lnTo>
                    <a:pt x="1935518" y="1109980"/>
                  </a:lnTo>
                  <a:lnTo>
                    <a:pt x="2087206" y="1109980"/>
                  </a:lnTo>
                  <a:lnTo>
                    <a:pt x="2087206" y="274815"/>
                  </a:lnTo>
                  <a:close/>
                </a:path>
                <a:path w="4023360" h="1109980">
                  <a:moveTo>
                    <a:pt x="2571089" y="214833"/>
                  </a:moveTo>
                  <a:lnTo>
                    <a:pt x="2419400" y="214833"/>
                  </a:lnTo>
                  <a:lnTo>
                    <a:pt x="2419400" y="1109967"/>
                  </a:lnTo>
                  <a:lnTo>
                    <a:pt x="2571089" y="1109967"/>
                  </a:lnTo>
                  <a:lnTo>
                    <a:pt x="2571089" y="214833"/>
                  </a:lnTo>
                  <a:close/>
                </a:path>
                <a:path w="4023360" h="1109980">
                  <a:moveTo>
                    <a:pt x="3054972" y="143230"/>
                  </a:moveTo>
                  <a:lnTo>
                    <a:pt x="2903283" y="143230"/>
                  </a:lnTo>
                  <a:lnTo>
                    <a:pt x="2903283" y="1109980"/>
                  </a:lnTo>
                  <a:lnTo>
                    <a:pt x="3054972" y="1109980"/>
                  </a:lnTo>
                  <a:lnTo>
                    <a:pt x="3054972" y="143230"/>
                  </a:lnTo>
                  <a:close/>
                </a:path>
                <a:path w="4023360" h="1109980">
                  <a:moveTo>
                    <a:pt x="3538855" y="71615"/>
                  </a:moveTo>
                  <a:lnTo>
                    <a:pt x="3387166" y="71615"/>
                  </a:lnTo>
                  <a:lnTo>
                    <a:pt x="3387166" y="1109967"/>
                  </a:lnTo>
                  <a:lnTo>
                    <a:pt x="3538855" y="1109967"/>
                  </a:lnTo>
                  <a:lnTo>
                    <a:pt x="3538855" y="71615"/>
                  </a:lnTo>
                  <a:close/>
                </a:path>
                <a:path w="4023360" h="1109980">
                  <a:moveTo>
                    <a:pt x="4022737" y="0"/>
                  </a:moveTo>
                  <a:lnTo>
                    <a:pt x="3871049" y="0"/>
                  </a:lnTo>
                  <a:lnTo>
                    <a:pt x="3871049" y="1109967"/>
                  </a:lnTo>
                  <a:lnTo>
                    <a:pt x="4022737" y="1109967"/>
                  </a:lnTo>
                  <a:lnTo>
                    <a:pt x="4022737" y="0"/>
                  </a:lnTo>
                  <a:close/>
                </a:path>
              </a:pathLst>
            </a:custGeom>
            <a:solidFill>
              <a:srgbClr val="00B1A9"/>
            </a:solidFill>
          </p:spPr>
          <p:txBody>
            <a:bodyPr wrap="square" lIns="0" tIns="0" rIns="0" bIns="0" rtlCol="0"/>
            <a:lstStyle/>
            <a:p>
              <a:endParaRPr/>
            </a:p>
          </p:txBody>
        </p:sp>
        <p:sp>
          <p:nvSpPr>
            <p:cNvPr id="7" name="object 7"/>
            <p:cNvSpPr/>
            <p:nvPr/>
          </p:nvSpPr>
          <p:spPr>
            <a:xfrm>
              <a:off x="1194009" y="3089803"/>
              <a:ext cx="4839335" cy="0"/>
            </a:xfrm>
            <a:custGeom>
              <a:avLst/>
              <a:gdLst/>
              <a:ahLst/>
              <a:cxnLst/>
              <a:rect l="l" t="t" r="r" b="b"/>
              <a:pathLst>
                <a:path w="4839335">
                  <a:moveTo>
                    <a:pt x="0" y="0"/>
                  </a:moveTo>
                  <a:lnTo>
                    <a:pt x="4838814" y="0"/>
                  </a:lnTo>
                </a:path>
              </a:pathLst>
            </a:custGeom>
            <a:ln w="9525">
              <a:solidFill>
                <a:srgbClr val="D9D9D9"/>
              </a:solidFill>
            </a:ln>
          </p:spPr>
          <p:txBody>
            <a:bodyPr wrap="square" lIns="0" tIns="0" rIns="0" bIns="0" rtlCol="0"/>
            <a:lstStyle/>
            <a:p>
              <a:endParaRPr/>
            </a:p>
          </p:txBody>
        </p:sp>
      </p:grpSp>
      <p:sp>
        <p:nvSpPr>
          <p:cNvPr id="8" name="object 8"/>
          <p:cNvSpPr txBox="1"/>
          <p:nvPr/>
        </p:nvSpPr>
        <p:spPr>
          <a:xfrm>
            <a:off x="1375248" y="2270544"/>
            <a:ext cx="278130" cy="177800"/>
          </a:xfrm>
          <a:prstGeom prst="rect">
            <a:avLst/>
          </a:prstGeom>
        </p:spPr>
        <p:txBody>
          <a:bodyPr vert="horz" wrap="square" lIns="0" tIns="12065" rIns="0" bIns="0" rtlCol="0">
            <a:spAutoFit/>
          </a:bodyPr>
          <a:lstStyle/>
          <a:p>
            <a:pPr marL="12700">
              <a:lnSpc>
                <a:spcPct val="100000"/>
              </a:lnSpc>
              <a:spcBef>
                <a:spcPts val="95"/>
              </a:spcBef>
            </a:pPr>
            <a:r>
              <a:rPr sz="1000" spc="-25">
                <a:solidFill>
                  <a:srgbClr val="404040"/>
                </a:solidFill>
                <a:latin typeface="Arial"/>
                <a:cs typeface="Arial"/>
              </a:rPr>
              <a:t>70%</a:t>
            </a:r>
            <a:endParaRPr sz="1000">
              <a:latin typeface="Arial"/>
              <a:cs typeface="Arial"/>
            </a:endParaRPr>
          </a:p>
        </p:txBody>
      </p:sp>
      <p:sp>
        <p:nvSpPr>
          <p:cNvPr id="9" name="object 9"/>
          <p:cNvSpPr txBox="1"/>
          <p:nvPr/>
        </p:nvSpPr>
        <p:spPr>
          <a:xfrm>
            <a:off x="1859080" y="2228295"/>
            <a:ext cx="278130" cy="177800"/>
          </a:xfrm>
          <a:prstGeom prst="rect">
            <a:avLst/>
          </a:prstGeom>
        </p:spPr>
        <p:txBody>
          <a:bodyPr vert="horz" wrap="square" lIns="0" tIns="12065" rIns="0" bIns="0" rtlCol="0">
            <a:spAutoFit/>
          </a:bodyPr>
          <a:lstStyle/>
          <a:p>
            <a:pPr marL="12700">
              <a:lnSpc>
                <a:spcPct val="100000"/>
              </a:lnSpc>
              <a:spcBef>
                <a:spcPts val="95"/>
              </a:spcBef>
            </a:pPr>
            <a:r>
              <a:rPr sz="1000" spc="-25">
                <a:solidFill>
                  <a:srgbClr val="404040"/>
                </a:solidFill>
                <a:latin typeface="Arial"/>
                <a:cs typeface="Arial"/>
              </a:rPr>
              <a:t>75%</a:t>
            </a:r>
            <a:endParaRPr sz="1000">
              <a:latin typeface="Arial"/>
              <a:cs typeface="Arial"/>
            </a:endParaRPr>
          </a:p>
        </p:txBody>
      </p:sp>
      <p:sp>
        <p:nvSpPr>
          <p:cNvPr id="10" name="object 10"/>
          <p:cNvSpPr txBox="1"/>
          <p:nvPr/>
        </p:nvSpPr>
        <p:spPr>
          <a:xfrm>
            <a:off x="2342912" y="2183517"/>
            <a:ext cx="278130" cy="177800"/>
          </a:xfrm>
          <a:prstGeom prst="rect">
            <a:avLst/>
          </a:prstGeom>
        </p:spPr>
        <p:txBody>
          <a:bodyPr vert="horz" wrap="square" lIns="0" tIns="12065" rIns="0" bIns="0" rtlCol="0">
            <a:spAutoFit/>
          </a:bodyPr>
          <a:lstStyle/>
          <a:p>
            <a:pPr marL="12700">
              <a:lnSpc>
                <a:spcPct val="100000"/>
              </a:lnSpc>
              <a:spcBef>
                <a:spcPts val="95"/>
              </a:spcBef>
            </a:pPr>
            <a:r>
              <a:rPr sz="1000" spc="-25">
                <a:solidFill>
                  <a:srgbClr val="404040"/>
                </a:solidFill>
                <a:latin typeface="Arial"/>
                <a:cs typeface="Arial"/>
              </a:rPr>
              <a:t>80%</a:t>
            </a:r>
            <a:endParaRPr sz="1000">
              <a:latin typeface="Arial"/>
              <a:cs typeface="Arial"/>
            </a:endParaRPr>
          </a:p>
        </p:txBody>
      </p:sp>
      <p:sp>
        <p:nvSpPr>
          <p:cNvPr id="11" name="object 11"/>
          <p:cNvSpPr txBox="1"/>
          <p:nvPr/>
        </p:nvSpPr>
        <p:spPr>
          <a:xfrm>
            <a:off x="2773491" y="2115970"/>
            <a:ext cx="383540" cy="177800"/>
          </a:xfrm>
          <a:prstGeom prst="rect">
            <a:avLst/>
          </a:prstGeom>
        </p:spPr>
        <p:txBody>
          <a:bodyPr vert="horz" wrap="square" lIns="0" tIns="12065" rIns="0" bIns="0" rtlCol="0">
            <a:spAutoFit/>
          </a:bodyPr>
          <a:lstStyle/>
          <a:p>
            <a:pPr marL="12700">
              <a:lnSpc>
                <a:spcPct val="100000"/>
              </a:lnSpc>
              <a:spcBef>
                <a:spcPts val="95"/>
              </a:spcBef>
            </a:pPr>
            <a:r>
              <a:rPr sz="1000" spc="-10">
                <a:solidFill>
                  <a:srgbClr val="404040"/>
                </a:solidFill>
                <a:latin typeface="Arial"/>
                <a:cs typeface="Arial"/>
              </a:rPr>
              <a:t>86.6%</a:t>
            </a:r>
            <a:endParaRPr sz="1000">
              <a:latin typeface="Arial"/>
              <a:cs typeface="Arial"/>
            </a:endParaRPr>
          </a:p>
        </p:txBody>
      </p:sp>
      <p:sp>
        <p:nvSpPr>
          <p:cNvPr id="12" name="object 12"/>
          <p:cNvSpPr txBox="1"/>
          <p:nvPr/>
        </p:nvSpPr>
        <p:spPr>
          <a:xfrm>
            <a:off x="3256101" y="2047288"/>
            <a:ext cx="383540" cy="177800"/>
          </a:xfrm>
          <a:prstGeom prst="rect">
            <a:avLst/>
          </a:prstGeom>
        </p:spPr>
        <p:txBody>
          <a:bodyPr vert="horz" wrap="square" lIns="0" tIns="12065" rIns="0" bIns="0" rtlCol="0">
            <a:spAutoFit/>
          </a:bodyPr>
          <a:lstStyle/>
          <a:p>
            <a:pPr marL="12700">
              <a:lnSpc>
                <a:spcPct val="100000"/>
              </a:lnSpc>
              <a:spcBef>
                <a:spcPts val="95"/>
              </a:spcBef>
            </a:pPr>
            <a:r>
              <a:rPr sz="1000" spc="-10">
                <a:solidFill>
                  <a:srgbClr val="404040"/>
                </a:solidFill>
                <a:latin typeface="Arial"/>
                <a:cs typeface="Arial"/>
              </a:rPr>
              <a:t>93.3%</a:t>
            </a:r>
            <a:endParaRPr sz="1000">
              <a:latin typeface="Arial"/>
              <a:cs typeface="Arial"/>
            </a:endParaRPr>
          </a:p>
        </p:txBody>
      </p:sp>
      <p:sp>
        <p:nvSpPr>
          <p:cNvPr id="13" name="object 13"/>
          <p:cNvSpPr txBox="1"/>
          <p:nvPr/>
        </p:nvSpPr>
        <p:spPr>
          <a:xfrm>
            <a:off x="3759496" y="2004531"/>
            <a:ext cx="347980" cy="166071"/>
          </a:xfrm>
          <a:prstGeom prst="rect">
            <a:avLst/>
          </a:prstGeom>
        </p:spPr>
        <p:txBody>
          <a:bodyPr vert="horz" wrap="square" lIns="0" tIns="12065" rIns="0" bIns="0" rtlCol="0">
            <a:spAutoFit/>
          </a:bodyPr>
          <a:lstStyle/>
          <a:p>
            <a:pPr marL="12700">
              <a:lnSpc>
                <a:spcPct val="100000"/>
              </a:lnSpc>
              <a:spcBef>
                <a:spcPts val="95"/>
              </a:spcBef>
            </a:pPr>
            <a:r>
              <a:rPr lang="en-US" sz="1000" spc="-20" dirty="0">
                <a:solidFill>
                  <a:srgbClr val="404040"/>
                </a:solidFill>
                <a:latin typeface="Arial"/>
                <a:cs typeface="Arial"/>
              </a:rPr>
              <a:t>100</a:t>
            </a:r>
            <a:r>
              <a:rPr sz="1000" spc="-20" dirty="0">
                <a:solidFill>
                  <a:srgbClr val="404040"/>
                </a:solidFill>
                <a:latin typeface="Arial"/>
                <a:cs typeface="Arial"/>
              </a:rPr>
              <a:t>%</a:t>
            </a:r>
            <a:endParaRPr sz="1000" dirty="0">
              <a:latin typeface="Arial"/>
              <a:cs typeface="Arial"/>
            </a:endParaRPr>
          </a:p>
        </p:txBody>
      </p:sp>
      <p:sp>
        <p:nvSpPr>
          <p:cNvPr id="14" name="object 14"/>
          <p:cNvSpPr txBox="1"/>
          <p:nvPr/>
        </p:nvSpPr>
        <p:spPr>
          <a:xfrm>
            <a:off x="4243328" y="1924461"/>
            <a:ext cx="347980" cy="166071"/>
          </a:xfrm>
          <a:prstGeom prst="rect">
            <a:avLst/>
          </a:prstGeom>
        </p:spPr>
        <p:txBody>
          <a:bodyPr vert="horz" wrap="square" lIns="0" tIns="12065" rIns="0" bIns="0" rtlCol="0">
            <a:spAutoFit/>
          </a:bodyPr>
          <a:lstStyle/>
          <a:p>
            <a:pPr marL="12700">
              <a:lnSpc>
                <a:spcPct val="100000"/>
              </a:lnSpc>
              <a:spcBef>
                <a:spcPts val="95"/>
              </a:spcBef>
            </a:pPr>
            <a:r>
              <a:rPr lang="en-US" sz="1000" spc="-20" dirty="0">
                <a:solidFill>
                  <a:srgbClr val="404040"/>
                </a:solidFill>
                <a:latin typeface="Arial"/>
                <a:cs typeface="Arial"/>
              </a:rPr>
              <a:t>108</a:t>
            </a:r>
            <a:r>
              <a:rPr sz="1000" spc="-20" dirty="0">
                <a:solidFill>
                  <a:srgbClr val="404040"/>
                </a:solidFill>
                <a:latin typeface="Arial"/>
                <a:cs typeface="Arial"/>
              </a:rPr>
              <a:t>%</a:t>
            </a:r>
            <a:endParaRPr sz="1000" dirty="0">
              <a:latin typeface="Arial"/>
              <a:cs typeface="Arial"/>
            </a:endParaRPr>
          </a:p>
        </p:txBody>
      </p:sp>
      <p:sp>
        <p:nvSpPr>
          <p:cNvPr id="15" name="object 15"/>
          <p:cNvSpPr txBox="1"/>
          <p:nvPr/>
        </p:nvSpPr>
        <p:spPr>
          <a:xfrm>
            <a:off x="4727160" y="1852867"/>
            <a:ext cx="347980" cy="166071"/>
          </a:xfrm>
          <a:prstGeom prst="rect">
            <a:avLst/>
          </a:prstGeom>
        </p:spPr>
        <p:txBody>
          <a:bodyPr vert="horz" wrap="square" lIns="0" tIns="12065" rIns="0" bIns="0" rtlCol="0">
            <a:spAutoFit/>
          </a:bodyPr>
          <a:lstStyle/>
          <a:p>
            <a:pPr marL="12700">
              <a:lnSpc>
                <a:spcPct val="100000"/>
              </a:lnSpc>
              <a:spcBef>
                <a:spcPts val="95"/>
              </a:spcBef>
            </a:pPr>
            <a:r>
              <a:rPr lang="en-US" sz="1000" spc="-20" dirty="0">
                <a:solidFill>
                  <a:srgbClr val="404040"/>
                </a:solidFill>
                <a:latin typeface="Arial"/>
                <a:cs typeface="Arial"/>
              </a:rPr>
              <a:t>116</a:t>
            </a:r>
            <a:r>
              <a:rPr sz="1000" spc="-20" dirty="0">
                <a:solidFill>
                  <a:srgbClr val="404040"/>
                </a:solidFill>
                <a:latin typeface="Arial"/>
                <a:cs typeface="Arial"/>
              </a:rPr>
              <a:t>%</a:t>
            </a:r>
            <a:endParaRPr sz="1000" dirty="0">
              <a:latin typeface="Arial"/>
              <a:cs typeface="Arial"/>
            </a:endParaRPr>
          </a:p>
        </p:txBody>
      </p:sp>
      <p:sp>
        <p:nvSpPr>
          <p:cNvPr id="16" name="object 16"/>
          <p:cNvSpPr txBox="1"/>
          <p:nvPr/>
        </p:nvSpPr>
        <p:spPr>
          <a:xfrm>
            <a:off x="5196825" y="1781272"/>
            <a:ext cx="347980" cy="166071"/>
          </a:xfrm>
          <a:prstGeom prst="rect">
            <a:avLst/>
          </a:prstGeom>
        </p:spPr>
        <p:txBody>
          <a:bodyPr vert="horz" wrap="square" lIns="0" tIns="12065" rIns="0" bIns="0" rtlCol="0">
            <a:spAutoFit/>
          </a:bodyPr>
          <a:lstStyle/>
          <a:p>
            <a:pPr marL="12700">
              <a:lnSpc>
                <a:spcPct val="100000"/>
              </a:lnSpc>
              <a:spcBef>
                <a:spcPts val="95"/>
              </a:spcBef>
            </a:pPr>
            <a:r>
              <a:rPr lang="en-US" sz="1000" spc="-20" dirty="0">
                <a:solidFill>
                  <a:srgbClr val="404040"/>
                </a:solidFill>
                <a:latin typeface="Arial"/>
                <a:cs typeface="Arial"/>
              </a:rPr>
              <a:t>124</a:t>
            </a:r>
            <a:r>
              <a:rPr sz="1000" spc="-20" dirty="0">
                <a:solidFill>
                  <a:srgbClr val="404040"/>
                </a:solidFill>
                <a:latin typeface="Arial"/>
                <a:cs typeface="Arial"/>
              </a:rPr>
              <a:t>%</a:t>
            </a:r>
            <a:endParaRPr sz="1000" dirty="0">
              <a:latin typeface="Arial"/>
              <a:cs typeface="Arial"/>
            </a:endParaRPr>
          </a:p>
        </p:txBody>
      </p:sp>
      <p:sp>
        <p:nvSpPr>
          <p:cNvPr id="17" name="object 17"/>
          <p:cNvSpPr txBox="1"/>
          <p:nvPr/>
        </p:nvSpPr>
        <p:spPr>
          <a:xfrm>
            <a:off x="5694950" y="1718153"/>
            <a:ext cx="347980" cy="166071"/>
          </a:xfrm>
          <a:prstGeom prst="rect">
            <a:avLst/>
          </a:prstGeom>
        </p:spPr>
        <p:txBody>
          <a:bodyPr vert="horz" wrap="square" lIns="0" tIns="12065" rIns="0" bIns="0" rtlCol="0">
            <a:spAutoFit/>
          </a:bodyPr>
          <a:lstStyle/>
          <a:p>
            <a:pPr marL="12700">
              <a:lnSpc>
                <a:spcPct val="100000"/>
              </a:lnSpc>
              <a:spcBef>
                <a:spcPts val="95"/>
              </a:spcBef>
            </a:pPr>
            <a:r>
              <a:rPr sz="1000" spc="-20">
                <a:solidFill>
                  <a:srgbClr val="404040"/>
                </a:solidFill>
                <a:latin typeface="Arial"/>
                <a:cs typeface="Arial"/>
              </a:rPr>
              <a:t>32%</a:t>
            </a:r>
            <a:endParaRPr sz="1000">
              <a:latin typeface="Arial"/>
              <a:cs typeface="Arial"/>
            </a:endParaRPr>
          </a:p>
        </p:txBody>
      </p:sp>
      <p:sp>
        <p:nvSpPr>
          <p:cNvPr id="18" name="object 18"/>
          <p:cNvSpPr txBox="1"/>
          <p:nvPr/>
        </p:nvSpPr>
        <p:spPr>
          <a:xfrm>
            <a:off x="1433922" y="3168269"/>
            <a:ext cx="160020" cy="208279"/>
          </a:xfrm>
          <a:prstGeom prst="rect">
            <a:avLst/>
          </a:prstGeom>
        </p:spPr>
        <p:txBody>
          <a:bodyPr vert="horz" wrap="square" lIns="0" tIns="12700" rIns="0" bIns="0" rtlCol="0">
            <a:spAutoFit/>
          </a:bodyPr>
          <a:lstStyle/>
          <a:p>
            <a:pPr marL="12700">
              <a:lnSpc>
                <a:spcPct val="100000"/>
              </a:lnSpc>
              <a:spcBef>
                <a:spcPts val="100"/>
              </a:spcBef>
            </a:pPr>
            <a:r>
              <a:rPr sz="1200" spc="-10">
                <a:solidFill>
                  <a:srgbClr val="585858"/>
                </a:solidFill>
                <a:latin typeface="Arial"/>
                <a:cs typeface="Arial"/>
              </a:rPr>
              <a:t>-</a:t>
            </a:r>
            <a:r>
              <a:rPr sz="1200" spc="-60">
                <a:solidFill>
                  <a:srgbClr val="585858"/>
                </a:solidFill>
                <a:latin typeface="Arial"/>
                <a:cs typeface="Arial"/>
              </a:rPr>
              <a:t>5</a:t>
            </a:r>
            <a:endParaRPr sz="1200">
              <a:latin typeface="Arial"/>
              <a:cs typeface="Arial"/>
            </a:endParaRPr>
          </a:p>
        </p:txBody>
      </p:sp>
      <p:sp>
        <p:nvSpPr>
          <p:cNvPr id="19" name="object 19"/>
          <p:cNvSpPr txBox="1"/>
          <p:nvPr/>
        </p:nvSpPr>
        <p:spPr>
          <a:xfrm>
            <a:off x="3369402" y="3168269"/>
            <a:ext cx="160020" cy="19749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Arial"/>
                <a:cs typeface="Arial"/>
              </a:rPr>
              <a:t>-</a:t>
            </a:r>
            <a:r>
              <a:rPr lang="en-US" sz="1200" spc="-10" dirty="0">
                <a:solidFill>
                  <a:srgbClr val="585858"/>
                </a:solidFill>
                <a:latin typeface="Arial"/>
                <a:cs typeface="Arial"/>
              </a:rPr>
              <a:t>1</a:t>
            </a:r>
            <a:endParaRPr sz="1200" dirty="0">
              <a:latin typeface="Arial"/>
              <a:cs typeface="Arial"/>
            </a:endParaRPr>
          </a:p>
        </p:txBody>
      </p:sp>
      <p:sp>
        <p:nvSpPr>
          <p:cNvPr id="20" name="object 20"/>
          <p:cNvSpPr txBox="1"/>
          <p:nvPr/>
        </p:nvSpPr>
        <p:spPr>
          <a:xfrm>
            <a:off x="3878571" y="3168269"/>
            <a:ext cx="110489" cy="208279"/>
          </a:xfrm>
          <a:prstGeom prst="rect">
            <a:avLst/>
          </a:prstGeom>
        </p:spPr>
        <p:txBody>
          <a:bodyPr vert="horz" wrap="square" lIns="0" tIns="12700" rIns="0" bIns="0" rtlCol="0">
            <a:spAutoFit/>
          </a:bodyPr>
          <a:lstStyle/>
          <a:p>
            <a:pPr marL="12700">
              <a:lnSpc>
                <a:spcPct val="100000"/>
              </a:lnSpc>
              <a:spcBef>
                <a:spcPts val="100"/>
              </a:spcBef>
            </a:pPr>
            <a:r>
              <a:rPr sz="1200" spc="-50">
                <a:solidFill>
                  <a:srgbClr val="585858"/>
                </a:solidFill>
                <a:latin typeface="Arial"/>
                <a:cs typeface="Arial"/>
              </a:rPr>
              <a:t>0</a:t>
            </a:r>
            <a:endParaRPr sz="1200">
              <a:latin typeface="Arial"/>
              <a:cs typeface="Arial"/>
            </a:endParaRPr>
          </a:p>
        </p:txBody>
      </p:sp>
      <p:sp>
        <p:nvSpPr>
          <p:cNvPr id="21" name="object 21"/>
          <p:cNvSpPr txBox="1"/>
          <p:nvPr/>
        </p:nvSpPr>
        <p:spPr>
          <a:xfrm>
            <a:off x="130141" y="2000265"/>
            <a:ext cx="910590" cy="666750"/>
          </a:xfrm>
          <a:prstGeom prst="rect">
            <a:avLst/>
          </a:prstGeom>
        </p:spPr>
        <p:txBody>
          <a:bodyPr vert="horz" wrap="square" lIns="0" tIns="13335" rIns="0" bIns="0" rtlCol="0">
            <a:spAutoFit/>
          </a:bodyPr>
          <a:lstStyle/>
          <a:p>
            <a:pPr marL="12065" marR="5080" algn="ctr">
              <a:lnSpc>
                <a:spcPct val="100000"/>
              </a:lnSpc>
              <a:spcBef>
                <a:spcPts val="105"/>
              </a:spcBef>
            </a:pPr>
            <a:r>
              <a:rPr sz="1050" b="1">
                <a:latin typeface="Arial"/>
                <a:cs typeface="Arial"/>
              </a:rPr>
              <a:t>Percentage</a:t>
            </a:r>
            <a:r>
              <a:rPr sz="1050" b="1" spc="-60">
                <a:latin typeface="Arial"/>
                <a:cs typeface="Arial"/>
              </a:rPr>
              <a:t> </a:t>
            </a:r>
            <a:r>
              <a:rPr sz="1050" b="1" spc="-25">
                <a:latin typeface="Arial"/>
                <a:cs typeface="Arial"/>
              </a:rPr>
              <a:t>of </a:t>
            </a:r>
            <a:r>
              <a:rPr sz="1050" b="1" spc="-10">
                <a:latin typeface="Arial"/>
                <a:cs typeface="Arial"/>
              </a:rPr>
              <a:t>Primary Insurance </a:t>
            </a:r>
            <a:r>
              <a:rPr sz="1050" b="1">
                <a:latin typeface="Arial"/>
                <a:cs typeface="Arial"/>
              </a:rPr>
              <a:t>Amount</a:t>
            </a:r>
            <a:r>
              <a:rPr sz="1050" b="1" spc="-40">
                <a:latin typeface="Arial"/>
                <a:cs typeface="Arial"/>
              </a:rPr>
              <a:t> </a:t>
            </a:r>
            <a:r>
              <a:rPr sz="1050" b="1" spc="-10">
                <a:latin typeface="Arial"/>
                <a:cs typeface="Arial"/>
              </a:rPr>
              <a:t>(PIA)</a:t>
            </a:r>
            <a:endParaRPr sz="1050">
              <a:latin typeface="Arial"/>
              <a:cs typeface="Arial"/>
            </a:endParaRPr>
          </a:p>
        </p:txBody>
      </p:sp>
      <p:sp>
        <p:nvSpPr>
          <p:cNvPr id="22" name="object 22"/>
          <p:cNvSpPr txBox="1"/>
          <p:nvPr/>
        </p:nvSpPr>
        <p:spPr>
          <a:xfrm>
            <a:off x="222470" y="3082010"/>
            <a:ext cx="725170" cy="635000"/>
          </a:xfrm>
          <a:prstGeom prst="rect">
            <a:avLst/>
          </a:prstGeom>
        </p:spPr>
        <p:txBody>
          <a:bodyPr vert="horz" wrap="square" lIns="0" tIns="12065" rIns="0" bIns="0" rtlCol="0">
            <a:spAutoFit/>
          </a:bodyPr>
          <a:lstStyle/>
          <a:p>
            <a:pPr marL="12065" marR="5080" algn="ctr">
              <a:lnSpc>
                <a:spcPct val="100000"/>
              </a:lnSpc>
              <a:spcBef>
                <a:spcPts val="95"/>
              </a:spcBef>
            </a:pPr>
            <a:r>
              <a:rPr sz="1000" b="1">
                <a:latin typeface="Arial"/>
                <a:cs typeface="Arial"/>
              </a:rPr>
              <a:t>Benefit</a:t>
            </a:r>
            <a:r>
              <a:rPr sz="1000" b="1" spc="-45">
                <a:latin typeface="Arial"/>
                <a:cs typeface="Arial"/>
              </a:rPr>
              <a:t> </a:t>
            </a:r>
            <a:r>
              <a:rPr sz="1000" b="1" spc="-25">
                <a:latin typeface="Arial"/>
                <a:cs typeface="Arial"/>
              </a:rPr>
              <a:t>Age </a:t>
            </a:r>
            <a:r>
              <a:rPr sz="1000" b="1">
                <a:latin typeface="Arial"/>
                <a:cs typeface="Arial"/>
              </a:rPr>
              <a:t>vs.</a:t>
            </a:r>
            <a:r>
              <a:rPr sz="1000" b="1" spc="-25">
                <a:latin typeface="Arial"/>
                <a:cs typeface="Arial"/>
              </a:rPr>
              <a:t> </a:t>
            </a:r>
            <a:r>
              <a:rPr sz="1000" b="1" spc="-20">
                <a:latin typeface="Arial"/>
                <a:cs typeface="Arial"/>
              </a:rPr>
              <a:t>Full </a:t>
            </a:r>
            <a:r>
              <a:rPr sz="1000" b="1" spc="-10">
                <a:latin typeface="Arial"/>
                <a:cs typeface="Arial"/>
              </a:rPr>
              <a:t>Retirement </a:t>
            </a:r>
            <a:r>
              <a:rPr sz="1000" b="1" spc="-25">
                <a:latin typeface="Arial"/>
                <a:cs typeface="Arial"/>
              </a:rPr>
              <a:t>Age</a:t>
            </a:r>
            <a:endParaRPr sz="1000">
              <a:latin typeface="Arial"/>
              <a:cs typeface="Arial"/>
            </a:endParaRPr>
          </a:p>
        </p:txBody>
      </p:sp>
      <p:sp>
        <p:nvSpPr>
          <p:cNvPr id="23" name="object 23"/>
          <p:cNvSpPr/>
          <p:nvPr/>
        </p:nvSpPr>
        <p:spPr>
          <a:xfrm>
            <a:off x="5768840" y="3665269"/>
            <a:ext cx="375285" cy="550545"/>
          </a:xfrm>
          <a:custGeom>
            <a:avLst/>
            <a:gdLst/>
            <a:ahLst/>
            <a:cxnLst/>
            <a:rect l="l" t="t" r="r" b="b"/>
            <a:pathLst>
              <a:path w="375285" h="550545">
                <a:moveTo>
                  <a:pt x="0" y="0"/>
                </a:moveTo>
                <a:lnTo>
                  <a:pt x="0" y="550011"/>
                </a:lnTo>
                <a:lnTo>
                  <a:pt x="374916" y="275005"/>
                </a:lnTo>
                <a:lnTo>
                  <a:pt x="0" y="0"/>
                </a:lnTo>
                <a:close/>
              </a:path>
            </a:pathLst>
          </a:custGeom>
          <a:solidFill>
            <a:srgbClr val="00B1A9"/>
          </a:solidFill>
        </p:spPr>
        <p:txBody>
          <a:bodyPr wrap="square" lIns="0" tIns="0" rIns="0" bIns="0" rtlCol="0"/>
          <a:lstStyle/>
          <a:p>
            <a:endParaRPr/>
          </a:p>
        </p:txBody>
      </p:sp>
      <p:sp>
        <p:nvSpPr>
          <p:cNvPr id="24" name="object 24"/>
          <p:cNvSpPr txBox="1"/>
          <p:nvPr/>
        </p:nvSpPr>
        <p:spPr>
          <a:xfrm>
            <a:off x="4095550" y="3802773"/>
            <a:ext cx="1686560" cy="275590"/>
          </a:xfrm>
          <a:prstGeom prst="rect">
            <a:avLst/>
          </a:prstGeom>
          <a:solidFill>
            <a:srgbClr val="00B1A9"/>
          </a:solidFill>
        </p:spPr>
        <p:txBody>
          <a:bodyPr vert="horz" wrap="square" lIns="0" tIns="57785" rIns="0" bIns="0" rtlCol="0">
            <a:spAutoFit/>
          </a:bodyPr>
          <a:lstStyle/>
          <a:p>
            <a:pPr marL="69850">
              <a:lnSpc>
                <a:spcPct val="100000"/>
              </a:lnSpc>
              <a:spcBef>
                <a:spcPts val="455"/>
              </a:spcBef>
            </a:pPr>
            <a:r>
              <a:rPr sz="1000" i="1">
                <a:solidFill>
                  <a:srgbClr val="FFFFFF"/>
                </a:solidFill>
                <a:latin typeface="Arial"/>
                <a:cs typeface="Arial"/>
              </a:rPr>
              <a:t>+8%</a:t>
            </a:r>
            <a:r>
              <a:rPr sz="1000" i="1" spc="-20">
                <a:solidFill>
                  <a:srgbClr val="FFFFFF"/>
                </a:solidFill>
                <a:latin typeface="Arial"/>
                <a:cs typeface="Arial"/>
              </a:rPr>
              <a:t> </a:t>
            </a:r>
            <a:r>
              <a:rPr sz="1000" i="1">
                <a:solidFill>
                  <a:srgbClr val="FFFFFF"/>
                </a:solidFill>
                <a:latin typeface="Arial"/>
                <a:cs typeface="Arial"/>
              </a:rPr>
              <a:t>annual</a:t>
            </a:r>
            <a:r>
              <a:rPr sz="1000" i="1" spc="-25">
                <a:solidFill>
                  <a:srgbClr val="FFFFFF"/>
                </a:solidFill>
                <a:latin typeface="Arial"/>
                <a:cs typeface="Arial"/>
              </a:rPr>
              <a:t> </a:t>
            </a:r>
            <a:r>
              <a:rPr sz="1000" i="1">
                <a:solidFill>
                  <a:srgbClr val="FFFFFF"/>
                </a:solidFill>
                <a:latin typeface="Arial"/>
                <a:cs typeface="Arial"/>
              </a:rPr>
              <a:t>credit,</a:t>
            </a:r>
            <a:r>
              <a:rPr sz="1000" i="1" spc="-25">
                <a:solidFill>
                  <a:srgbClr val="FFFFFF"/>
                </a:solidFill>
                <a:latin typeface="Arial"/>
                <a:cs typeface="Arial"/>
              </a:rPr>
              <a:t> </a:t>
            </a:r>
            <a:r>
              <a:rPr sz="1000" i="1">
                <a:solidFill>
                  <a:srgbClr val="FFFFFF"/>
                </a:solidFill>
                <a:latin typeface="Arial"/>
                <a:cs typeface="Arial"/>
              </a:rPr>
              <a:t>up</a:t>
            </a:r>
            <a:r>
              <a:rPr sz="1000" i="1" spc="-25">
                <a:solidFill>
                  <a:srgbClr val="FFFFFF"/>
                </a:solidFill>
                <a:latin typeface="Arial"/>
                <a:cs typeface="Arial"/>
              </a:rPr>
              <a:t> </a:t>
            </a:r>
            <a:r>
              <a:rPr sz="1000" i="1">
                <a:solidFill>
                  <a:srgbClr val="FFFFFF"/>
                </a:solidFill>
                <a:latin typeface="Arial"/>
                <a:cs typeface="Arial"/>
              </a:rPr>
              <a:t>to</a:t>
            </a:r>
            <a:r>
              <a:rPr sz="1000" i="1" spc="-20">
                <a:solidFill>
                  <a:srgbClr val="FFFFFF"/>
                </a:solidFill>
                <a:latin typeface="Arial"/>
                <a:cs typeface="Arial"/>
              </a:rPr>
              <a:t> </a:t>
            </a:r>
            <a:r>
              <a:rPr sz="1000" i="1" spc="-25">
                <a:solidFill>
                  <a:srgbClr val="FFFFFF"/>
                </a:solidFill>
                <a:latin typeface="Arial"/>
                <a:cs typeface="Arial"/>
              </a:rPr>
              <a:t>age</a:t>
            </a:r>
            <a:endParaRPr sz="1000">
              <a:latin typeface="Arial"/>
              <a:cs typeface="Arial"/>
            </a:endParaRPr>
          </a:p>
        </p:txBody>
      </p:sp>
      <p:sp>
        <p:nvSpPr>
          <p:cNvPr id="25" name="object 25"/>
          <p:cNvSpPr txBox="1"/>
          <p:nvPr/>
        </p:nvSpPr>
        <p:spPr>
          <a:xfrm>
            <a:off x="5795357" y="3848376"/>
            <a:ext cx="165735" cy="177800"/>
          </a:xfrm>
          <a:prstGeom prst="rect">
            <a:avLst/>
          </a:prstGeom>
        </p:spPr>
        <p:txBody>
          <a:bodyPr vert="horz" wrap="square" lIns="0" tIns="12065" rIns="0" bIns="0" rtlCol="0">
            <a:spAutoFit/>
          </a:bodyPr>
          <a:lstStyle/>
          <a:p>
            <a:pPr marL="12700">
              <a:lnSpc>
                <a:spcPct val="100000"/>
              </a:lnSpc>
              <a:spcBef>
                <a:spcPts val="95"/>
              </a:spcBef>
            </a:pPr>
            <a:r>
              <a:rPr sz="1000" i="1" spc="-25">
                <a:solidFill>
                  <a:srgbClr val="FFFFFF"/>
                </a:solidFill>
                <a:latin typeface="Arial"/>
                <a:cs typeface="Arial"/>
              </a:rPr>
              <a:t>70</a:t>
            </a:r>
            <a:endParaRPr sz="1000">
              <a:latin typeface="Arial"/>
              <a:cs typeface="Arial"/>
            </a:endParaRPr>
          </a:p>
        </p:txBody>
      </p:sp>
      <p:grpSp>
        <p:nvGrpSpPr>
          <p:cNvPr id="26" name="object 26"/>
          <p:cNvGrpSpPr/>
          <p:nvPr/>
        </p:nvGrpSpPr>
        <p:grpSpPr>
          <a:xfrm>
            <a:off x="221673" y="3607625"/>
            <a:ext cx="5842635" cy="655955"/>
            <a:chOff x="221673" y="3607625"/>
            <a:chExt cx="5842635" cy="655955"/>
          </a:xfrm>
        </p:grpSpPr>
        <p:sp>
          <p:nvSpPr>
            <p:cNvPr id="27" name="object 27"/>
            <p:cNvSpPr/>
            <p:nvPr/>
          </p:nvSpPr>
          <p:spPr>
            <a:xfrm>
              <a:off x="1373670" y="3678897"/>
              <a:ext cx="2140585" cy="495934"/>
            </a:xfrm>
            <a:custGeom>
              <a:avLst/>
              <a:gdLst/>
              <a:ahLst/>
              <a:cxnLst/>
              <a:rect l="l" t="t" r="r" b="b"/>
              <a:pathLst>
                <a:path w="2140585" h="495935">
                  <a:moveTo>
                    <a:pt x="380758" y="0"/>
                  </a:moveTo>
                  <a:lnTo>
                    <a:pt x="0" y="247916"/>
                  </a:lnTo>
                  <a:lnTo>
                    <a:pt x="380758" y="495833"/>
                  </a:lnTo>
                  <a:lnTo>
                    <a:pt x="380758" y="0"/>
                  </a:lnTo>
                  <a:close/>
                </a:path>
                <a:path w="2140585" h="495935">
                  <a:moveTo>
                    <a:pt x="2140318" y="123952"/>
                  </a:moveTo>
                  <a:lnTo>
                    <a:pt x="380771" y="123952"/>
                  </a:lnTo>
                  <a:lnTo>
                    <a:pt x="380771" y="371868"/>
                  </a:lnTo>
                  <a:lnTo>
                    <a:pt x="2140318" y="371868"/>
                  </a:lnTo>
                  <a:lnTo>
                    <a:pt x="2140318" y="123952"/>
                  </a:lnTo>
                  <a:close/>
                </a:path>
              </a:pathLst>
            </a:custGeom>
            <a:solidFill>
              <a:srgbClr val="00B1A9"/>
            </a:solidFill>
          </p:spPr>
          <p:txBody>
            <a:bodyPr wrap="square" lIns="0" tIns="0" rIns="0" bIns="0" rtlCol="0"/>
            <a:lstStyle/>
            <a:p>
              <a:endParaRPr/>
            </a:p>
          </p:txBody>
        </p:sp>
        <p:sp>
          <p:nvSpPr>
            <p:cNvPr id="28" name="object 28"/>
            <p:cNvSpPr/>
            <p:nvPr/>
          </p:nvSpPr>
          <p:spPr>
            <a:xfrm>
              <a:off x="221673" y="4260113"/>
              <a:ext cx="5842635" cy="0"/>
            </a:xfrm>
            <a:custGeom>
              <a:avLst/>
              <a:gdLst/>
              <a:ahLst/>
              <a:cxnLst/>
              <a:rect l="l" t="t" r="r" b="b"/>
              <a:pathLst>
                <a:path w="5842635">
                  <a:moveTo>
                    <a:pt x="0" y="0"/>
                  </a:moveTo>
                  <a:lnTo>
                    <a:pt x="5842431" y="0"/>
                  </a:lnTo>
                </a:path>
              </a:pathLst>
            </a:custGeom>
            <a:ln w="6350">
              <a:solidFill>
                <a:srgbClr val="002854"/>
              </a:solidFill>
            </a:ln>
          </p:spPr>
          <p:txBody>
            <a:bodyPr wrap="square" lIns="0" tIns="0" rIns="0" bIns="0" rtlCol="0"/>
            <a:lstStyle/>
            <a:p>
              <a:endParaRPr/>
            </a:p>
          </p:txBody>
        </p:sp>
        <p:pic>
          <p:nvPicPr>
            <p:cNvPr id="29" name="object 29"/>
            <p:cNvPicPr/>
            <p:nvPr/>
          </p:nvPicPr>
          <p:blipFill>
            <a:blip r:embed="rId2" cstate="print"/>
            <a:stretch>
              <a:fillRect/>
            </a:stretch>
          </p:blipFill>
          <p:spPr>
            <a:xfrm>
              <a:off x="3510918" y="3607625"/>
              <a:ext cx="608075" cy="557783"/>
            </a:xfrm>
            <a:prstGeom prst="rect">
              <a:avLst/>
            </a:prstGeom>
          </p:spPr>
        </p:pic>
      </p:grpSp>
      <p:sp>
        <p:nvSpPr>
          <p:cNvPr id="30" name="object 30"/>
          <p:cNvSpPr txBox="1"/>
          <p:nvPr/>
        </p:nvSpPr>
        <p:spPr>
          <a:xfrm>
            <a:off x="1917792" y="3168269"/>
            <a:ext cx="1303020" cy="558165"/>
          </a:xfrm>
          <a:prstGeom prst="rect">
            <a:avLst/>
          </a:prstGeom>
        </p:spPr>
        <p:txBody>
          <a:bodyPr vert="horz" wrap="square" lIns="0" tIns="12700" rIns="0" bIns="0" rtlCol="0">
            <a:spAutoFit/>
          </a:bodyPr>
          <a:lstStyle/>
          <a:p>
            <a:pPr marL="12700">
              <a:lnSpc>
                <a:spcPct val="100000"/>
              </a:lnSpc>
              <a:spcBef>
                <a:spcPts val="100"/>
              </a:spcBef>
              <a:tabLst>
                <a:tab pos="495934" algn="l"/>
                <a:tab pos="979805" algn="l"/>
              </a:tabLst>
            </a:pPr>
            <a:r>
              <a:rPr sz="1200" spc="-10">
                <a:solidFill>
                  <a:srgbClr val="585858"/>
                </a:solidFill>
                <a:latin typeface="Arial"/>
                <a:cs typeface="Arial"/>
              </a:rPr>
              <a:t>-</a:t>
            </a:r>
            <a:r>
              <a:rPr sz="1200" spc="-60">
                <a:solidFill>
                  <a:srgbClr val="585858"/>
                </a:solidFill>
                <a:latin typeface="Arial"/>
                <a:cs typeface="Arial"/>
              </a:rPr>
              <a:t>4</a:t>
            </a:r>
            <a:r>
              <a:rPr sz="1200">
                <a:solidFill>
                  <a:srgbClr val="585858"/>
                </a:solidFill>
                <a:latin typeface="Arial"/>
                <a:cs typeface="Arial"/>
              </a:rPr>
              <a:t>	</a:t>
            </a:r>
            <a:r>
              <a:rPr sz="1200" spc="-10">
                <a:solidFill>
                  <a:srgbClr val="585858"/>
                </a:solidFill>
                <a:latin typeface="Arial"/>
                <a:cs typeface="Arial"/>
              </a:rPr>
              <a:t>-</a:t>
            </a:r>
            <a:r>
              <a:rPr sz="1200" spc="-50">
                <a:solidFill>
                  <a:srgbClr val="585858"/>
                </a:solidFill>
                <a:latin typeface="Arial"/>
                <a:cs typeface="Arial"/>
              </a:rPr>
              <a:t>3</a:t>
            </a:r>
            <a:r>
              <a:rPr sz="1200">
                <a:solidFill>
                  <a:srgbClr val="585858"/>
                </a:solidFill>
                <a:latin typeface="Arial"/>
                <a:cs typeface="Arial"/>
              </a:rPr>
              <a:t>	</a:t>
            </a:r>
            <a:r>
              <a:rPr sz="1200" spc="-10">
                <a:solidFill>
                  <a:srgbClr val="585858"/>
                </a:solidFill>
                <a:latin typeface="Arial"/>
                <a:cs typeface="Arial"/>
              </a:rPr>
              <a:t>-</a:t>
            </a:r>
            <a:r>
              <a:rPr sz="1200" spc="-50">
                <a:solidFill>
                  <a:srgbClr val="585858"/>
                </a:solidFill>
                <a:latin typeface="Arial"/>
                <a:cs typeface="Arial"/>
              </a:rPr>
              <a:t>2</a:t>
            </a:r>
            <a:endParaRPr sz="1200">
              <a:latin typeface="Arial"/>
              <a:cs typeface="Arial"/>
            </a:endParaRPr>
          </a:p>
          <a:p>
            <a:pPr>
              <a:lnSpc>
                <a:spcPct val="100000"/>
              </a:lnSpc>
              <a:spcBef>
                <a:spcPts val="170"/>
              </a:spcBef>
            </a:pPr>
            <a:endParaRPr sz="1200">
              <a:latin typeface="Arial"/>
              <a:cs typeface="Arial"/>
            </a:endParaRPr>
          </a:p>
          <a:p>
            <a:pPr marL="107950">
              <a:lnSpc>
                <a:spcPct val="100000"/>
              </a:lnSpc>
            </a:pPr>
            <a:r>
              <a:rPr sz="1000" b="1">
                <a:latin typeface="Arial"/>
                <a:cs typeface="Arial"/>
              </a:rPr>
              <a:t>Decreased</a:t>
            </a:r>
            <a:r>
              <a:rPr sz="1000" b="1" spc="30">
                <a:latin typeface="Arial"/>
                <a:cs typeface="Arial"/>
              </a:rPr>
              <a:t> </a:t>
            </a:r>
            <a:r>
              <a:rPr sz="1000" b="1" spc="-10">
                <a:latin typeface="Arial"/>
                <a:cs typeface="Arial"/>
              </a:rPr>
              <a:t>benefits</a:t>
            </a:r>
            <a:endParaRPr sz="1000">
              <a:latin typeface="Arial"/>
              <a:cs typeface="Arial"/>
            </a:endParaRPr>
          </a:p>
        </p:txBody>
      </p:sp>
      <p:sp>
        <p:nvSpPr>
          <p:cNvPr id="31" name="object 31"/>
          <p:cNvSpPr txBox="1"/>
          <p:nvPr/>
        </p:nvSpPr>
        <p:spPr>
          <a:xfrm>
            <a:off x="4289526" y="3168269"/>
            <a:ext cx="1158875" cy="558165"/>
          </a:xfrm>
          <a:prstGeom prst="rect">
            <a:avLst/>
          </a:prstGeom>
        </p:spPr>
        <p:txBody>
          <a:bodyPr vert="horz" wrap="square" lIns="0" tIns="12700" rIns="0" bIns="0" rtlCol="0">
            <a:spAutoFit/>
          </a:bodyPr>
          <a:lstStyle/>
          <a:p>
            <a:pPr marL="85090">
              <a:lnSpc>
                <a:spcPct val="100000"/>
              </a:lnSpc>
              <a:spcBef>
                <a:spcPts val="100"/>
              </a:spcBef>
              <a:tabLst>
                <a:tab pos="568960" algn="l"/>
                <a:tab pos="1052830" algn="l"/>
              </a:tabLst>
            </a:pPr>
            <a:r>
              <a:rPr lang="en-US" sz="1200" dirty="0">
                <a:solidFill>
                  <a:srgbClr val="585858"/>
                </a:solidFill>
                <a:latin typeface="Arial"/>
                <a:cs typeface="Arial"/>
              </a:rPr>
              <a:t>1</a:t>
            </a:r>
            <a:r>
              <a:rPr sz="1200" dirty="0">
                <a:solidFill>
                  <a:srgbClr val="585858"/>
                </a:solidFill>
                <a:latin typeface="Arial"/>
                <a:cs typeface="Arial"/>
              </a:rPr>
              <a:t>	</a:t>
            </a:r>
            <a:r>
              <a:rPr sz="1200" spc="-50" dirty="0">
                <a:solidFill>
                  <a:srgbClr val="585858"/>
                </a:solidFill>
                <a:latin typeface="Arial"/>
                <a:cs typeface="Arial"/>
              </a:rPr>
              <a:t>2</a:t>
            </a:r>
            <a:r>
              <a:rPr sz="1200" dirty="0">
                <a:solidFill>
                  <a:srgbClr val="585858"/>
                </a:solidFill>
                <a:latin typeface="Arial"/>
                <a:cs typeface="Arial"/>
              </a:rPr>
              <a:t>	</a:t>
            </a:r>
            <a:r>
              <a:rPr sz="1200" spc="-50" dirty="0">
                <a:solidFill>
                  <a:srgbClr val="585858"/>
                </a:solidFill>
                <a:latin typeface="Arial"/>
                <a:cs typeface="Arial"/>
              </a:rPr>
              <a:t>3</a:t>
            </a:r>
            <a:endParaRPr sz="1200" dirty="0">
              <a:latin typeface="Arial"/>
              <a:cs typeface="Arial"/>
            </a:endParaRPr>
          </a:p>
          <a:p>
            <a:pPr>
              <a:lnSpc>
                <a:spcPct val="100000"/>
              </a:lnSpc>
              <a:spcBef>
                <a:spcPts val="170"/>
              </a:spcBef>
            </a:pPr>
            <a:endParaRPr sz="1200" dirty="0">
              <a:latin typeface="Arial"/>
              <a:cs typeface="Arial"/>
            </a:endParaRPr>
          </a:p>
          <a:p>
            <a:pPr marL="12700">
              <a:lnSpc>
                <a:spcPct val="100000"/>
              </a:lnSpc>
            </a:pPr>
            <a:r>
              <a:rPr sz="1000" b="1" dirty="0">
                <a:latin typeface="Arial"/>
                <a:cs typeface="Arial"/>
              </a:rPr>
              <a:t>Increased</a:t>
            </a:r>
            <a:r>
              <a:rPr sz="1000" b="1" spc="40" dirty="0">
                <a:latin typeface="Arial"/>
                <a:cs typeface="Arial"/>
              </a:rPr>
              <a:t> </a:t>
            </a:r>
            <a:r>
              <a:rPr sz="1000" b="1" spc="-10" dirty="0">
                <a:latin typeface="Arial"/>
                <a:cs typeface="Arial"/>
              </a:rPr>
              <a:t>benefits</a:t>
            </a:r>
            <a:endParaRPr sz="1000" dirty="0">
              <a:latin typeface="Arial"/>
              <a:cs typeface="Arial"/>
            </a:endParaRPr>
          </a:p>
        </p:txBody>
      </p:sp>
      <p:sp>
        <p:nvSpPr>
          <p:cNvPr id="32" name="object 32"/>
          <p:cNvSpPr txBox="1"/>
          <p:nvPr/>
        </p:nvSpPr>
        <p:spPr>
          <a:xfrm>
            <a:off x="1501372" y="4635460"/>
            <a:ext cx="4403090" cy="361950"/>
          </a:xfrm>
          <a:prstGeom prst="rect">
            <a:avLst/>
          </a:prstGeom>
        </p:spPr>
        <p:txBody>
          <a:bodyPr vert="horz" wrap="square" lIns="0" tIns="12700" rIns="0" bIns="0" rtlCol="0">
            <a:spAutoFit/>
          </a:bodyPr>
          <a:lstStyle/>
          <a:p>
            <a:pPr marL="12700" marR="5080">
              <a:lnSpc>
                <a:spcPct val="100000"/>
              </a:lnSpc>
              <a:spcBef>
                <a:spcPts val="100"/>
              </a:spcBef>
            </a:pPr>
            <a:r>
              <a:rPr sz="1100">
                <a:latin typeface="Arial"/>
                <a:cs typeface="Arial"/>
              </a:rPr>
              <a:t>You</a:t>
            </a:r>
            <a:r>
              <a:rPr sz="1100" spc="-20">
                <a:latin typeface="Arial"/>
                <a:cs typeface="Arial"/>
              </a:rPr>
              <a:t> </a:t>
            </a:r>
            <a:r>
              <a:rPr sz="1100">
                <a:latin typeface="Arial"/>
                <a:cs typeface="Arial"/>
              </a:rPr>
              <a:t>can</a:t>
            </a:r>
            <a:r>
              <a:rPr sz="1100" spc="-35">
                <a:latin typeface="Arial"/>
                <a:cs typeface="Arial"/>
              </a:rPr>
              <a:t> </a:t>
            </a:r>
            <a:r>
              <a:rPr sz="1100">
                <a:latin typeface="Arial"/>
                <a:cs typeface="Arial"/>
              </a:rPr>
              <a:t>apply</a:t>
            </a:r>
            <a:r>
              <a:rPr sz="1100" spc="-10">
                <a:latin typeface="Arial"/>
                <a:cs typeface="Arial"/>
              </a:rPr>
              <a:t> </a:t>
            </a:r>
            <a:r>
              <a:rPr sz="1100">
                <a:latin typeface="Arial"/>
                <a:cs typeface="Arial"/>
              </a:rPr>
              <a:t>for</a:t>
            </a:r>
            <a:r>
              <a:rPr sz="1100" spc="-55">
                <a:latin typeface="Arial"/>
                <a:cs typeface="Arial"/>
              </a:rPr>
              <a:t> </a:t>
            </a:r>
            <a:r>
              <a:rPr sz="1100">
                <a:latin typeface="Arial"/>
                <a:cs typeface="Arial"/>
              </a:rPr>
              <a:t>retirement</a:t>
            </a:r>
            <a:r>
              <a:rPr sz="1100" spc="-55">
                <a:latin typeface="Arial"/>
                <a:cs typeface="Arial"/>
              </a:rPr>
              <a:t> </a:t>
            </a:r>
            <a:r>
              <a:rPr sz="1100">
                <a:latin typeface="Arial"/>
                <a:cs typeface="Arial"/>
              </a:rPr>
              <a:t>benefits</a:t>
            </a:r>
            <a:r>
              <a:rPr sz="1100" spc="-45">
                <a:latin typeface="Arial"/>
                <a:cs typeface="Arial"/>
              </a:rPr>
              <a:t> </a:t>
            </a:r>
            <a:r>
              <a:rPr sz="1100">
                <a:latin typeface="Arial"/>
                <a:cs typeface="Arial"/>
              </a:rPr>
              <a:t>or</a:t>
            </a:r>
            <a:r>
              <a:rPr sz="1100" spc="-30">
                <a:latin typeface="Arial"/>
                <a:cs typeface="Arial"/>
              </a:rPr>
              <a:t> </a:t>
            </a:r>
            <a:r>
              <a:rPr sz="1100">
                <a:latin typeface="Arial"/>
                <a:cs typeface="Arial"/>
              </a:rPr>
              <a:t>spousal</a:t>
            </a:r>
            <a:r>
              <a:rPr sz="1100" spc="-20">
                <a:latin typeface="Arial"/>
                <a:cs typeface="Arial"/>
              </a:rPr>
              <a:t> </a:t>
            </a:r>
            <a:r>
              <a:rPr sz="1100">
                <a:latin typeface="Arial"/>
                <a:cs typeface="Arial"/>
              </a:rPr>
              <a:t>benefits</a:t>
            </a:r>
            <a:r>
              <a:rPr sz="1100" spc="-45">
                <a:latin typeface="Arial"/>
                <a:cs typeface="Arial"/>
              </a:rPr>
              <a:t> </a:t>
            </a:r>
            <a:r>
              <a:rPr sz="1100">
                <a:latin typeface="Arial"/>
                <a:cs typeface="Arial"/>
              </a:rPr>
              <a:t>directly</a:t>
            </a:r>
            <a:r>
              <a:rPr sz="1100" spc="-35">
                <a:latin typeface="Arial"/>
                <a:cs typeface="Arial"/>
              </a:rPr>
              <a:t> </a:t>
            </a:r>
            <a:r>
              <a:rPr sz="1100" spc="-10">
                <a:latin typeface="Arial"/>
                <a:cs typeface="Arial"/>
              </a:rPr>
              <a:t>online </a:t>
            </a:r>
            <a:r>
              <a:rPr sz="1100">
                <a:latin typeface="Arial"/>
                <a:cs typeface="Arial"/>
              </a:rPr>
              <a:t>at</a:t>
            </a:r>
            <a:r>
              <a:rPr sz="1100" spc="-20">
                <a:latin typeface="Arial"/>
                <a:cs typeface="Arial"/>
              </a:rPr>
              <a:t> </a:t>
            </a:r>
            <a:r>
              <a:rPr sz="1100" u="sng" spc="-10">
                <a:solidFill>
                  <a:srgbClr val="009CDE"/>
                </a:solidFill>
                <a:uFill>
                  <a:solidFill>
                    <a:srgbClr val="009CDE"/>
                  </a:solidFill>
                </a:uFill>
                <a:latin typeface="Arial"/>
                <a:cs typeface="Arial"/>
                <a:hlinkClick r:id="rId3"/>
              </a:rPr>
              <a:t>https://www.ssa.gov/benefits/forms/</a:t>
            </a:r>
            <a:endParaRPr sz="1100">
              <a:latin typeface="Arial"/>
              <a:cs typeface="Arial"/>
            </a:endParaRPr>
          </a:p>
        </p:txBody>
      </p:sp>
      <p:sp>
        <p:nvSpPr>
          <p:cNvPr id="33" name="object 33"/>
          <p:cNvSpPr txBox="1"/>
          <p:nvPr/>
        </p:nvSpPr>
        <p:spPr>
          <a:xfrm>
            <a:off x="1501372" y="5248672"/>
            <a:ext cx="4159250" cy="361950"/>
          </a:xfrm>
          <a:prstGeom prst="rect">
            <a:avLst/>
          </a:prstGeom>
        </p:spPr>
        <p:txBody>
          <a:bodyPr vert="horz" wrap="square" lIns="0" tIns="12700" rIns="0" bIns="0" rtlCol="0">
            <a:spAutoFit/>
          </a:bodyPr>
          <a:lstStyle/>
          <a:p>
            <a:pPr marL="12700" marR="5080">
              <a:lnSpc>
                <a:spcPct val="100000"/>
              </a:lnSpc>
              <a:spcBef>
                <a:spcPts val="100"/>
              </a:spcBef>
            </a:pPr>
            <a:r>
              <a:rPr sz="1100">
                <a:latin typeface="Arial"/>
                <a:cs typeface="Arial"/>
              </a:rPr>
              <a:t>Check</a:t>
            </a:r>
            <a:r>
              <a:rPr sz="1100" spc="-25">
                <a:latin typeface="Arial"/>
                <a:cs typeface="Arial"/>
              </a:rPr>
              <a:t> </a:t>
            </a:r>
            <a:r>
              <a:rPr sz="1100">
                <a:latin typeface="Arial"/>
                <a:cs typeface="Arial"/>
              </a:rPr>
              <a:t>your</a:t>
            </a:r>
            <a:r>
              <a:rPr sz="1100" spc="-5">
                <a:latin typeface="Arial"/>
                <a:cs typeface="Arial"/>
              </a:rPr>
              <a:t> </a:t>
            </a:r>
            <a:r>
              <a:rPr sz="1100">
                <a:latin typeface="Arial"/>
                <a:cs typeface="Arial"/>
              </a:rPr>
              <a:t>Social</a:t>
            </a:r>
            <a:r>
              <a:rPr sz="1100" spc="-5">
                <a:latin typeface="Arial"/>
                <a:cs typeface="Arial"/>
              </a:rPr>
              <a:t> </a:t>
            </a:r>
            <a:r>
              <a:rPr sz="1100">
                <a:latin typeface="Arial"/>
                <a:cs typeface="Arial"/>
              </a:rPr>
              <a:t>Security</a:t>
            </a:r>
            <a:r>
              <a:rPr sz="1100" spc="-35">
                <a:latin typeface="Arial"/>
                <a:cs typeface="Arial"/>
              </a:rPr>
              <a:t> </a:t>
            </a:r>
            <a:r>
              <a:rPr sz="1100">
                <a:latin typeface="Arial"/>
                <a:cs typeface="Arial"/>
              </a:rPr>
              <a:t>statement</a:t>
            </a:r>
            <a:r>
              <a:rPr sz="1100" spc="-65">
                <a:latin typeface="Arial"/>
                <a:cs typeface="Arial"/>
              </a:rPr>
              <a:t> </a:t>
            </a:r>
            <a:r>
              <a:rPr sz="1100">
                <a:latin typeface="Arial"/>
                <a:cs typeface="Arial"/>
              </a:rPr>
              <a:t>for</a:t>
            </a:r>
            <a:r>
              <a:rPr sz="1100" spc="-50">
                <a:latin typeface="Arial"/>
                <a:cs typeface="Arial"/>
              </a:rPr>
              <a:t> </a:t>
            </a:r>
            <a:r>
              <a:rPr sz="1100">
                <a:latin typeface="Arial"/>
                <a:cs typeface="Arial"/>
              </a:rPr>
              <a:t>a</a:t>
            </a:r>
            <a:r>
              <a:rPr sz="1100" spc="-25">
                <a:latin typeface="Arial"/>
                <a:cs typeface="Arial"/>
              </a:rPr>
              <a:t> </a:t>
            </a:r>
            <a:r>
              <a:rPr sz="1100">
                <a:latin typeface="Arial"/>
                <a:cs typeface="Arial"/>
              </a:rPr>
              <a:t>current</a:t>
            </a:r>
            <a:r>
              <a:rPr sz="1100" spc="-40">
                <a:latin typeface="Arial"/>
                <a:cs typeface="Arial"/>
              </a:rPr>
              <a:t> </a:t>
            </a:r>
            <a:r>
              <a:rPr sz="1100">
                <a:latin typeface="Arial"/>
                <a:cs typeface="Arial"/>
              </a:rPr>
              <a:t>estimate</a:t>
            </a:r>
            <a:r>
              <a:rPr sz="1100" spc="-55">
                <a:latin typeface="Arial"/>
                <a:cs typeface="Arial"/>
              </a:rPr>
              <a:t> </a:t>
            </a:r>
            <a:r>
              <a:rPr sz="1100">
                <a:latin typeface="Arial"/>
                <a:cs typeface="Arial"/>
              </a:rPr>
              <a:t>of</a:t>
            </a:r>
            <a:r>
              <a:rPr sz="1100" spc="-30">
                <a:latin typeface="Arial"/>
                <a:cs typeface="Arial"/>
              </a:rPr>
              <a:t> </a:t>
            </a:r>
            <a:r>
              <a:rPr sz="1100" spc="-20">
                <a:latin typeface="Arial"/>
                <a:cs typeface="Arial"/>
              </a:rPr>
              <a:t>your </a:t>
            </a:r>
            <a:r>
              <a:rPr sz="1100">
                <a:latin typeface="Arial"/>
                <a:cs typeface="Arial"/>
              </a:rPr>
              <a:t>benefits</a:t>
            </a:r>
            <a:r>
              <a:rPr sz="1100" spc="75">
                <a:latin typeface="Arial"/>
                <a:cs typeface="Arial"/>
              </a:rPr>
              <a:t> </a:t>
            </a:r>
            <a:r>
              <a:rPr sz="1100">
                <a:latin typeface="Arial"/>
                <a:cs typeface="Arial"/>
              </a:rPr>
              <a:t>at</a:t>
            </a:r>
            <a:r>
              <a:rPr sz="1100" spc="100">
                <a:latin typeface="Arial"/>
                <a:cs typeface="Arial"/>
              </a:rPr>
              <a:t> </a:t>
            </a:r>
            <a:r>
              <a:rPr sz="1100" u="sng" spc="-10">
                <a:solidFill>
                  <a:srgbClr val="009CDE"/>
                </a:solidFill>
                <a:uFill>
                  <a:solidFill>
                    <a:srgbClr val="009CDE"/>
                  </a:solidFill>
                </a:uFill>
                <a:latin typeface="Arial"/>
                <a:cs typeface="Arial"/>
                <a:hlinkClick r:id="rId4"/>
              </a:rPr>
              <a:t>https://www.ssa.gov/myaccount/retire-calc.html</a:t>
            </a:r>
            <a:r>
              <a:rPr sz="1100" u="none" spc="-10">
                <a:solidFill>
                  <a:srgbClr val="009CDE"/>
                </a:solidFill>
                <a:latin typeface="Arial"/>
                <a:cs typeface="Arial"/>
              </a:rPr>
              <a:t>.</a:t>
            </a:r>
            <a:endParaRPr sz="1100">
              <a:latin typeface="Arial"/>
              <a:cs typeface="Arial"/>
            </a:endParaRPr>
          </a:p>
        </p:txBody>
      </p:sp>
      <p:grpSp>
        <p:nvGrpSpPr>
          <p:cNvPr id="34" name="object 34"/>
          <p:cNvGrpSpPr/>
          <p:nvPr/>
        </p:nvGrpSpPr>
        <p:grpSpPr>
          <a:xfrm>
            <a:off x="621062" y="4638805"/>
            <a:ext cx="650240" cy="396240"/>
            <a:chOff x="621062" y="4405933"/>
            <a:chExt cx="650240" cy="396240"/>
          </a:xfrm>
        </p:grpSpPr>
        <p:sp>
          <p:nvSpPr>
            <p:cNvPr id="35" name="object 35"/>
            <p:cNvSpPr/>
            <p:nvPr/>
          </p:nvSpPr>
          <p:spPr>
            <a:xfrm>
              <a:off x="621055" y="4405934"/>
              <a:ext cx="650240" cy="396240"/>
            </a:xfrm>
            <a:custGeom>
              <a:avLst/>
              <a:gdLst/>
              <a:ahLst/>
              <a:cxnLst/>
              <a:rect l="l" t="t" r="r" b="b"/>
              <a:pathLst>
                <a:path w="650240" h="396239">
                  <a:moveTo>
                    <a:pt x="565023" y="28270"/>
                  </a:moveTo>
                  <a:lnTo>
                    <a:pt x="562800" y="17272"/>
                  </a:lnTo>
                  <a:lnTo>
                    <a:pt x="556755" y="8280"/>
                  </a:lnTo>
                  <a:lnTo>
                    <a:pt x="547763" y="2222"/>
                  </a:lnTo>
                  <a:lnTo>
                    <a:pt x="536778" y="0"/>
                  </a:lnTo>
                  <a:lnTo>
                    <a:pt x="522643" y="0"/>
                  </a:lnTo>
                  <a:lnTo>
                    <a:pt x="522643" y="42405"/>
                  </a:lnTo>
                  <a:lnTo>
                    <a:pt x="522643" y="282689"/>
                  </a:lnTo>
                  <a:lnTo>
                    <a:pt x="127127" y="282689"/>
                  </a:lnTo>
                  <a:lnTo>
                    <a:pt x="127127" y="42405"/>
                  </a:lnTo>
                  <a:lnTo>
                    <a:pt x="522643" y="42405"/>
                  </a:lnTo>
                  <a:lnTo>
                    <a:pt x="522643" y="0"/>
                  </a:lnTo>
                  <a:lnTo>
                    <a:pt x="112991" y="0"/>
                  </a:lnTo>
                  <a:lnTo>
                    <a:pt x="102006" y="2222"/>
                  </a:lnTo>
                  <a:lnTo>
                    <a:pt x="93014" y="8280"/>
                  </a:lnTo>
                  <a:lnTo>
                    <a:pt x="86969" y="17272"/>
                  </a:lnTo>
                  <a:lnTo>
                    <a:pt x="84747" y="28270"/>
                  </a:lnTo>
                  <a:lnTo>
                    <a:pt x="84747" y="325081"/>
                  </a:lnTo>
                  <a:lnTo>
                    <a:pt x="565023" y="325081"/>
                  </a:lnTo>
                  <a:lnTo>
                    <a:pt x="565023" y="282689"/>
                  </a:lnTo>
                  <a:lnTo>
                    <a:pt x="565023" y="42405"/>
                  </a:lnTo>
                  <a:lnTo>
                    <a:pt x="565023" y="28270"/>
                  </a:lnTo>
                  <a:close/>
                </a:path>
                <a:path w="650240" h="396239">
                  <a:moveTo>
                    <a:pt x="649795" y="353364"/>
                  </a:moveTo>
                  <a:lnTo>
                    <a:pt x="367271" y="353364"/>
                  </a:lnTo>
                  <a:lnTo>
                    <a:pt x="367271" y="360438"/>
                  </a:lnTo>
                  <a:lnTo>
                    <a:pt x="367512" y="364096"/>
                  </a:lnTo>
                  <a:lnTo>
                    <a:pt x="364744" y="367258"/>
                  </a:lnTo>
                  <a:lnTo>
                    <a:pt x="360210" y="367499"/>
                  </a:lnTo>
                  <a:lnTo>
                    <a:pt x="289585" y="367499"/>
                  </a:lnTo>
                  <a:lnTo>
                    <a:pt x="285927" y="367741"/>
                  </a:lnTo>
                  <a:lnTo>
                    <a:pt x="282752" y="364972"/>
                  </a:lnTo>
                  <a:lnTo>
                    <a:pt x="282524" y="360438"/>
                  </a:lnTo>
                  <a:lnTo>
                    <a:pt x="282524" y="353364"/>
                  </a:lnTo>
                  <a:lnTo>
                    <a:pt x="0" y="353364"/>
                  </a:lnTo>
                  <a:lnTo>
                    <a:pt x="0" y="367499"/>
                  </a:lnTo>
                  <a:lnTo>
                    <a:pt x="2222" y="378510"/>
                  </a:lnTo>
                  <a:lnTo>
                    <a:pt x="8280" y="387489"/>
                  </a:lnTo>
                  <a:lnTo>
                    <a:pt x="17259" y="393547"/>
                  </a:lnTo>
                  <a:lnTo>
                    <a:pt x="28257" y="395770"/>
                  </a:lnTo>
                  <a:lnTo>
                    <a:pt x="621538" y="395770"/>
                  </a:lnTo>
                  <a:lnTo>
                    <a:pt x="632536" y="393547"/>
                  </a:lnTo>
                  <a:lnTo>
                    <a:pt x="641515" y="387489"/>
                  </a:lnTo>
                  <a:lnTo>
                    <a:pt x="647573" y="378510"/>
                  </a:lnTo>
                  <a:lnTo>
                    <a:pt x="649795" y="367499"/>
                  </a:lnTo>
                  <a:lnTo>
                    <a:pt x="649795" y="353364"/>
                  </a:lnTo>
                  <a:close/>
                </a:path>
              </a:pathLst>
            </a:custGeom>
            <a:solidFill>
              <a:srgbClr val="00B1A9"/>
            </a:solidFill>
          </p:spPr>
          <p:txBody>
            <a:bodyPr wrap="square" lIns="0" tIns="0" rIns="0" bIns="0" rtlCol="0"/>
            <a:lstStyle/>
            <a:p>
              <a:endParaRPr/>
            </a:p>
          </p:txBody>
        </p:sp>
        <p:pic>
          <p:nvPicPr>
            <p:cNvPr id="36" name="object 36"/>
            <p:cNvPicPr/>
            <p:nvPr/>
          </p:nvPicPr>
          <p:blipFill>
            <a:blip r:embed="rId5" cstate="print"/>
            <a:stretch>
              <a:fillRect/>
            </a:stretch>
          </p:blipFill>
          <p:spPr>
            <a:xfrm>
              <a:off x="847076" y="4469552"/>
              <a:ext cx="197762" cy="197876"/>
            </a:xfrm>
            <a:prstGeom prst="rect">
              <a:avLst/>
            </a:prstGeom>
          </p:spPr>
        </p:pic>
      </p:grpSp>
      <p:grpSp>
        <p:nvGrpSpPr>
          <p:cNvPr id="37" name="object 37"/>
          <p:cNvGrpSpPr/>
          <p:nvPr/>
        </p:nvGrpSpPr>
        <p:grpSpPr>
          <a:xfrm>
            <a:off x="677600" y="5277524"/>
            <a:ext cx="537210" cy="495300"/>
            <a:chOff x="677600" y="5044652"/>
            <a:chExt cx="537210" cy="495300"/>
          </a:xfrm>
        </p:grpSpPr>
        <p:sp>
          <p:nvSpPr>
            <p:cNvPr id="38" name="object 38"/>
            <p:cNvSpPr/>
            <p:nvPr/>
          </p:nvSpPr>
          <p:spPr>
            <a:xfrm>
              <a:off x="677595" y="5334406"/>
              <a:ext cx="537210" cy="205104"/>
            </a:xfrm>
            <a:custGeom>
              <a:avLst/>
              <a:gdLst/>
              <a:ahLst/>
              <a:cxnLst/>
              <a:rect l="l" t="t" r="r" b="b"/>
              <a:pathLst>
                <a:path w="537210" h="205104">
                  <a:moveTo>
                    <a:pt x="289572" y="49466"/>
                  </a:moveTo>
                  <a:lnTo>
                    <a:pt x="287909" y="41211"/>
                  </a:lnTo>
                  <a:lnTo>
                    <a:pt x="283375" y="34467"/>
                  </a:lnTo>
                  <a:lnTo>
                    <a:pt x="276644" y="29933"/>
                  </a:lnTo>
                  <a:lnTo>
                    <a:pt x="268389" y="28270"/>
                  </a:lnTo>
                  <a:lnTo>
                    <a:pt x="260146" y="29933"/>
                  </a:lnTo>
                  <a:lnTo>
                    <a:pt x="253403" y="34467"/>
                  </a:lnTo>
                  <a:lnTo>
                    <a:pt x="248869" y="41211"/>
                  </a:lnTo>
                  <a:lnTo>
                    <a:pt x="247205" y="49466"/>
                  </a:lnTo>
                  <a:lnTo>
                    <a:pt x="248869" y="57721"/>
                  </a:lnTo>
                  <a:lnTo>
                    <a:pt x="253403" y="64452"/>
                  </a:lnTo>
                  <a:lnTo>
                    <a:pt x="260146" y="68999"/>
                  </a:lnTo>
                  <a:lnTo>
                    <a:pt x="268389" y="70662"/>
                  </a:lnTo>
                  <a:lnTo>
                    <a:pt x="276644" y="68999"/>
                  </a:lnTo>
                  <a:lnTo>
                    <a:pt x="283375" y="64452"/>
                  </a:lnTo>
                  <a:lnTo>
                    <a:pt x="287909" y="57721"/>
                  </a:lnTo>
                  <a:lnTo>
                    <a:pt x="289572" y="49466"/>
                  </a:lnTo>
                  <a:close/>
                </a:path>
                <a:path w="537210" h="205104">
                  <a:moveTo>
                    <a:pt x="536778" y="0"/>
                  </a:moveTo>
                  <a:lnTo>
                    <a:pt x="508533" y="0"/>
                  </a:lnTo>
                  <a:lnTo>
                    <a:pt x="508533" y="121551"/>
                  </a:lnTo>
                  <a:lnTo>
                    <a:pt x="508533" y="176669"/>
                  </a:lnTo>
                  <a:lnTo>
                    <a:pt x="453440" y="176669"/>
                  </a:lnTo>
                  <a:lnTo>
                    <a:pt x="460565" y="157162"/>
                  </a:lnTo>
                  <a:lnTo>
                    <a:pt x="472732" y="140855"/>
                  </a:lnTo>
                  <a:lnTo>
                    <a:pt x="489038" y="128676"/>
                  </a:lnTo>
                  <a:lnTo>
                    <a:pt x="508533" y="121551"/>
                  </a:lnTo>
                  <a:lnTo>
                    <a:pt x="508533" y="0"/>
                  </a:lnTo>
                  <a:lnTo>
                    <a:pt x="310769" y="0"/>
                  </a:lnTo>
                  <a:lnTo>
                    <a:pt x="310769" y="56527"/>
                  </a:lnTo>
                  <a:lnTo>
                    <a:pt x="307441" y="73037"/>
                  </a:lnTo>
                  <a:lnTo>
                    <a:pt x="298361" y="86512"/>
                  </a:lnTo>
                  <a:lnTo>
                    <a:pt x="284886" y="95605"/>
                  </a:lnTo>
                  <a:lnTo>
                    <a:pt x="268389" y="98933"/>
                  </a:lnTo>
                  <a:lnTo>
                    <a:pt x="251891" y="95605"/>
                  </a:lnTo>
                  <a:lnTo>
                    <a:pt x="238429" y="86512"/>
                  </a:lnTo>
                  <a:lnTo>
                    <a:pt x="229336" y="73037"/>
                  </a:lnTo>
                  <a:lnTo>
                    <a:pt x="226009" y="56527"/>
                  </a:lnTo>
                  <a:lnTo>
                    <a:pt x="226009" y="0"/>
                  </a:lnTo>
                  <a:lnTo>
                    <a:pt x="83337" y="0"/>
                  </a:lnTo>
                  <a:lnTo>
                    <a:pt x="83337" y="176669"/>
                  </a:lnTo>
                  <a:lnTo>
                    <a:pt x="28244" y="176669"/>
                  </a:lnTo>
                  <a:lnTo>
                    <a:pt x="28244" y="121551"/>
                  </a:lnTo>
                  <a:lnTo>
                    <a:pt x="47752" y="128676"/>
                  </a:lnTo>
                  <a:lnTo>
                    <a:pt x="64046" y="140855"/>
                  </a:lnTo>
                  <a:lnTo>
                    <a:pt x="76212" y="157162"/>
                  </a:lnTo>
                  <a:lnTo>
                    <a:pt x="83337" y="176669"/>
                  </a:lnTo>
                  <a:lnTo>
                    <a:pt x="83337" y="0"/>
                  </a:lnTo>
                  <a:lnTo>
                    <a:pt x="0" y="0"/>
                  </a:lnTo>
                  <a:lnTo>
                    <a:pt x="0" y="204939"/>
                  </a:lnTo>
                  <a:lnTo>
                    <a:pt x="536778" y="204939"/>
                  </a:lnTo>
                  <a:lnTo>
                    <a:pt x="536778" y="176669"/>
                  </a:lnTo>
                  <a:lnTo>
                    <a:pt x="536778" y="121551"/>
                  </a:lnTo>
                  <a:lnTo>
                    <a:pt x="536778" y="98933"/>
                  </a:lnTo>
                  <a:lnTo>
                    <a:pt x="536778" y="0"/>
                  </a:lnTo>
                  <a:close/>
                </a:path>
              </a:pathLst>
            </a:custGeom>
            <a:solidFill>
              <a:srgbClr val="00B1A9"/>
            </a:solidFill>
          </p:spPr>
          <p:txBody>
            <a:bodyPr wrap="square" lIns="0" tIns="0" rIns="0" bIns="0" rtlCol="0"/>
            <a:lstStyle/>
            <a:p>
              <a:endParaRPr/>
            </a:p>
          </p:txBody>
        </p:sp>
        <p:pic>
          <p:nvPicPr>
            <p:cNvPr id="39" name="object 39"/>
            <p:cNvPicPr/>
            <p:nvPr/>
          </p:nvPicPr>
          <p:blipFill>
            <a:blip r:embed="rId6" cstate="print"/>
            <a:stretch>
              <a:fillRect/>
            </a:stretch>
          </p:blipFill>
          <p:spPr>
            <a:xfrm>
              <a:off x="677603" y="5044652"/>
              <a:ext cx="536790" cy="260350"/>
            </a:xfrm>
            <a:prstGeom prst="rect">
              <a:avLst/>
            </a:prstGeom>
          </p:spPr>
        </p:pic>
      </p:grpSp>
      <p:sp>
        <p:nvSpPr>
          <p:cNvPr id="40" name="object 40"/>
          <p:cNvSpPr txBox="1"/>
          <p:nvPr/>
        </p:nvSpPr>
        <p:spPr>
          <a:xfrm>
            <a:off x="6571710" y="1556414"/>
            <a:ext cx="2270125" cy="3105150"/>
          </a:xfrm>
          <a:prstGeom prst="rect">
            <a:avLst/>
          </a:prstGeom>
        </p:spPr>
        <p:txBody>
          <a:bodyPr vert="horz" wrap="square" lIns="0" tIns="13335" rIns="0" bIns="0" rtlCol="0">
            <a:spAutoFit/>
          </a:bodyPr>
          <a:lstStyle/>
          <a:p>
            <a:pPr marL="215265" marR="32384" indent="-203200">
              <a:lnSpc>
                <a:spcPct val="100000"/>
              </a:lnSpc>
              <a:spcBef>
                <a:spcPts val="105"/>
              </a:spcBef>
              <a:buChar char="•"/>
              <a:tabLst>
                <a:tab pos="215265" algn="l"/>
              </a:tabLst>
            </a:pPr>
            <a:r>
              <a:rPr sz="1100" dirty="0">
                <a:latin typeface="Arial"/>
                <a:cs typeface="Arial"/>
              </a:rPr>
              <a:t>You</a:t>
            </a:r>
            <a:r>
              <a:rPr sz="1100" spc="-20" dirty="0">
                <a:latin typeface="Arial"/>
                <a:cs typeface="Arial"/>
              </a:rPr>
              <a:t> </a:t>
            </a:r>
            <a:r>
              <a:rPr sz="1100" dirty="0">
                <a:latin typeface="Arial"/>
                <a:cs typeface="Arial"/>
              </a:rPr>
              <a:t>may</a:t>
            </a:r>
            <a:r>
              <a:rPr sz="1100" spc="-45" dirty="0">
                <a:latin typeface="Arial"/>
                <a:cs typeface="Arial"/>
              </a:rPr>
              <a:t> </a:t>
            </a:r>
            <a:r>
              <a:rPr sz="1100" dirty="0">
                <a:latin typeface="Arial"/>
                <a:cs typeface="Arial"/>
              </a:rPr>
              <a:t>start</a:t>
            </a:r>
            <a:r>
              <a:rPr sz="1100" spc="-45" dirty="0">
                <a:latin typeface="Arial"/>
                <a:cs typeface="Arial"/>
              </a:rPr>
              <a:t> </a:t>
            </a:r>
            <a:r>
              <a:rPr sz="1100" dirty="0">
                <a:latin typeface="Arial"/>
                <a:cs typeface="Arial"/>
              </a:rPr>
              <a:t>receiving</a:t>
            </a:r>
            <a:r>
              <a:rPr sz="1100" spc="-20" dirty="0">
                <a:latin typeface="Arial"/>
                <a:cs typeface="Arial"/>
              </a:rPr>
              <a:t> your </a:t>
            </a:r>
            <a:r>
              <a:rPr sz="1100" dirty="0">
                <a:latin typeface="Arial"/>
                <a:cs typeface="Arial"/>
              </a:rPr>
              <a:t>Social</a:t>
            </a:r>
            <a:r>
              <a:rPr sz="1100" spc="-30" dirty="0">
                <a:latin typeface="Arial"/>
                <a:cs typeface="Arial"/>
              </a:rPr>
              <a:t> </a:t>
            </a:r>
            <a:r>
              <a:rPr sz="1100" dirty="0">
                <a:latin typeface="Arial"/>
                <a:cs typeface="Arial"/>
              </a:rPr>
              <a:t>Security</a:t>
            </a:r>
            <a:r>
              <a:rPr sz="1100" spc="-55" dirty="0">
                <a:latin typeface="Arial"/>
                <a:cs typeface="Arial"/>
              </a:rPr>
              <a:t> </a:t>
            </a:r>
            <a:r>
              <a:rPr sz="1100" spc="-10" dirty="0">
                <a:latin typeface="Arial"/>
                <a:cs typeface="Arial"/>
              </a:rPr>
              <a:t>retirement </a:t>
            </a:r>
            <a:r>
              <a:rPr sz="1100" dirty="0">
                <a:latin typeface="Arial"/>
                <a:cs typeface="Arial"/>
              </a:rPr>
              <a:t>benefits</a:t>
            </a:r>
            <a:r>
              <a:rPr sz="1100" spc="-40" dirty="0">
                <a:latin typeface="Arial"/>
                <a:cs typeface="Arial"/>
              </a:rPr>
              <a:t> </a:t>
            </a:r>
            <a:r>
              <a:rPr sz="1100" dirty="0">
                <a:latin typeface="Arial"/>
                <a:cs typeface="Arial"/>
              </a:rPr>
              <a:t>as</a:t>
            </a:r>
            <a:r>
              <a:rPr sz="1100" spc="-15" dirty="0">
                <a:latin typeface="Arial"/>
                <a:cs typeface="Arial"/>
              </a:rPr>
              <a:t> </a:t>
            </a:r>
            <a:r>
              <a:rPr sz="1100" dirty="0">
                <a:latin typeface="Arial"/>
                <a:cs typeface="Arial"/>
              </a:rPr>
              <a:t>early</a:t>
            </a:r>
            <a:r>
              <a:rPr sz="1100" spc="-20" dirty="0">
                <a:latin typeface="Arial"/>
                <a:cs typeface="Arial"/>
              </a:rPr>
              <a:t> </a:t>
            </a:r>
            <a:r>
              <a:rPr sz="1100" dirty="0">
                <a:latin typeface="Arial"/>
                <a:cs typeface="Arial"/>
              </a:rPr>
              <a:t>as</a:t>
            </a:r>
            <a:r>
              <a:rPr sz="1100" spc="-15" dirty="0">
                <a:latin typeface="Arial"/>
                <a:cs typeface="Arial"/>
              </a:rPr>
              <a:t> </a:t>
            </a:r>
            <a:r>
              <a:rPr sz="1100" dirty="0">
                <a:latin typeface="Arial"/>
                <a:cs typeface="Arial"/>
              </a:rPr>
              <a:t>age</a:t>
            </a:r>
            <a:r>
              <a:rPr sz="1100" spc="-25" dirty="0">
                <a:latin typeface="Arial"/>
                <a:cs typeface="Arial"/>
              </a:rPr>
              <a:t> </a:t>
            </a:r>
            <a:r>
              <a:rPr sz="1100" dirty="0">
                <a:latin typeface="Arial"/>
                <a:cs typeface="Arial"/>
              </a:rPr>
              <a:t>62</a:t>
            </a:r>
            <a:r>
              <a:rPr sz="1100" spc="-20" dirty="0">
                <a:latin typeface="Arial"/>
                <a:cs typeface="Arial"/>
              </a:rPr>
              <a:t> </a:t>
            </a:r>
            <a:r>
              <a:rPr sz="1100" dirty="0">
                <a:latin typeface="Arial"/>
                <a:cs typeface="Arial"/>
              </a:rPr>
              <a:t>or</a:t>
            </a:r>
            <a:r>
              <a:rPr sz="1100" spc="-20" dirty="0">
                <a:latin typeface="Arial"/>
                <a:cs typeface="Arial"/>
              </a:rPr>
              <a:t> </a:t>
            </a:r>
            <a:r>
              <a:rPr sz="1100" spc="-25" dirty="0">
                <a:latin typeface="Arial"/>
                <a:cs typeface="Arial"/>
              </a:rPr>
              <a:t>as </a:t>
            </a:r>
            <a:r>
              <a:rPr sz="1100" dirty="0">
                <a:latin typeface="Arial"/>
                <a:cs typeface="Arial"/>
              </a:rPr>
              <a:t>late</a:t>
            </a:r>
            <a:r>
              <a:rPr sz="1100" spc="-20" dirty="0">
                <a:latin typeface="Arial"/>
                <a:cs typeface="Arial"/>
              </a:rPr>
              <a:t> </a:t>
            </a:r>
            <a:r>
              <a:rPr sz="1100" dirty="0">
                <a:latin typeface="Arial"/>
                <a:cs typeface="Arial"/>
              </a:rPr>
              <a:t>as</a:t>
            </a:r>
            <a:r>
              <a:rPr sz="1100" spc="-15" dirty="0">
                <a:latin typeface="Arial"/>
                <a:cs typeface="Arial"/>
              </a:rPr>
              <a:t> </a:t>
            </a:r>
            <a:r>
              <a:rPr sz="1100" dirty="0">
                <a:latin typeface="Arial"/>
                <a:cs typeface="Arial"/>
              </a:rPr>
              <a:t>age</a:t>
            </a:r>
            <a:r>
              <a:rPr sz="1100" spc="-20" dirty="0">
                <a:latin typeface="Arial"/>
                <a:cs typeface="Arial"/>
              </a:rPr>
              <a:t> </a:t>
            </a:r>
            <a:r>
              <a:rPr sz="1100" spc="-25" dirty="0">
                <a:latin typeface="Arial"/>
                <a:cs typeface="Arial"/>
              </a:rPr>
              <a:t>70.</a:t>
            </a:r>
            <a:endParaRPr sz="1100" dirty="0">
              <a:latin typeface="Arial"/>
              <a:cs typeface="Arial"/>
            </a:endParaRPr>
          </a:p>
          <a:p>
            <a:pPr marL="215265" marR="5080" indent="-203200">
              <a:lnSpc>
                <a:spcPct val="100000"/>
              </a:lnSpc>
              <a:spcBef>
                <a:spcPts val="600"/>
              </a:spcBef>
              <a:buChar char="•"/>
              <a:tabLst>
                <a:tab pos="215265" algn="l"/>
              </a:tabLst>
            </a:pPr>
            <a:r>
              <a:rPr sz="1100" dirty="0">
                <a:latin typeface="Arial"/>
                <a:cs typeface="Arial"/>
              </a:rPr>
              <a:t>Benefits</a:t>
            </a:r>
            <a:r>
              <a:rPr sz="1100" spc="-45" dirty="0">
                <a:latin typeface="Arial"/>
                <a:cs typeface="Arial"/>
              </a:rPr>
              <a:t> </a:t>
            </a:r>
            <a:r>
              <a:rPr sz="1100" dirty="0">
                <a:latin typeface="Arial"/>
                <a:cs typeface="Arial"/>
              </a:rPr>
              <a:t>are</a:t>
            </a:r>
            <a:r>
              <a:rPr sz="1100" spc="-20" dirty="0">
                <a:latin typeface="Arial"/>
                <a:cs typeface="Arial"/>
              </a:rPr>
              <a:t> </a:t>
            </a:r>
            <a:r>
              <a:rPr sz="1100" u="sng" spc="-10" dirty="0">
                <a:uFill>
                  <a:solidFill>
                    <a:srgbClr val="000000"/>
                  </a:solidFill>
                </a:uFill>
                <a:latin typeface="Arial"/>
                <a:cs typeface="Arial"/>
              </a:rPr>
              <a:t>permanently</a:t>
            </a:r>
            <a:r>
              <a:rPr sz="1100" u="none" spc="-10" dirty="0">
                <a:latin typeface="Arial"/>
                <a:cs typeface="Arial"/>
              </a:rPr>
              <a:t> </a:t>
            </a:r>
            <a:r>
              <a:rPr sz="1100" u="sng" dirty="0">
                <a:uFill>
                  <a:solidFill>
                    <a:srgbClr val="000000"/>
                  </a:solidFill>
                </a:uFill>
                <a:latin typeface="Arial"/>
                <a:cs typeface="Arial"/>
              </a:rPr>
              <a:t>reduced</a:t>
            </a:r>
            <a:r>
              <a:rPr sz="1100" u="none" spc="-35" dirty="0">
                <a:latin typeface="Arial"/>
                <a:cs typeface="Arial"/>
              </a:rPr>
              <a:t> </a:t>
            </a:r>
            <a:r>
              <a:rPr sz="1100" u="none" dirty="0">
                <a:latin typeface="Arial"/>
                <a:cs typeface="Arial"/>
              </a:rPr>
              <a:t>if</a:t>
            </a:r>
            <a:r>
              <a:rPr sz="1100" u="none" spc="-15" dirty="0">
                <a:latin typeface="Arial"/>
                <a:cs typeface="Arial"/>
              </a:rPr>
              <a:t> </a:t>
            </a:r>
            <a:r>
              <a:rPr sz="1100" u="none" dirty="0">
                <a:latin typeface="Arial"/>
                <a:cs typeface="Arial"/>
              </a:rPr>
              <a:t>you</a:t>
            </a:r>
            <a:r>
              <a:rPr sz="1100" u="none" spc="-15" dirty="0">
                <a:latin typeface="Arial"/>
                <a:cs typeface="Arial"/>
              </a:rPr>
              <a:t> </a:t>
            </a:r>
            <a:r>
              <a:rPr sz="1100" u="none" dirty="0">
                <a:latin typeface="Arial"/>
                <a:cs typeface="Arial"/>
              </a:rPr>
              <a:t>begin</a:t>
            </a:r>
            <a:r>
              <a:rPr sz="1100" u="none" spc="-20" dirty="0">
                <a:latin typeface="Arial"/>
                <a:cs typeface="Arial"/>
              </a:rPr>
              <a:t> </a:t>
            </a:r>
            <a:r>
              <a:rPr sz="1100" u="none" dirty="0">
                <a:latin typeface="Arial"/>
                <a:cs typeface="Arial"/>
              </a:rPr>
              <a:t>before</a:t>
            </a:r>
            <a:r>
              <a:rPr sz="1100" u="none" spc="-60" dirty="0">
                <a:latin typeface="Arial"/>
                <a:cs typeface="Arial"/>
              </a:rPr>
              <a:t> </a:t>
            </a:r>
            <a:r>
              <a:rPr sz="1100" u="none" spc="-20" dirty="0">
                <a:latin typeface="Arial"/>
                <a:cs typeface="Arial"/>
              </a:rPr>
              <a:t>your </a:t>
            </a:r>
            <a:r>
              <a:rPr sz="1100" u="none" dirty="0">
                <a:latin typeface="Arial"/>
                <a:cs typeface="Arial"/>
              </a:rPr>
              <a:t>“full</a:t>
            </a:r>
            <a:r>
              <a:rPr sz="1100" u="none" spc="-40" dirty="0">
                <a:latin typeface="Arial"/>
                <a:cs typeface="Arial"/>
              </a:rPr>
              <a:t> </a:t>
            </a:r>
            <a:r>
              <a:rPr sz="1100" u="none" dirty="0">
                <a:latin typeface="Arial"/>
                <a:cs typeface="Arial"/>
              </a:rPr>
              <a:t>retirement</a:t>
            </a:r>
            <a:r>
              <a:rPr sz="1100" u="none" spc="-60" dirty="0">
                <a:latin typeface="Arial"/>
                <a:cs typeface="Arial"/>
              </a:rPr>
              <a:t> </a:t>
            </a:r>
            <a:r>
              <a:rPr sz="1100" u="none" dirty="0">
                <a:latin typeface="Arial"/>
                <a:cs typeface="Arial"/>
              </a:rPr>
              <a:t>age</a:t>
            </a:r>
            <a:r>
              <a:rPr sz="1100" u="none" spc="-30" dirty="0">
                <a:latin typeface="Arial"/>
                <a:cs typeface="Arial"/>
              </a:rPr>
              <a:t> </a:t>
            </a:r>
            <a:r>
              <a:rPr sz="1100" u="none" dirty="0">
                <a:latin typeface="Arial"/>
                <a:cs typeface="Arial"/>
              </a:rPr>
              <a:t>(FRA).”</a:t>
            </a:r>
            <a:r>
              <a:rPr sz="1100" u="none" spc="-25" dirty="0">
                <a:latin typeface="Arial"/>
                <a:cs typeface="Arial"/>
              </a:rPr>
              <a:t> FRA </a:t>
            </a:r>
            <a:r>
              <a:rPr sz="1100" u="none" dirty="0">
                <a:latin typeface="Arial"/>
                <a:cs typeface="Arial"/>
              </a:rPr>
              <a:t>can</a:t>
            </a:r>
            <a:r>
              <a:rPr sz="1100" u="none" spc="-20" dirty="0">
                <a:latin typeface="Arial"/>
                <a:cs typeface="Arial"/>
              </a:rPr>
              <a:t> </a:t>
            </a:r>
            <a:r>
              <a:rPr sz="1100" u="none" dirty="0">
                <a:latin typeface="Arial"/>
                <a:cs typeface="Arial"/>
              </a:rPr>
              <a:t>be</a:t>
            </a:r>
            <a:r>
              <a:rPr sz="1100" u="none" spc="-15" dirty="0">
                <a:latin typeface="Arial"/>
                <a:cs typeface="Arial"/>
              </a:rPr>
              <a:t> </a:t>
            </a:r>
            <a:r>
              <a:rPr sz="1100" u="none" dirty="0">
                <a:latin typeface="Arial"/>
                <a:cs typeface="Arial"/>
              </a:rPr>
              <a:t>ages</a:t>
            </a:r>
            <a:r>
              <a:rPr sz="1100" u="none" spc="-25" dirty="0">
                <a:latin typeface="Arial"/>
                <a:cs typeface="Arial"/>
              </a:rPr>
              <a:t> </a:t>
            </a:r>
            <a:r>
              <a:rPr sz="1100" u="none" spc="-10" dirty="0">
                <a:latin typeface="Arial"/>
                <a:cs typeface="Arial"/>
              </a:rPr>
              <a:t>65-</a:t>
            </a:r>
            <a:r>
              <a:rPr sz="1100" u="none" dirty="0">
                <a:latin typeface="Arial"/>
                <a:cs typeface="Arial"/>
              </a:rPr>
              <a:t>67</a:t>
            </a:r>
            <a:r>
              <a:rPr sz="1100" u="none" spc="-25" dirty="0">
                <a:latin typeface="Arial"/>
                <a:cs typeface="Arial"/>
              </a:rPr>
              <a:t> </a:t>
            </a:r>
            <a:r>
              <a:rPr sz="1100" u="none" dirty="0">
                <a:latin typeface="Arial"/>
                <a:cs typeface="Arial"/>
              </a:rPr>
              <a:t>depending</a:t>
            </a:r>
            <a:r>
              <a:rPr sz="1100" u="none" spc="5" dirty="0">
                <a:latin typeface="Arial"/>
                <a:cs typeface="Arial"/>
              </a:rPr>
              <a:t> </a:t>
            </a:r>
            <a:r>
              <a:rPr sz="1100" u="none" spc="-25" dirty="0">
                <a:latin typeface="Arial"/>
                <a:cs typeface="Arial"/>
              </a:rPr>
              <a:t>on </a:t>
            </a:r>
            <a:r>
              <a:rPr sz="1100" u="none" dirty="0">
                <a:latin typeface="Arial"/>
                <a:cs typeface="Arial"/>
              </a:rPr>
              <a:t>when</a:t>
            </a:r>
            <a:r>
              <a:rPr sz="1100" u="none" spc="-20" dirty="0">
                <a:latin typeface="Arial"/>
                <a:cs typeface="Arial"/>
              </a:rPr>
              <a:t> </a:t>
            </a:r>
            <a:r>
              <a:rPr sz="1100" u="none" dirty="0">
                <a:latin typeface="Arial"/>
                <a:cs typeface="Arial"/>
              </a:rPr>
              <a:t>you</a:t>
            </a:r>
            <a:r>
              <a:rPr sz="1100" u="none" spc="-30" dirty="0">
                <a:latin typeface="Arial"/>
                <a:cs typeface="Arial"/>
              </a:rPr>
              <a:t> </a:t>
            </a:r>
            <a:r>
              <a:rPr sz="1100" u="none" dirty="0">
                <a:latin typeface="Arial"/>
                <a:cs typeface="Arial"/>
              </a:rPr>
              <a:t>were</a:t>
            </a:r>
            <a:r>
              <a:rPr sz="1100" u="none" spc="-30" dirty="0">
                <a:latin typeface="Arial"/>
                <a:cs typeface="Arial"/>
              </a:rPr>
              <a:t> </a:t>
            </a:r>
            <a:r>
              <a:rPr sz="1100" u="none" spc="-10" dirty="0">
                <a:latin typeface="Arial"/>
                <a:cs typeface="Arial"/>
              </a:rPr>
              <a:t>born.</a:t>
            </a:r>
            <a:endParaRPr sz="1100" dirty="0">
              <a:latin typeface="Arial"/>
              <a:cs typeface="Arial"/>
            </a:endParaRPr>
          </a:p>
          <a:p>
            <a:pPr marL="215265" marR="25400" indent="-203200">
              <a:lnSpc>
                <a:spcPct val="100000"/>
              </a:lnSpc>
              <a:spcBef>
                <a:spcPts val="600"/>
              </a:spcBef>
              <a:buChar char="•"/>
              <a:tabLst>
                <a:tab pos="215265" algn="l"/>
              </a:tabLst>
            </a:pPr>
            <a:r>
              <a:rPr sz="1100" dirty="0">
                <a:latin typeface="Arial"/>
                <a:cs typeface="Arial"/>
              </a:rPr>
              <a:t>Conversely,</a:t>
            </a:r>
            <a:r>
              <a:rPr sz="1100" spc="-35" dirty="0">
                <a:latin typeface="Arial"/>
                <a:cs typeface="Arial"/>
              </a:rPr>
              <a:t> </a:t>
            </a:r>
            <a:r>
              <a:rPr sz="1100" dirty="0">
                <a:latin typeface="Arial"/>
                <a:cs typeface="Arial"/>
              </a:rPr>
              <a:t>monthly</a:t>
            </a:r>
            <a:r>
              <a:rPr sz="1100" spc="-60" dirty="0">
                <a:latin typeface="Arial"/>
                <a:cs typeface="Arial"/>
              </a:rPr>
              <a:t> </a:t>
            </a:r>
            <a:r>
              <a:rPr sz="1100" dirty="0">
                <a:latin typeface="Arial"/>
                <a:cs typeface="Arial"/>
              </a:rPr>
              <a:t>benefits</a:t>
            </a:r>
            <a:r>
              <a:rPr sz="1100" spc="-65" dirty="0">
                <a:latin typeface="Arial"/>
                <a:cs typeface="Arial"/>
              </a:rPr>
              <a:t> </a:t>
            </a:r>
            <a:r>
              <a:rPr sz="1100" spc="-20" dirty="0">
                <a:latin typeface="Arial"/>
                <a:cs typeface="Arial"/>
              </a:rPr>
              <a:t>will </a:t>
            </a:r>
            <a:r>
              <a:rPr sz="1100" dirty="0">
                <a:latin typeface="Arial"/>
                <a:cs typeface="Arial"/>
              </a:rPr>
              <a:t>increase</a:t>
            </a:r>
            <a:r>
              <a:rPr sz="1100" spc="-20" dirty="0">
                <a:latin typeface="Arial"/>
                <a:cs typeface="Arial"/>
              </a:rPr>
              <a:t> </a:t>
            </a:r>
            <a:r>
              <a:rPr sz="1100" dirty="0">
                <a:latin typeface="Arial"/>
                <a:cs typeface="Arial"/>
              </a:rPr>
              <a:t>if</a:t>
            </a:r>
            <a:r>
              <a:rPr sz="1100" spc="-10" dirty="0">
                <a:latin typeface="Arial"/>
                <a:cs typeface="Arial"/>
              </a:rPr>
              <a:t> </a:t>
            </a:r>
            <a:r>
              <a:rPr sz="1100" dirty="0">
                <a:latin typeface="Arial"/>
                <a:cs typeface="Arial"/>
              </a:rPr>
              <a:t>you</a:t>
            </a:r>
            <a:r>
              <a:rPr sz="1100" spc="-5" dirty="0">
                <a:latin typeface="Arial"/>
                <a:cs typeface="Arial"/>
              </a:rPr>
              <a:t> </a:t>
            </a:r>
            <a:r>
              <a:rPr sz="1100" dirty="0">
                <a:latin typeface="Arial"/>
                <a:cs typeface="Arial"/>
              </a:rPr>
              <a:t>start</a:t>
            </a:r>
            <a:r>
              <a:rPr sz="1100" spc="-45" dirty="0">
                <a:latin typeface="Arial"/>
                <a:cs typeface="Arial"/>
              </a:rPr>
              <a:t> </a:t>
            </a:r>
            <a:r>
              <a:rPr sz="1100" dirty="0">
                <a:latin typeface="Arial"/>
                <a:cs typeface="Arial"/>
              </a:rPr>
              <a:t>after</a:t>
            </a:r>
            <a:r>
              <a:rPr sz="1100" spc="-55" dirty="0">
                <a:latin typeface="Arial"/>
                <a:cs typeface="Arial"/>
              </a:rPr>
              <a:t> </a:t>
            </a:r>
            <a:r>
              <a:rPr sz="1100" spc="-20" dirty="0">
                <a:latin typeface="Arial"/>
                <a:cs typeface="Arial"/>
              </a:rPr>
              <a:t>FRA, </a:t>
            </a:r>
            <a:r>
              <a:rPr sz="1100" dirty="0">
                <a:latin typeface="Arial"/>
                <a:cs typeface="Arial"/>
              </a:rPr>
              <a:t>with</a:t>
            </a:r>
            <a:r>
              <a:rPr sz="1100" spc="-30" dirty="0">
                <a:latin typeface="Arial"/>
                <a:cs typeface="Arial"/>
              </a:rPr>
              <a:t> </a:t>
            </a:r>
            <a:r>
              <a:rPr sz="1100" dirty="0">
                <a:latin typeface="Arial"/>
                <a:cs typeface="Arial"/>
              </a:rPr>
              <a:t>delayed</a:t>
            </a:r>
            <a:r>
              <a:rPr sz="1100" spc="-40" dirty="0">
                <a:latin typeface="Arial"/>
                <a:cs typeface="Arial"/>
              </a:rPr>
              <a:t> </a:t>
            </a:r>
            <a:r>
              <a:rPr sz="1100" dirty="0">
                <a:latin typeface="Arial"/>
                <a:cs typeface="Arial"/>
              </a:rPr>
              <a:t>retirement</a:t>
            </a:r>
            <a:r>
              <a:rPr sz="1100" spc="-70" dirty="0">
                <a:latin typeface="Arial"/>
                <a:cs typeface="Arial"/>
              </a:rPr>
              <a:t> </a:t>
            </a:r>
            <a:r>
              <a:rPr sz="1100" spc="-10" dirty="0">
                <a:latin typeface="Arial"/>
                <a:cs typeface="Arial"/>
              </a:rPr>
              <a:t>credits </a:t>
            </a:r>
            <a:r>
              <a:rPr sz="1100" dirty="0">
                <a:latin typeface="Arial"/>
                <a:cs typeface="Arial"/>
              </a:rPr>
              <a:t>up</a:t>
            </a:r>
            <a:r>
              <a:rPr sz="1100" spc="-10" dirty="0">
                <a:latin typeface="Arial"/>
                <a:cs typeface="Arial"/>
              </a:rPr>
              <a:t> </a:t>
            </a:r>
            <a:r>
              <a:rPr sz="1100" dirty="0">
                <a:latin typeface="Arial"/>
                <a:cs typeface="Arial"/>
              </a:rPr>
              <a:t>to</a:t>
            </a:r>
            <a:r>
              <a:rPr sz="1100" spc="-20" dirty="0">
                <a:latin typeface="Arial"/>
                <a:cs typeface="Arial"/>
              </a:rPr>
              <a:t> </a:t>
            </a:r>
            <a:r>
              <a:rPr sz="1100" dirty="0">
                <a:latin typeface="Arial"/>
                <a:cs typeface="Arial"/>
              </a:rPr>
              <a:t>age</a:t>
            </a:r>
            <a:r>
              <a:rPr sz="1100" spc="-20" dirty="0">
                <a:latin typeface="Arial"/>
                <a:cs typeface="Arial"/>
              </a:rPr>
              <a:t> </a:t>
            </a:r>
            <a:r>
              <a:rPr sz="1100" dirty="0">
                <a:latin typeface="Arial"/>
                <a:cs typeface="Arial"/>
              </a:rPr>
              <a:t>70</a:t>
            </a:r>
            <a:r>
              <a:rPr sz="1100" spc="-10" dirty="0">
                <a:latin typeface="Arial"/>
                <a:cs typeface="Arial"/>
              </a:rPr>
              <a:t> </a:t>
            </a:r>
            <a:r>
              <a:rPr sz="1100" dirty="0">
                <a:latin typeface="Arial"/>
                <a:cs typeface="Arial"/>
              </a:rPr>
              <a:t>(+8%</a:t>
            </a:r>
            <a:r>
              <a:rPr sz="1100" spc="-25" dirty="0">
                <a:latin typeface="Arial"/>
                <a:cs typeface="Arial"/>
              </a:rPr>
              <a:t> </a:t>
            </a:r>
            <a:r>
              <a:rPr sz="1100" i="1" dirty="0">
                <a:latin typeface="Arial"/>
                <a:cs typeface="Arial"/>
              </a:rPr>
              <a:t>per</a:t>
            </a:r>
            <a:r>
              <a:rPr sz="1100" i="1" spc="-15" dirty="0">
                <a:latin typeface="Arial"/>
                <a:cs typeface="Arial"/>
              </a:rPr>
              <a:t> </a:t>
            </a:r>
            <a:r>
              <a:rPr sz="1100" i="1" spc="-10" dirty="0">
                <a:latin typeface="Arial"/>
                <a:cs typeface="Arial"/>
              </a:rPr>
              <a:t>year</a:t>
            </a:r>
            <a:r>
              <a:rPr sz="1100" spc="-10" dirty="0">
                <a:latin typeface="Arial"/>
                <a:cs typeface="Arial"/>
              </a:rPr>
              <a:t>).</a:t>
            </a:r>
            <a:endParaRPr sz="1100" dirty="0">
              <a:latin typeface="Arial"/>
              <a:cs typeface="Arial"/>
            </a:endParaRPr>
          </a:p>
          <a:p>
            <a:pPr marL="215265" marR="261620" indent="-203200">
              <a:lnSpc>
                <a:spcPct val="100000"/>
              </a:lnSpc>
              <a:spcBef>
                <a:spcPts val="600"/>
              </a:spcBef>
              <a:buChar char="•"/>
              <a:tabLst>
                <a:tab pos="215265" algn="l"/>
              </a:tabLst>
            </a:pPr>
            <a:r>
              <a:rPr sz="1100" dirty="0">
                <a:latin typeface="Arial"/>
                <a:cs typeface="Arial"/>
              </a:rPr>
              <a:t>Given</a:t>
            </a:r>
            <a:r>
              <a:rPr sz="1100" spc="-15" dirty="0">
                <a:latin typeface="Arial"/>
                <a:cs typeface="Arial"/>
              </a:rPr>
              <a:t> </a:t>
            </a:r>
            <a:r>
              <a:rPr sz="1100" dirty="0">
                <a:latin typeface="Arial"/>
                <a:cs typeface="Arial"/>
              </a:rPr>
              <a:t>that</a:t>
            </a:r>
            <a:r>
              <a:rPr sz="1100" spc="-35" dirty="0">
                <a:latin typeface="Arial"/>
                <a:cs typeface="Arial"/>
              </a:rPr>
              <a:t> </a:t>
            </a:r>
            <a:r>
              <a:rPr sz="1100" dirty="0">
                <a:latin typeface="Arial"/>
                <a:cs typeface="Arial"/>
              </a:rPr>
              <a:t>FRA</a:t>
            </a:r>
            <a:r>
              <a:rPr sz="1100" spc="-15" dirty="0">
                <a:latin typeface="Arial"/>
                <a:cs typeface="Arial"/>
              </a:rPr>
              <a:t> </a:t>
            </a:r>
            <a:r>
              <a:rPr sz="1100" dirty="0">
                <a:latin typeface="Arial"/>
                <a:cs typeface="Arial"/>
              </a:rPr>
              <a:t>is</a:t>
            </a:r>
            <a:r>
              <a:rPr sz="1100" spc="-5" dirty="0">
                <a:latin typeface="Arial"/>
                <a:cs typeface="Arial"/>
              </a:rPr>
              <a:t> </a:t>
            </a:r>
            <a:r>
              <a:rPr sz="1100" dirty="0">
                <a:latin typeface="Arial"/>
                <a:cs typeface="Arial"/>
              </a:rPr>
              <a:t>age</a:t>
            </a:r>
            <a:r>
              <a:rPr sz="1100" spc="-40" dirty="0">
                <a:latin typeface="Arial"/>
                <a:cs typeface="Arial"/>
              </a:rPr>
              <a:t> </a:t>
            </a:r>
            <a:r>
              <a:rPr sz="1100" dirty="0">
                <a:latin typeface="Arial"/>
                <a:cs typeface="Arial"/>
              </a:rPr>
              <a:t>67</a:t>
            </a:r>
            <a:r>
              <a:rPr sz="1100" spc="-20" dirty="0">
                <a:latin typeface="Arial"/>
                <a:cs typeface="Arial"/>
              </a:rPr>
              <a:t> </a:t>
            </a:r>
            <a:r>
              <a:rPr sz="1100" spc="-25" dirty="0">
                <a:latin typeface="Arial"/>
                <a:cs typeface="Arial"/>
              </a:rPr>
              <a:t>for </a:t>
            </a:r>
            <a:r>
              <a:rPr sz="1100" dirty="0">
                <a:latin typeface="Arial"/>
                <a:cs typeface="Arial"/>
              </a:rPr>
              <a:t>anyone</a:t>
            </a:r>
            <a:r>
              <a:rPr sz="1100" spc="-20" dirty="0">
                <a:latin typeface="Arial"/>
                <a:cs typeface="Arial"/>
              </a:rPr>
              <a:t> </a:t>
            </a:r>
            <a:r>
              <a:rPr sz="1100" dirty="0">
                <a:latin typeface="Arial"/>
                <a:cs typeface="Arial"/>
              </a:rPr>
              <a:t>born</a:t>
            </a:r>
            <a:r>
              <a:rPr sz="1100" spc="-40" dirty="0">
                <a:latin typeface="Arial"/>
                <a:cs typeface="Arial"/>
              </a:rPr>
              <a:t> </a:t>
            </a:r>
            <a:r>
              <a:rPr sz="1100" dirty="0">
                <a:latin typeface="Arial"/>
                <a:cs typeface="Arial"/>
              </a:rPr>
              <a:t>in</a:t>
            </a:r>
            <a:r>
              <a:rPr sz="1100" spc="-15" dirty="0">
                <a:latin typeface="Arial"/>
                <a:cs typeface="Arial"/>
              </a:rPr>
              <a:t> </a:t>
            </a:r>
            <a:r>
              <a:rPr lang="en-US" sz="1100" spc="-15" dirty="0">
                <a:latin typeface="Arial"/>
                <a:cs typeface="Arial"/>
              </a:rPr>
              <a:t>1</a:t>
            </a:r>
            <a:r>
              <a:rPr sz="1100" dirty="0">
                <a:latin typeface="Arial"/>
                <a:cs typeface="Arial"/>
              </a:rPr>
              <a:t>960</a:t>
            </a:r>
            <a:r>
              <a:rPr sz="1100" spc="-25" dirty="0">
                <a:latin typeface="Arial"/>
                <a:cs typeface="Arial"/>
              </a:rPr>
              <a:t> </a:t>
            </a:r>
            <a:r>
              <a:rPr sz="1100" dirty="0">
                <a:latin typeface="Arial"/>
                <a:cs typeface="Arial"/>
              </a:rPr>
              <a:t>or</a:t>
            </a:r>
            <a:r>
              <a:rPr sz="1100" spc="-20" dirty="0">
                <a:latin typeface="Arial"/>
                <a:cs typeface="Arial"/>
              </a:rPr>
              <a:t> </a:t>
            </a:r>
            <a:r>
              <a:rPr sz="1100" spc="-10" dirty="0">
                <a:latin typeface="Arial"/>
                <a:cs typeface="Arial"/>
              </a:rPr>
              <a:t>later, </a:t>
            </a:r>
            <a:r>
              <a:rPr sz="1100" dirty="0">
                <a:latin typeface="Arial"/>
                <a:cs typeface="Arial"/>
              </a:rPr>
              <a:t>delayed</a:t>
            </a:r>
            <a:r>
              <a:rPr sz="1100" spc="-20" dirty="0">
                <a:latin typeface="Arial"/>
                <a:cs typeface="Arial"/>
              </a:rPr>
              <a:t> </a:t>
            </a:r>
            <a:r>
              <a:rPr sz="1100" dirty="0">
                <a:latin typeface="Arial"/>
                <a:cs typeface="Arial"/>
              </a:rPr>
              <a:t>credits</a:t>
            </a:r>
            <a:r>
              <a:rPr sz="1100" spc="-50" dirty="0">
                <a:latin typeface="Arial"/>
                <a:cs typeface="Arial"/>
              </a:rPr>
              <a:t> </a:t>
            </a:r>
            <a:r>
              <a:rPr sz="1100" dirty="0">
                <a:latin typeface="Arial"/>
                <a:cs typeface="Arial"/>
              </a:rPr>
              <a:t>can</a:t>
            </a:r>
            <a:r>
              <a:rPr sz="1100" spc="-40" dirty="0">
                <a:latin typeface="Arial"/>
                <a:cs typeface="Arial"/>
              </a:rPr>
              <a:t> </a:t>
            </a:r>
            <a:r>
              <a:rPr sz="1100" dirty="0">
                <a:latin typeface="Arial"/>
                <a:cs typeface="Arial"/>
              </a:rPr>
              <a:t>only</a:t>
            </a:r>
            <a:r>
              <a:rPr sz="1100" spc="-35" dirty="0">
                <a:latin typeface="Arial"/>
                <a:cs typeface="Arial"/>
              </a:rPr>
              <a:t> </a:t>
            </a:r>
            <a:r>
              <a:rPr sz="1100" spc="-25" dirty="0">
                <a:latin typeface="Arial"/>
                <a:cs typeface="Arial"/>
              </a:rPr>
              <a:t>be </a:t>
            </a:r>
            <a:r>
              <a:rPr sz="1100" dirty="0">
                <a:latin typeface="Arial"/>
                <a:cs typeface="Arial"/>
              </a:rPr>
              <a:t>accrued</a:t>
            </a:r>
            <a:r>
              <a:rPr sz="1100" spc="-25" dirty="0">
                <a:latin typeface="Arial"/>
                <a:cs typeface="Arial"/>
              </a:rPr>
              <a:t> </a:t>
            </a:r>
            <a:r>
              <a:rPr sz="1100" dirty="0">
                <a:latin typeface="Arial"/>
                <a:cs typeface="Arial"/>
              </a:rPr>
              <a:t>up</a:t>
            </a:r>
            <a:r>
              <a:rPr sz="1100" spc="-10" dirty="0">
                <a:latin typeface="Arial"/>
                <a:cs typeface="Arial"/>
              </a:rPr>
              <a:t> </a:t>
            </a:r>
            <a:r>
              <a:rPr sz="1100" dirty="0">
                <a:latin typeface="Arial"/>
                <a:cs typeface="Arial"/>
              </a:rPr>
              <a:t>to</a:t>
            </a:r>
            <a:r>
              <a:rPr sz="1100" spc="-20" dirty="0">
                <a:latin typeface="Arial"/>
                <a:cs typeface="Arial"/>
              </a:rPr>
              <a:t> </a:t>
            </a:r>
            <a:r>
              <a:rPr sz="1100" dirty="0">
                <a:latin typeface="Arial"/>
                <a:cs typeface="Arial"/>
              </a:rPr>
              <a:t>three</a:t>
            </a:r>
            <a:r>
              <a:rPr sz="1100" spc="-35" dirty="0">
                <a:latin typeface="Arial"/>
                <a:cs typeface="Arial"/>
              </a:rPr>
              <a:t> </a:t>
            </a:r>
            <a:r>
              <a:rPr sz="1100" spc="-10" dirty="0">
                <a:latin typeface="Arial"/>
                <a:cs typeface="Arial"/>
              </a:rPr>
              <a:t>years.</a:t>
            </a:r>
            <a:endParaRPr sz="1100" dirty="0">
              <a:latin typeface="Arial"/>
              <a:cs typeface="Arial"/>
            </a:endParaRPr>
          </a:p>
        </p:txBody>
      </p:sp>
      <p:sp>
        <p:nvSpPr>
          <p:cNvPr id="41" name="object 41"/>
          <p:cNvSpPr txBox="1"/>
          <p:nvPr/>
        </p:nvSpPr>
        <p:spPr>
          <a:xfrm>
            <a:off x="6493065" y="1157897"/>
            <a:ext cx="2445385" cy="347980"/>
          </a:xfrm>
          <a:prstGeom prst="rect">
            <a:avLst/>
          </a:prstGeom>
          <a:solidFill>
            <a:srgbClr val="00B1A9"/>
          </a:solidFill>
        </p:spPr>
        <p:txBody>
          <a:bodyPr vert="horz" wrap="square" lIns="0" tIns="85725" rIns="0" bIns="0" rtlCol="0">
            <a:spAutoFit/>
          </a:bodyPr>
          <a:lstStyle/>
          <a:p>
            <a:pPr marL="563880">
              <a:lnSpc>
                <a:spcPct val="100000"/>
              </a:lnSpc>
              <a:spcBef>
                <a:spcPts val="675"/>
              </a:spcBef>
            </a:pPr>
            <a:r>
              <a:rPr sz="1100" b="1">
                <a:solidFill>
                  <a:srgbClr val="FFFFFF"/>
                </a:solidFill>
                <a:latin typeface="Arial"/>
                <a:cs typeface="Arial"/>
              </a:rPr>
              <a:t>Key</a:t>
            </a:r>
            <a:r>
              <a:rPr sz="1100" b="1" spc="-25">
                <a:solidFill>
                  <a:srgbClr val="FFFFFF"/>
                </a:solidFill>
                <a:latin typeface="Arial"/>
                <a:cs typeface="Arial"/>
              </a:rPr>
              <a:t> </a:t>
            </a:r>
            <a:r>
              <a:rPr sz="1100" b="1" spc="-10">
                <a:solidFill>
                  <a:srgbClr val="FFFFFF"/>
                </a:solidFill>
                <a:latin typeface="Arial"/>
                <a:cs typeface="Arial"/>
              </a:rPr>
              <a:t>Considerations</a:t>
            </a:r>
            <a:endParaRPr sz="1100">
              <a:latin typeface="Arial"/>
              <a:cs typeface="Arial"/>
            </a:endParaRPr>
          </a:p>
        </p:txBody>
      </p:sp>
      <p:sp>
        <p:nvSpPr>
          <p:cNvPr id="42" name="object 42"/>
          <p:cNvSpPr txBox="1"/>
          <p:nvPr/>
        </p:nvSpPr>
        <p:spPr>
          <a:xfrm>
            <a:off x="6493065" y="4801323"/>
            <a:ext cx="2445385" cy="347980"/>
          </a:xfrm>
          <a:prstGeom prst="rect">
            <a:avLst/>
          </a:prstGeom>
          <a:solidFill>
            <a:srgbClr val="00B1A9"/>
          </a:solidFill>
        </p:spPr>
        <p:txBody>
          <a:bodyPr vert="horz" wrap="square" lIns="0" tIns="85725" rIns="0" bIns="0" rtlCol="0">
            <a:spAutoFit/>
          </a:bodyPr>
          <a:lstStyle/>
          <a:p>
            <a:pPr marL="763270">
              <a:lnSpc>
                <a:spcPct val="100000"/>
              </a:lnSpc>
              <a:spcBef>
                <a:spcPts val="675"/>
              </a:spcBef>
            </a:pPr>
            <a:r>
              <a:rPr sz="1100" b="1">
                <a:solidFill>
                  <a:srgbClr val="FFFFFF"/>
                </a:solidFill>
                <a:latin typeface="Arial"/>
                <a:cs typeface="Arial"/>
              </a:rPr>
              <a:t>6</a:t>
            </a:r>
            <a:r>
              <a:rPr sz="1100" b="1" spc="-25">
                <a:solidFill>
                  <a:srgbClr val="FFFFFF"/>
                </a:solidFill>
                <a:latin typeface="Arial"/>
                <a:cs typeface="Arial"/>
              </a:rPr>
              <a:t> </a:t>
            </a:r>
            <a:r>
              <a:rPr sz="1100" b="1">
                <a:solidFill>
                  <a:srgbClr val="FFFFFF"/>
                </a:solidFill>
                <a:latin typeface="Arial"/>
                <a:cs typeface="Arial"/>
              </a:rPr>
              <a:t>Key</a:t>
            </a:r>
            <a:r>
              <a:rPr sz="1100" b="1" spc="-10">
                <a:solidFill>
                  <a:srgbClr val="FFFFFF"/>
                </a:solidFill>
                <a:latin typeface="Arial"/>
                <a:cs typeface="Arial"/>
              </a:rPr>
              <a:t> Factors</a:t>
            </a:r>
            <a:endParaRPr sz="1100">
              <a:latin typeface="Arial"/>
              <a:cs typeface="Arial"/>
            </a:endParaRPr>
          </a:p>
        </p:txBody>
      </p:sp>
      <p:sp>
        <p:nvSpPr>
          <p:cNvPr id="43" name="object 43"/>
          <p:cNvSpPr txBox="1"/>
          <p:nvPr/>
        </p:nvSpPr>
        <p:spPr>
          <a:xfrm>
            <a:off x="6579951" y="5123543"/>
            <a:ext cx="2153920" cy="1488440"/>
          </a:xfrm>
          <a:prstGeom prst="rect">
            <a:avLst/>
          </a:prstGeom>
        </p:spPr>
        <p:txBody>
          <a:bodyPr vert="horz" wrap="square" lIns="0" tIns="88900" rIns="0" bIns="0" rtlCol="0">
            <a:spAutoFit/>
          </a:bodyPr>
          <a:lstStyle/>
          <a:p>
            <a:pPr marL="215265" indent="-202565">
              <a:lnSpc>
                <a:spcPct val="100000"/>
              </a:lnSpc>
              <a:spcBef>
                <a:spcPts val="700"/>
              </a:spcBef>
              <a:buChar char="•"/>
              <a:tabLst>
                <a:tab pos="215265" algn="l"/>
              </a:tabLst>
            </a:pPr>
            <a:r>
              <a:rPr sz="1100">
                <a:latin typeface="Arial"/>
                <a:cs typeface="Arial"/>
              </a:rPr>
              <a:t>Life</a:t>
            </a:r>
            <a:r>
              <a:rPr sz="1100" spc="-40">
                <a:latin typeface="Arial"/>
                <a:cs typeface="Arial"/>
              </a:rPr>
              <a:t> </a:t>
            </a:r>
            <a:r>
              <a:rPr sz="1100">
                <a:latin typeface="Arial"/>
                <a:cs typeface="Arial"/>
              </a:rPr>
              <a:t>expectancy</a:t>
            </a:r>
            <a:r>
              <a:rPr sz="1100" spc="-35">
                <a:latin typeface="Arial"/>
                <a:cs typeface="Arial"/>
              </a:rPr>
              <a:t> </a:t>
            </a:r>
            <a:r>
              <a:rPr sz="1100">
                <a:latin typeface="Arial"/>
                <a:cs typeface="Arial"/>
              </a:rPr>
              <a:t>(single</a:t>
            </a:r>
            <a:r>
              <a:rPr sz="1100" spc="-25">
                <a:latin typeface="Arial"/>
                <a:cs typeface="Arial"/>
              </a:rPr>
              <a:t> </a:t>
            </a:r>
            <a:r>
              <a:rPr sz="1100">
                <a:latin typeface="Arial"/>
                <a:cs typeface="Arial"/>
              </a:rPr>
              <a:t>or</a:t>
            </a:r>
            <a:r>
              <a:rPr sz="1100" spc="-20">
                <a:latin typeface="Arial"/>
                <a:cs typeface="Arial"/>
              </a:rPr>
              <a:t> </a:t>
            </a:r>
            <a:r>
              <a:rPr sz="1100" spc="-10">
                <a:latin typeface="Arial"/>
                <a:cs typeface="Arial"/>
              </a:rPr>
              <a:t>joint)</a:t>
            </a:r>
            <a:endParaRPr sz="1100">
              <a:latin typeface="Arial"/>
              <a:cs typeface="Arial"/>
            </a:endParaRPr>
          </a:p>
          <a:p>
            <a:pPr marL="215265" indent="-202565">
              <a:lnSpc>
                <a:spcPct val="100000"/>
              </a:lnSpc>
              <a:spcBef>
                <a:spcPts val="595"/>
              </a:spcBef>
              <a:buChar char="•"/>
              <a:tabLst>
                <a:tab pos="215265" algn="l"/>
              </a:tabLst>
            </a:pPr>
            <a:r>
              <a:rPr sz="1100">
                <a:latin typeface="Arial"/>
                <a:cs typeface="Arial"/>
              </a:rPr>
              <a:t>Income</a:t>
            </a:r>
            <a:r>
              <a:rPr sz="1100" spc="-40">
                <a:latin typeface="Arial"/>
                <a:cs typeface="Arial"/>
              </a:rPr>
              <a:t> </a:t>
            </a:r>
            <a:r>
              <a:rPr sz="1100" spc="-10">
                <a:latin typeface="Arial"/>
                <a:cs typeface="Arial"/>
              </a:rPr>
              <a:t>needs</a:t>
            </a:r>
            <a:endParaRPr sz="1100">
              <a:latin typeface="Arial"/>
              <a:cs typeface="Arial"/>
            </a:endParaRPr>
          </a:p>
          <a:p>
            <a:pPr marL="215265" indent="-202565">
              <a:lnSpc>
                <a:spcPct val="100000"/>
              </a:lnSpc>
              <a:spcBef>
                <a:spcPts val="600"/>
              </a:spcBef>
              <a:buChar char="•"/>
              <a:tabLst>
                <a:tab pos="215265" algn="l"/>
              </a:tabLst>
            </a:pPr>
            <a:r>
              <a:rPr sz="1100">
                <a:latin typeface="Arial"/>
                <a:cs typeface="Arial"/>
              </a:rPr>
              <a:t>Health</a:t>
            </a:r>
            <a:r>
              <a:rPr sz="1100" spc="-45">
                <a:latin typeface="Arial"/>
                <a:cs typeface="Arial"/>
              </a:rPr>
              <a:t> </a:t>
            </a:r>
            <a:r>
              <a:rPr sz="1100" spc="-10">
                <a:latin typeface="Arial"/>
                <a:cs typeface="Arial"/>
              </a:rPr>
              <a:t>Insurance</a:t>
            </a:r>
            <a:endParaRPr sz="1100">
              <a:latin typeface="Arial"/>
              <a:cs typeface="Arial"/>
            </a:endParaRPr>
          </a:p>
          <a:p>
            <a:pPr marL="215265" indent="-202565">
              <a:lnSpc>
                <a:spcPct val="100000"/>
              </a:lnSpc>
              <a:spcBef>
                <a:spcPts val="600"/>
              </a:spcBef>
              <a:buChar char="•"/>
              <a:tabLst>
                <a:tab pos="215265" algn="l"/>
              </a:tabLst>
            </a:pPr>
            <a:r>
              <a:rPr sz="1100">
                <a:latin typeface="Arial"/>
                <a:cs typeface="Arial"/>
              </a:rPr>
              <a:t>Spousal</a:t>
            </a:r>
            <a:r>
              <a:rPr sz="1100" spc="-45">
                <a:latin typeface="Arial"/>
                <a:cs typeface="Arial"/>
              </a:rPr>
              <a:t> </a:t>
            </a:r>
            <a:r>
              <a:rPr sz="1100" spc="-10">
                <a:latin typeface="Arial"/>
                <a:cs typeface="Arial"/>
              </a:rPr>
              <a:t>benefits</a:t>
            </a:r>
            <a:endParaRPr sz="1100">
              <a:latin typeface="Arial"/>
              <a:cs typeface="Arial"/>
            </a:endParaRPr>
          </a:p>
          <a:p>
            <a:pPr marL="215265" indent="-202565">
              <a:lnSpc>
                <a:spcPct val="100000"/>
              </a:lnSpc>
              <a:spcBef>
                <a:spcPts val="600"/>
              </a:spcBef>
              <a:buChar char="•"/>
              <a:tabLst>
                <a:tab pos="215265" algn="l"/>
              </a:tabLst>
            </a:pPr>
            <a:r>
              <a:rPr sz="1100">
                <a:latin typeface="Arial"/>
                <a:cs typeface="Arial"/>
              </a:rPr>
              <a:t>Changes</a:t>
            </a:r>
            <a:r>
              <a:rPr sz="1100" spc="-35">
                <a:latin typeface="Arial"/>
                <a:cs typeface="Arial"/>
              </a:rPr>
              <a:t> </a:t>
            </a:r>
            <a:r>
              <a:rPr sz="1100">
                <a:latin typeface="Arial"/>
                <a:cs typeface="Arial"/>
              </a:rPr>
              <a:t>in</a:t>
            </a:r>
            <a:r>
              <a:rPr sz="1100" spc="-20">
                <a:latin typeface="Arial"/>
                <a:cs typeface="Arial"/>
              </a:rPr>
              <a:t> </a:t>
            </a:r>
            <a:r>
              <a:rPr sz="1100" spc="-10">
                <a:latin typeface="Arial"/>
                <a:cs typeface="Arial"/>
              </a:rPr>
              <a:t>employment</a:t>
            </a:r>
            <a:endParaRPr sz="1100">
              <a:latin typeface="Arial"/>
              <a:cs typeface="Arial"/>
            </a:endParaRPr>
          </a:p>
          <a:p>
            <a:pPr marL="215265" indent="-202565">
              <a:lnSpc>
                <a:spcPct val="100000"/>
              </a:lnSpc>
              <a:spcBef>
                <a:spcPts val="600"/>
              </a:spcBef>
              <a:buChar char="•"/>
              <a:tabLst>
                <a:tab pos="215265" algn="l"/>
              </a:tabLst>
            </a:pPr>
            <a:r>
              <a:rPr sz="1100">
                <a:latin typeface="Arial"/>
                <a:cs typeface="Arial"/>
              </a:rPr>
              <a:t>Family</a:t>
            </a:r>
            <a:r>
              <a:rPr sz="1100" spc="-35">
                <a:latin typeface="Arial"/>
                <a:cs typeface="Arial"/>
              </a:rPr>
              <a:t> </a:t>
            </a:r>
            <a:r>
              <a:rPr sz="1100" spc="-10">
                <a:latin typeface="Arial"/>
                <a:cs typeface="Arial"/>
              </a:rPr>
              <a:t>benefits</a:t>
            </a:r>
            <a:endParaRPr sz="1100">
              <a:latin typeface="Arial"/>
              <a:cs typeface="Arial"/>
            </a:endParaRPr>
          </a:p>
        </p:txBody>
      </p:sp>
      <p:sp>
        <p:nvSpPr>
          <p:cNvPr id="44" name="object 44"/>
          <p:cNvSpPr txBox="1"/>
          <p:nvPr/>
        </p:nvSpPr>
        <p:spPr>
          <a:xfrm>
            <a:off x="3622335" y="3733223"/>
            <a:ext cx="383540" cy="299720"/>
          </a:xfrm>
          <a:prstGeom prst="rect">
            <a:avLst/>
          </a:prstGeom>
        </p:spPr>
        <p:txBody>
          <a:bodyPr vert="horz" wrap="square" lIns="0" tIns="12700" rIns="0" bIns="0" rtlCol="0">
            <a:spAutoFit/>
          </a:bodyPr>
          <a:lstStyle/>
          <a:p>
            <a:pPr marL="44450">
              <a:lnSpc>
                <a:spcPct val="100000"/>
              </a:lnSpc>
              <a:spcBef>
                <a:spcPts val="100"/>
              </a:spcBef>
            </a:pPr>
            <a:r>
              <a:rPr lang="en-US" sz="900" spc="-20" dirty="0">
                <a:solidFill>
                  <a:srgbClr val="FFFFFF"/>
                </a:solidFill>
                <a:latin typeface="Arial"/>
                <a:cs typeface="Arial"/>
              </a:rPr>
              <a:t>1</a:t>
            </a:r>
            <a:r>
              <a:rPr sz="900" spc="-20" dirty="0">
                <a:solidFill>
                  <a:srgbClr val="FFFFFF"/>
                </a:solidFill>
                <a:latin typeface="Arial"/>
                <a:cs typeface="Arial"/>
              </a:rPr>
              <a:t>00%</a:t>
            </a:r>
            <a:endParaRPr sz="900" dirty="0">
              <a:latin typeface="Arial"/>
              <a:cs typeface="Arial"/>
            </a:endParaRPr>
          </a:p>
          <a:p>
            <a:pPr marL="12700">
              <a:lnSpc>
                <a:spcPct val="100000"/>
              </a:lnSpc>
            </a:pPr>
            <a:r>
              <a:rPr sz="900" spc="-10" dirty="0">
                <a:solidFill>
                  <a:srgbClr val="FFFFFF"/>
                </a:solidFill>
                <a:latin typeface="Arial"/>
                <a:cs typeface="Arial"/>
              </a:rPr>
              <a:t>Benefit</a:t>
            </a:r>
            <a:endParaRPr sz="900" dirty="0">
              <a:latin typeface="Arial"/>
              <a:cs typeface="Arial"/>
            </a:endParaRPr>
          </a:p>
        </p:txBody>
      </p:sp>
      <p:sp>
        <p:nvSpPr>
          <p:cNvPr id="45" name="object 45"/>
          <p:cNvSpPr txBox="1"/>
          <p:nvPr/>
        </p:nvSpPr>
        <p:spPr>
          <a:xfrm>
            <a:off x="182892" y="6311823"/>
            <a:ext cx="5552440" cy="260350"/>
          </a:xfrm>
          <a:prstGeom prst="rect">
            <a:avLst/>
          </a:prstGeom>
        </p:spPr>
        <p:txBody>
          <a:bodyPr vert="horz" wrap="square" lIns="0" tIns="22860" rIns="0" bIns="0" rtlCol="0">
            <a:spAutoFit/>
          </a:bodyPr>
          <a:lstStyle/>
          <a:p>
            <a:pPr marL="12700">
              <a:lnSpc>
                <a:spcPct val="100000"/>
              </a:lnSpc>
              <a:spcBef>
                <a:spcPts val="180"/>
              </a:spcBef>
            </a:pPr>
            <a:r>
              <a:rPr lang="en-US" sz="700" i="1" spc="-10" baseline="30000" dirty="0">
                <a:solidFill>
                  <a:srgbClr val="706D66"/>
                </a:solidFill>
                <a:latin typeface="Arial"/>
                <a:cs typeface="Arial"/>
              </a:rPr>
              <a:t>1 </a:t>
            </a:r>
            <a:r>
              <a:rPr sz="700" i="1" spc="-10" dirty="0">
                <a:solidFill>
                  <a:srgbClr val="706D66"/>
                </a:solidFill>
                <a:latin typeface="Arial"/>
                <a:cs typeface="Arial"/>
              </a:rPr>
              <a:t>Source:</a:t>
            </a:r>
            <a:r>
              <a:rPr sz="700" i="1" spc="-35" dirty="0">
                <a:solidFill>
                  <a:srgbClr val="706D66"/>
                </a:solidFill>
                <a:latin typeface="Arial"/>
                <a:cs typeface="Arial"/>
              </a:rPr>
              <a:t> </a:t>
            </a:r>
            <a:r>
              <a:rPr sz="700" i="1" spc="-10" dirty="0">
                <a:solidFill>
                  <a:srgbClr val="706D66"/>
                </a:solidFill>
                <a:latin typeface="Arial"/>
                <a:cs typeface="Arial"/>
              </a:rPr>
              <a:t>Charles</a:t>
            </a:r>
            <a:r>
              <a:rPr sz="700" i="1" spc="-40" dirty="0">
                <a:solidFill>
                  <a:srgbClr val="706D66"/>
                </a:solidFill>
                <a:latin typeface="Arial"/>
                <a:cs typeface="Arial"/>
              </a:rPr>
              <a:t> </a:t>
            </a:r>
            <a:r>
              <a:rPr sz="700" i="1" spc="-20" dirty="0">
                <a:solidFill>
                  <a:srgbClr val="706D66"/>
                </a:solidFill>
                <a:latin typeface="Arial"/>
                <a:cs typeface="Arial"/>
              </a:rPr>
              <a:t>Schwab:</a:t>
            </a:r>
            <a:r>
              <a:rPr sz="700" i="1" spc="-10" dirty="0">
                <a:solidFill>
                  <a:srgbClr val="706D66"/>
                </a:solidFill>
                <a:latin typeface="Arial"/>
                <a:cs typeface="Arial"/>
              </a:rPr>
              <a:t> </a:t>
            </a:r>
            <a:r>
              <a:rPr sz="700" i="1" dirty="0">
                <a:solidFill>
                  <a:srgbClr val="706D66"/>
                </a:solidFill>
                <a:latin typeface="Arial"/>
                <a:cs typeface="Arial"/>
              </a:rPr>
              <a:t>“Guide</a:t>
            </a:r>
            <a:r>
              <a:rPr sz="700" i="1" spc="10" dirty="0">
                <a:solidFill>
                  <a:srgbClr val="706D66"/>
                </a:solidFill>
                <a:latin typeface="Arial"/>
                <a:cs typeface="Arial"/>
              </a:rPr>
              <a:t> </a:t>
            </a:r>
            <a:r>
              <a:rPr sz="700" i="1" dirty="0">
                <a:solidFill>
                  <a:srgbClr val="706D66"/>
                </a:solidFill>
                <a:latin typeface="Arial"/>
                <a:cs typeface="Arial"/>
              </a:rPr>
              <a:t>on</a:t>
            </a:r>
            <a:r>
              <a:rPr sz="700" i="1" spc="5" dirty="0">
                <a:solidFill>
                  <a:srgbClr val="706D66"/>
                </a:solidFill>
                <a:latin typeface="Arial"/>
                <a:cs typeface="Arial"/>
              </a:rPr>
              <a:t> </a:t>
            </a:r>
            <a:r>
              <a:rPr sz="700" i="1" dirty="0">
                <a:solidFill>
                  <a:srgbClr val="706D66"/>
                </a:solidFill>
                <a:latin typeface="Arial"/>
                <a:cs typeface="Arial"/>
              </a:rPr>
              <a:t>Taking</a:t>
            </a:r>
            <a:r>
              <a:rPr sz="700" i="1" spc="-10" dirty="0">
                <a:solidFill>
                  <a:srgbClr val="706D66"/>
                </a:solidFill>
                <a:latin typeface="Arial"/>
                <a:cs typeface="Arial"/>
              </a:rPr>
              <a:t> </a:t>
            </a:r>
            <a:r>
              <a:rPr sz="700" i="1" dirty="0">
                <a:solidFill>
                  <a:srgbClr val="706D66"/>
                </a:solidFill>
                <a:latin typeface="Arial"/>
                <a:cs typeface="Arial"/>
              </a:rPr>
              <a:t>Social</a:t>
            </a:r>
            <a:r>
              <a:rPr sz="700" i="1" spc="-10" dirty="0">
                <a:solidFill>
                  <a:srgbClr val="706D66"/>
                </a:solidFill>
                <a:latin typeface="Arial"/>
                <a:cs typeface="Arial"/>
              </a:rPr>
              <a:t> </a:t>
            </a:r>
            <a:r>
              <a:rPr sz="700" i="1" dirty="0">
                <a:solidFill>
                  <a:srgbClr val="706D66"/>
                </a:solidFill>
                <a:latin typeface="Arial"/>
                <a:cs typeface="Arial"/>
              </a:rPr>
              <a:t>Security:</a:t>
            </a:r>
            <a:r>
              <a:rPr sz="700" i="1" spc="-5" dirty="0">
                <a:solidFill>
                  <a:srgbClr val="706D66"/>
                </a:solidFill>
                <a:latin typeface="Arial"/>
                <a:cs typeface="Arial"/>
              </a:rPr>
              <a:t> </a:t>
            </a:r>
            <a:r>
              <a:rPr sz="700" i="1" dirty="0">
                <a:solidFill>
                  <a:srgbClr val="706D66"/>
                </a:solidFill>
                <a:latin typeface="Arial"/>
                <a:cs typeface="Arial"/>
              </a:rPr>
              <a:t>62</a:t>
            </a:r>
            <a:r>
              <a:rPr sz="700" i="1" spc="-5" dirty="0">
                <a:solidFill>
                  <a:srgbClr val="706D66"/>
                </a:solidFill>
                <a:latin typeface="Arial"/>
                <a:cs typeface="Arial"/>
              </a:rPr>
              <a:t> </a:t>
            </a:r>
            <a:r>
              <a:rPr sz="700" i="1" dirty="0">
                <a:solidFill>
                  <a:srgbClr val="706D66"/>
                </a:solidFill>
                <a:latin typeface="Arial"/>
                <a:cs typeface="Arial"/>
              </a:rPr>
              <a:t>vs.</a:t>
            </a:r>
            <a:r>
              <a:rPr sz="700" i="1" spc="-10" dirty="0">
                <a:solidFill>
                  <a:srgbClr val="706D66"/>
                </a:solidFill>
                <a:latin typeface="Arial"/>
                <a:cs typeface="Arial"/>
              </a:rPr>
              <a:t> </a:t>
            </a:r>
            <a:r>
              <a:rPr sz="700" i="1" dirty="0">
                <a:solidFill>
                  <a:srgbClr val="706D66"/>
                </a:solidFill>
                <a:latin typeface="Arial"/>
                <a:cs typeface="Arial"/>
              </a:rPr>
              <a:t>67 vs.</a:t>
            </a:r>
            <a:r>
              <a:rPr sz="700" i="1" spc="-20" dirty="0">
                <a:solidFill>
                  <a:srgbClr val="706D66"/>
                </a:solidFill>
                <a:latin typeface="Arial"/>
                <a:cs typeface="Arial"/>
              </a:rPr>
              <a:t> </a:t>
            </a:r>
            <a:r>
              <a:rPr sz="700" i="1" dirty="0">
                <a:solidFill>
                  <a:srgbClr val="706D66"/>
                </a:solidFill>
                <a:latin typeface="Arial"/>
                <a:cs typeface="Arial"/>
              </a:rPr>
              <a:t>70”</a:t>
            </a:r>
            <a:r>
              <a:rPr sz="700" i="1" spc="10" dirty="0">
                <a:solidFill>
                  <a:srgbClr val="706D66"/>
                </a:solidFill>
                <a:latin typeface="Arial"/>
                <a:cs typeface="Arial"/>
              </a:rPr>
              <a:t> </a:t>
            </a:r>
            <a:r>
              <a:rPr sz="700" i="1" dirty="0">
                <a:solidFill>
                  <a:srgbClr val="706D66"/>
                </a:solidFill>
                <a:latin typeface="Arial"/>
                <a:cs typeface="Arial"/>
              </a:rPr>
              <a:t>(March</a:t>
            </a:r>
            <a:r>
              <a:rPr sz="700" i="1" spc="5" dirty="0">
                <a:solidFill>
                  <a:srgbClr val="706D66"/>
                </a:solidFill>
                <a:latin typeface="Arial"/>
                <a:cs typeface="Arial"/>
              </a:rPr>
              <a:t> </a:t>
            </a:r>
            <a:r>
              <a:rPr sz="700" i="1" dirty="0">
                <a:solidFill>
                  <a:srgbClr val="706D66"/>
                </a:solidFill>
                <a:latin typeface="Arial"/>
                <a:cs typeface="Arial"/>
              </a:rPr>
              <a:t>4,</a:t>
            </a:r>
            <a:r>
              <a:rPr sz="700" i="1" spc="20" dirty="0">
                <a:solidFill>
                  <a:srgbClr val="706D66"/>
                </a:solidFill>
                <a:latin typeface="Arial"/>
                <a:cs typeface="Arial"/>
              </a:rPr>
              <a:t> </a:t>
            </a:r>
            <a:r>
              <a:rPr sz="700" i="1" spc="-10" dirty="0">
                <a:solidFill>
                  <a:srgbClr val="706D66"/>
                </a:solidFill>
                <a:latin typeface="Arial"/>
                <a:cs typeface="Arial"/>
              </a:rPr>
              <a:t>2025)</a:t>
            </a:r>
            <a:endParaRPr sz="700" dirty="0">
              <a:latin typeface="Arial"/>
              <a:cs typeface="Arial"/>
            </a:endParaRPr>
          </a:p>
          <a:p>
            <a:pPr marL="12700">
              <a:lnSpc>
                <a:spcPct val="100000"/>
              </a:lnSpc>
              <a:spcBef>
                <a:spcPts val="85"/>
              </a:spcBef>
            </a:pPr>
            <a:r>
              <a:rPr lang="en-US" sz="700" i="1" baseline="30000" dirty="0">
                <a:solidFill>
                  <a:srgbClr val="706D66"/>
                </a:solidFill>
                <a:latin typeface="Arial"/>
                <a:cs typeface="Arial"/>
              </a:rPr>
              <a:t>2</a:t>
            </a:r>
            <a:r>
              <a:rPr lang="en-US" sz="700" i="1" dirty="0">
                <a:solidFill>
                  <a:srgbClr val="706D66"/>
                </a:solidFill>
                <a:latin typeface="Arial"/>
                <a:cs typeface="Arial"/>
              </a:rPr>
              <a:t> </a:t>
            </a:r>
            <a:r>
              <a:rPr sz="700" i="1" dirty="0">
                <a:solidFill>
                  <a:srgbClr val="706D66"/>
                </a:solidFill>
                <a:latin typeface="Arial"/>
                <a:cs typeface="Arial"/>
              </a:rPr>
              <a:t>Source:</a:t>
            </a:r>
            <a:r>
              <a:rPr sz="700" i="1" spc="-40" dirty="0">
                <a:solidFill>
                  <a:srgbClr val="706D66"/>
                </a:solidFill>
                <a:latin typeface="Arial"/>
                <a:cs typeface="Arial"/>
              </a:rPr>
              <a:t> </a:t>
            </a:r>
            <a:r>
              <a:rPr sz="700" i="1" dirty="0">
                <a:solidFill>
                  <a:srgbClr val="706D66"/>
                </a:solidFill>
                <a:latin typeface="Arial"/>
                <a:cs typeface="Arial"/>
              </a:rPr>
              <a:t>CNBC:</a:t>
            </a:r>
            <a:r>
              <a:rPr sz="700" i="1" spc="-30" dirty="0">
                <a:solidFill>
                  <a:srgbClr val="706D66"/>
                </a:solidFill>
                <a:latin typeface="Arial"/>
                <a:cs typeface="Arial"/>
              </a:rPr>
              <a:t> </a:t>
            </a:r>
            <a:r>
              <a:rPr sz="700" i="1" dirty="0">
                <a:solidFill>
                  <a:srgbClr val="706D66"/>
                </a:solidFill>
                <a:latin typeface="Arial"/>
                <a:cs typeface="Arial"/>
              </a:rPr>
              <a:t>"Social</a:t>
            </a:r>
            <a:r>
              <a:rPr sz="700" i="1" spc="-30" dirty="0">
                <a:solidFill>
                  <a:srgbClr val="706D66"/>
                </a:solidFill>
                <a:latin typeface="Arial"/>
                <a:cs typeface="Arial"/>
              </a:rPr>
              <a:t> </a:t>
            </a:r>
            <a:r>
              <a:rPr sz="700" i="1" dirty="0">
                <a:solidFill>
                  <a:srgbClr val="706D66"/>
                </a:solidFill>
                <a:latin typeface="Arial"/>
                <a:cs typeface="Arial"/>
              </a:rPr>
              <a:t>Security</a:t>
            </a:r>
            <a:r>
              <a:rPr sz="700" i="1" spc="-25" dirty="0">
                <a:solidFill>
                  <a:srgbClr val="706D66"/>
                </a:solidFill>
                <a:latin typeface="Arial"/>
                <a:cs typeface="Arial"/>
              </a:rPr>
              <a:t> </a:t>
            </a:r>
            <a:r>
              <a:rPr sz="700" i="1" dirty="0">
                <a:solidFill>
                  <a:srgbClr val="706D66"/>
                </a:solidFill>
                <a:latin typeface="Arial"/>
                <a:cs typeface="Arial"/>
              </a:rPr>
              <a:t>beneficiaries</a:t>
            </a:r>
            <a:r>
              <a:rPr sz="700" i="1" spc="-30" dirty="0">
                <a:solidFill>
                  <a:srgbClr val="706D66"/>
                </a:solidFill>
                <a:latin typeface="Arial"/>
                <a:cs typeface="Arial"/>
              </a:rPr>
              <a:t> </a:t>
            </a:r>
            <a:r>
              <a:rPr sz="700" i="1" dirty="0">
                <a:solidFill>
                  <a:srgbClr val="706D66"/>
                </a:solidFill>
                <a:latin typeface="Arial"/>
                <a:cs typeface="Arial"/>
              </a:rPr>
              <a:t>will</a:t>
            </a:r>
            <a:r>
              <a:rPr sz="700" i="1" spc="-30" dirty="0">
                <a:solidFill>
                  <a:srgbClr val="706D66"/>
                </a:solidFill>
                <a:latin typeface="Arial"/>
                <a:cs typeface="Arial"/>
              </a:rPr>
              <a:t> </a:t>
            </a:r>
            <a:r>
              <a:rPr sz="700" i="1" dirty="0">
                <a:solidFill>
                  <a:srgbClr val="706D66"/>
                </a:solidFill>
                <a:latin typeface="Arial"/>
                <a:cs typeface="Arial"/>
              </a:rPr>
              <a:t>soon</a:t>
            </a:r>
            <a:r>
              <a:rPr sz="700" i="1" spc="-25" dirty="0">
                <a:solidFill>
                  <a:srgbClr val="706D66"/>
                </a:solidFill>
                <a:latin typeface="Arial"/>
                <a:cs typeface="Arial"/>
              </a:rPr>
              <a:t> </a:t>
            </a:r>
            <a:r>
              <a:rPr sz="700" i="1" dirty="0">
                <a:solidFill>
                  <a:srgbClr val="706D66"/>
                </a:solidFill>
                <a:latin typeface="Arial"/>
                <a:cs typeface="Arial"/>
              </a:rPr>
              <a:t>receive</a:t>
            </a:r>
            <a:r>
              <a:rPr sz="700" i="1" spc="-30" dirty="0">
                <a:solidFill>
                  <a:srgbClr val="706D66"/>
                </a:solidFill>
                <a:latin typeface="Arial"/>
                <a:cs typeface="Arial"/>
              </a:rPr>
              <a:t> </a:t>
            </a:r>
            <a:r>
              <a:rPr sz="700" i="1" dirty="0">
                <a:solidFill>
                  <a:srgbClr val="706D66"/>
                </a:solidFill>
                <a:latin typeface="Arial"/>
                <a:cs typeface="Arial"/>
              </a:rPr>
              <a:t>2026</a:t>
            </a:r>
            <a:r>
              <a:rPr sz="700" i="1" spc="-30" dirty="0">
                <a:solidFill>
                  <a:srgbClr val="706D66"/>
                </a:solidFill>
                <a:latin typeface="Arial"/>
                <a:cs typeface="Arial"/>
              </a:rPr>
              <a:t> </a:t>
            </a:r>
            <a:r>
              <a:rPr sz="700" i="1" dirty="0">
                <a:solidFill>
                  <a:srgbClr val="706D66"/>
                </a:solidFill>
                <a:latin typeface="Arial"/>
                <a:cs typeface="Arial"/>
              </a:rPr>
              <a:t>benefit</a:t>
            </a:r>
            <a:r>
              <a:rPr sz="700" i="1" spc="-25" dirty="0">
                <a:solidFill>
                  <a:srgbClr val="706D66"/>
                </a:solidFill>
                <a:latin typeface="Arial"/>
                <a:cs typeface="Arial"/>
              </a:rPr>
              <a:t> </a:t>
            </a:r>
            <a:r>
              <a:rPr sz="700" i="1" dirty="0">
                <a:solidFill>
                  <a:srgbClr val="706D66"/>
                </a:solidFill>
                <a:latin typeface="Arial"/>
                <a:cs typeface="Arial"/>
              </a:rPr>
              <a:t>notices.</a:t>
            </a:r>
            <a:r>
              <a:rPr sz="700" i="1" spc="-30" dirty="0">
                <a:solidFill>
                  <a:srgbClr val="706D66"/>
                </a:solidFill>
                <a:latin typeface="Arial"/>
                <a:cs typeface="Arial"/>
              </a:rPr>
              <a:t> </a:t>
            </a:r>
            <a:r>
              <a:rPr sz="700" i="1" dirty="0">
                <a:solidFill>
                  <a:srgbClr val="706D66"/>
                </a:solidFill>
                <a:latin typeface="Arial"/>
                <a:cs typeface="Arial"/>
              </a:rPr>
              <a:t>Here</a:t>
            </a:r>
            <a:r>
              <a:rPr sz="700" i="1" spc="-30" dirty="0">
                <a:solidFill>
                  <a:srgbClr val="706D66"/>
                </a:solidFill>
                <a:latin typeface="Arial"/>
                <a:cs typeface="Arial"/>
              </a:rPr>
              <a:t> </a:t>
            </a:r>
            <a:r>
              <a:rPr sz="700" i="1" dirty="0">
                <a:solidFill>
                  <a:srgbClr val="706D66"/>
                </a:solidFill>
                <a:latin typeface="Arial"/>
                <a:cs typeface="Arial"/>
              </a:rPr>
              <a:t>are</a:t>
            </a:r>
            <a:r>
              <a:rPr sz="700" i="1" spc="-25" dirty="0">
                <a:solidFill>
                  <a:srgbClr val="706D66"/>
                </a:solidFill>
                <a:latin typeface="Arial"/>
                <a:cs typeface="Arial"/>
              </a:rPr>
              <a:t> </a:t>
            </a:r>
            <a:r>
              <a:rPr sz="700" i="1" dirty="0">
                <a:solidFill>
                  <a:srgbClr val="706D66"/>
                </a:solidFill>
                <a:latin typeface="Arial"/>
                <a:cs typeface="Arial"/>
              </a:rPr>
              <a:t>the</a:t>
            </a:r>
            <a:r>
              <a:rPr sz="700" i="1" spc="-30" dirty="0">
                <a:solidFill>
                  <a:srgbClr val="706D66"/>
                </a:solidFill>
                <a:latin typeface="Arial"/>
                <a:cs typeface="Arial"/>
              </a:rPr>
              <a:t> </a:t>
            </a:r>
            <a:r>
              <a:rPr sz="700" i="1" dirty="0">
                <a:solidFill>
                  <a:srgbClr val="706D66"/>
                </a:solidFill>
                <a:latin typeface="Arial"/>
                <a:cs typeface="Arial"/>
              </a:rPr>
              <a:t>changes</a:t>
            </a:r>
            <a:r>
              <a:rPr sz="700" i="1" spc="-30" dirty="0">
                <a:solidFill>
                  <a:srgbClr val="706D66"/>
                </a:solidFill>
                <a:latin typeface="Arial"/>
                <a:cs typeface="Arial"/>
              </a:rPr>
              <a:t> </a:t>
            </a:r>
            <a:r>
              <a:rPr sz="700" i="1" dirty="0">
                <a:solidFill>
                  <a:srgbClr val="706D66"/>
                </a:solidFill>
                <a:latin typeface="Arial"/>
                <a:cs typeface="Arial"/>
              </a:rPr>
              <a:t>to</a:t>
            </a:r>
            <a:r>
              <a:rPr sz="700" i="1" spc="-25" dirty="0">
                <a:solidFill>
                  <a:srgbClr val="706D66"/>
                </a:solidFill>
                <a:latin typeface="Arial"/>
                <a:cs typeface="Arial"/>
              </a:rPr>
              <a:t> </a:t>
            </a:r>
            <a:r>
              <a:rPr sz="700" i="1" dirty="0">
                <a:solidFill>
                  <a:srgbClr val="706D66"/>
                </a:solidFill>
                <a:latin typeface="Arial"/>
                <a:cs typeface="Arial"/>
              </a:rPr>
              <a:t>watch</a:t>
            </a:r>
            <a:r>
              <a:rPr sz="700" i="1" spc="-30" dirty="0">
                <a:solidFill>
                  <a:srgbClr val="706D66"/>
                </a:solidFill>
                <a:latin typeface="Arial"/>
                <a:cs typeface="Arial"/>
              </a:rPr>
              <a:t> </a:t>
            </a:r>
            <a:r>
              <a:rPr sz="700" i="1" dirty="0">
                <a:solidFill>
                  <a:srgbClr val="706D66"/>
                </a:solidFill>
                <a:latin typeface="Arial"/>
                <a:cs typeface="Arial"/>
              </a:rPr>
              <a:t>for"</a:t>
            </a:r>
            <a:r>
              <a:rPr sz="700" i="1" spc="-30" dirty="0">
                <a:solidFill>
                  <a:srgbClr val="706D66"/>
                </a:solidFill>
                <a:latin typeface="Arial"/>
                <a:cs typeface="Arial"/>
              </a:rPr>
              <a:t> </a:t>
            </a:r>
            <a:r>
              <a:rPr sz="700" i="1" dirty="0">
                <a:solidFill>
                  <a:srgbClr val="706D66"/>
                </a:solidFill>
                <a:latin typeface="Arial"/>
                <a:cs typeface="Arial"/>
              </a:rPr>
              <a:t>(November</a:t>
            </a:r>
            <a:r>
              <a:rPr sz="700" i="1" spc="-5" dirty="0">
                <a:solidFill>
                  <a:srgbClr val="706D66"/>
                </a:solidFill>
                <a:latin typeface="Arial"/>
                <a:cs typeface="Arial"/>
              </a:rPr>
              <a:t> </a:t>
            </a:r>
            <a:r>
              <a:rPr sz="700" i="1" dirty="0">
                <a:solidFill>
                  <a:srgbClr val="706D66"/>
                </a:solidFill>
                <a:latin typeface="Arial"/>
                <a:cs typeface="Arial"/>
              </a:rPr>
              <a:t>2,</a:t>
            </a:r>
            <a:r>
              <a:rPr sz="700" i="1" spc="-25" dirty="0">
                <a:solidFill>
                  <a:srgbClr val="706D66"/>
                </a:solidFill>
                <a:latin typeface="Arial"/>
                <a:cs typeface="Arial"/>
              </a:rPr>
              <a:t> </a:t>
            </a:r>
            <a:r>
              <a:rPr sz="700" i="1" spc="-10" dirty="0">
                <a:solidFill>
                  <a:srgbClr val="706D66"/>
                </a:solidFill>
                <a:latin typeface="Arial"/>
                <a:cs typeface="Arial"/>
              </a:rPr>
              <a:t>2025)</a:t>
            </a:r>
            <a:endParaRPr sz="700" dirty="0">
              <a:latin typeface="Arial"/>
              <a:cs typeface="Arial"/>
            </a:endParaRPr>
          </a:p>
        </p:txBody>
      </p:sp>
      <p:pic>
        <p:nvPicPr>
          <p:cNvPr id="47" name="object 47"/>
          <p:cNvPicPr/>
          <p:nvPr/>
        </p:nvPicPr>
        <p:blipFill>
          <a:blip r:embed="rId7" cstate="print"/>
          <a:stretch>
            <a:fillRect/>
          </a:stretch>
        </p:blipFill>
        <p:spPr>
          <a:xfrm>
            <a:off x="5701408" y="1696290"/>
            <a:ext cx="430293" cy="1540698"/>
          </a:xfrm>
          <a:prstGeom prst="rect">
            <a:avLst/>
          </a:prstGeom>
        </p:spPr>
      </p:pic>
      <p:sp>
        <p:nvSpPr>
          <p:cNvPr id="49" name="Footer Placeholder 3">
            <a:extLst>
              <a:ext uri="{FF2B5EF4-FFF2-40B4-BE49-F238E27FC236}">
                <a16:creationId xmlns:a16="http://schemas.microsoft.com/office/drawing/2014/main" id="{FACC527A-51AB-BF3A-B8F3-F2D94599B875}"/>
              </a:ext>
            </a:extLst>
          </p:cNvPr>
          <p:cNvSpPr>
            <a:spLocks noGrp="1"/>
          </p:cNvSpPr>
          <p:nvPr>
            <p:ph type="ftr" sz="quarter" idx="3"/>
          </p:nvPr>
        </p:nvSpPr>
        <p:spPr>
          <a:xfrm>
            <a:off x="96823" y="6613253"/>
            <a:ext cx="4294424" cy="24474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46" name="Slide Number Placeholder 4">
            <a:extLst>
              <a:ext uri="{FF2B5EF4-FFF2-40B4-BE49-F238E27FC236}">
                <a16:creationId xmlns:a16="http://schemas.microsoft.com/office/drawing/2014/main" id="{65410B7D-B340-7D91-921E-BB7EA45163C8}"/>
              </a:ext>
            </a:extLst>
          </p:cNvPr>
          <p:cNvSpPr>
            <a:spLocks noGrp="1"/>
          </p:cNvSpPr>
          <p:nvPr>
            <p:ph type="sldNum" sz="quarter" idx="4"/>
          </p:nvPr>
        </p:nvSpPr>
        <p:spPr>
          <a:xfrm>
            <a:off x="8779978" y="6613253"/>
            <a:ext cx="364022" cy="24474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a:solidFill>
                  <a:srgbClr val="002854"/>
                </a:solidFill>
              </a:rPr>
              <a:t>Evaluating</a:t>
            </a:r>
            <a:r>
              <a:rPr spc="-55">
                <a:solidFill>
                  <a:srgbClr val="002854"/>
                </a:solidFill>
              </a:rPr>
              <a:t> </a:t>
            </a:r>
            <a:r>
              <a:rPr>
                <a:solidFill>
                  <a:srgbClr val="002854"/>
                </a:solidFill>
              </a:rPr>
              <a:t>a</a:t>
            </a:r>
            <a:r>
              <a:rPr spc="-30">
                <a:solidFill>
                  <a:srgbClr val="002854"/>
                </a:solidFill>
              </a:rPr>
              <a:t> </a:t>
            </a:r>
            <a:r>
              <a:rPr>
                <a:solidFill>
                  <a:srgbClr val="002854"/>
                </a:solidFill>
              </a:rPr>
              <a:t>“Breakeven</a:t>
            </a:r>
            <a:r>
              <a:rPr spc="-30">
                <a:solidFill>
                  <a:srgbClr val="002854"/>
                </a:solidFill>
              </a:rPr>
              <a:t> </a:t>
            </a:r>
            <a:r>
              <a:rPr>
                <a:solidFill>
                  <a:srgbClr val="002854"/>
                </a:solidFill>
              </a:rPr>
              <a:t>Age”</a:t>
            </a:r>
            <a:r>
              <a:rPr spc="-60">
                <a:solidFill>
                  <a:srgbClr val="002854"/>
                </a:solidFill>
              </a:rPr>
              <a:t> </a:t>
            </a:r>
            <a:r>
              <a:rPr>
                <a:solidFill>
                  <a:srgbClr val="002854"/>
                </a:solidFill>
              </a:rPr>
              <a:t>with</a:t>
            </a:r>
            <a:r>
              <a:rPr spc="-40">
                <a:solidFill>
                  <a:srgbClr val="002854"/>
                </a:solidFill>
              </a:rPr>
              <a:t> </a:t>
            </a:r>
            <a:r>
              <a:rPr>
                <a:solidFill>
                  <a:srgbClr val="002854"/>
                </a:solidFill>
              </a:rPr>
              <a:t>a</a:t>
            </a:r>
            <a:r>
              <a:rPr spc="-30">
                <a:solidFill>
                  <a:srgbClr val="002854"/>
                </a:solidFill>
              </a:rPr>
              <a:t> </a:t>
            </a:r>
            <a:r>
              <a:rPr>
                <a:solidFill>
                  <a:srgbClr val="002854"/>
                </a:solidFill>
              </a:rPr>
              <a:t>Hypothetical</a:t>
            </a:r>
            <a:r>
              <a:rPr spc="-75">
                <a:solidFill>
                  <a:srgbClr val="002854"/>
                </a:solidFill>
              </a:rPr>
              <a:t> </a:t>
            </a:r>
            <a:r>
              <a:rPr>
                <a:solidFill>
                  <a:srgbClr val="002854"/>
                </a:solidFill>
              </a:rPr>
              <a:t>Illustrative</a:t>
            </a:r>
            <a:r>
              <a:rPr spc="-60">
                <a:solidFill>
                  <a:srgbClr val="002854"/>
                </a:solidFill>
              </a:rPr>
              <a:t> </a:t>
            </a:r>
            <a:r>
              <a:rPr spc="-10">
                <a:solidFill>
                  <a:srgbClr val="002854"/>
                </a:solidFill>
              </a:rPr>
              <a:t>Scenario</a:t>
            </a:r>
          </a:p>
        </p:txBody>
      </p:sp>
      <p:sp>
        <p:nvSpPr>
          <p:cNvPr id="3" name="object 3"/>
          <p:cNvSpPr txBox="1"/>
          <p:nvPr/>
        </p:nvSpPr>
        <p:spPr>
          <a:xfrm>
            <a:off x="6267196" y="1599274"/>
            <a:ext cx="2287739" cy="3197225"/>
          </a:xfrm>
          <a:prstGeom prst="rect">
            <a:avLst/>
          </a:prstGeom>
        </p:spPr>
        <p:txBody>
          <a:bodyPr vert="horz" wrap="square" lIns="0" tIns="13335" rIns="0" bIns="0" rtlCol="0">
            <a:spAutoFit/>
          </a:bodyPr>
          <a:lstStyle/>
          <a:p>
            <a:pPr marL="215265" marR="5080" indent="-203200">
              <a:lnSpc>
                <a:spcPct val="100000"/>
              </a:lnSpc>
              <a:spcBef>
                <a:spcPts val="105"/>
              </a:spcBef>
              <a:buFont typeface="Arial"/>
              <a:buChar char="•"/>
              <a:tabLst>
                <a:tab pos="215265" algn="l"/>
              </a:tabLst>
            </a:pPr>
            <a:r>
              <a:rPr sz="1100" b="1">
                <a:latin typeface="Arial"/>
                <a:cs typeface="Arial"/>
              </a:rPr>
              <a:t>Deferred</a:t>
            </a:r>
            <a:r>
              <a:rPr sz="1100" b="1" spc="-30">
                <a:latin typeface="Arial"/>
                <a:cs typeface="Arial"/>
              </a:rPr>
              <a:t> </a:t>
            </a:r>
            <a:r>
              <a:rPr sz="1100" b="1">
                <a:latin typeface="Arial"/>
                <a:cs typeface="Arial"/>
              </a:rPr>
              <a:t>Benefit:</a:t>
            </a:r>
            <a:r>
              <a:rPr sz="1100" b="1" spc="265">
                <a:latin typeface="Arial"/>
                <a:cs typeface="Arial"/>
              </a:rPr>
              <a:t> </a:t>
            </a:r>
            <a:r>
              <a:rPr sz="1100">
                <a:latin typeface="Arial"/>
                <a:cs typeface="Arial"/>
              </a:rPr>
              <a:t>If</a:t>
            </a:r>
            <a:r>
              <a:rPr sz="1100" spc="-45">
                <a:latin typeface="Arial"/>
                <a:cs typeface="Arial"/>
              </a:rPr>
              <a:t> </a:t>
            </a:r>
            <a:r>
              <a:rPr sz="1100" spc="-25">
                <a:latin typeface="Arial"/>
                <a:cs typeface="Arial"/>
              </a:rPr>
              <a:t>the </a:t>
            </a:r>
            <a:r>
              <a:rPr sz="1100" spc="-10">
                <a:latin typeface="Arial"/>
                <a:cs typeface="Arial"/>
              </a:rPr>
              <a:t>individual</a:t>
            </a:r>
            <a:r>
              <a:rPr sz="1100" spc="-5">
                <a:latin typeface="Arial"/>
                <a:cs typeface="Arial"/>
              </a:rPr>
              <a:t> </a:t>
            </a:r>
            <a:r>
              <a:rPr sz="1100">
                <a:latin typeface="Arial"/>
                <a:cs typeface="Arial"/>
              </a:rPr>
              <a:t>believes,</a:t>
            </a:r>
            <a:r>
              <a:rPr sz="1100" spc="-10">
                <a:latin typeface="Arial"/>
                <a:cs typeface="Arial"/>
              </a:rPr>
              <a:t> </a:t>
            </a:r>
            <a:r>
              <a:rPr sz="1100">
                <a:latin typeface="Arial"/>
                <a:cs typeface="Arial"/>
              </a:rPr>
              <a:t>based</a:t>
            </a:r>
            <a:r>
              <a:rPr sz="1100" spc="-40">
                <a:latin typeface="Arial"/>
                <a:cs typeface="Arial"/>
              </a:rPr>
              <a:t> </a:t>
            </a:r>
            <a:r>
              <a:rPr sz="1100" spc="-25">
                <a:latin typeface="Arial"/>
                <a:cs typeface="Arial"/>
              </a:rPr>
              <a:t>on </a:t>
            </a:r>
            <a:r>
              <a:rPr sz="1100">
                <a:latin typeface="Arial"/>
                <a:cs typeface="Arial"/>
              </a:rPr>
              <a:t>current</a:t>
            </a:r>
            <a:r>
              <a:rPr sz="1100" spc="-60">
                <a:latin typeface="Arial"/>
                <a:cs typeface="Arial"/>
              </a:rPr>
              <a:t> </a:t>
            </a:r>
            <a:r>
              <a:rPr sz="1100">
                <a:latin typeface="Arial"/>
                <a:cs typeface="Arial"/>
              </a:rPr>
              <a:t>health</a:t>
            </a:r>
            <a:r>
              <a:rPr sz="1100" spc="-25">
                <a:latin typeface="Arial"/>
                <a:cs typeface="Arial"/>
              </a:rPr>
              <a:t> </a:t>
            </a:r>
            <a:r>
              <a:rPr sz="1100">
                <a:latin typeface="Arial"/>
                <a:cs typeface="Arial"/>
              </a:rPr>
              <a:t>and</a:t>
            </a:r>
            <a:r>
              <a:rPr sz="1100" spc="-30">
                <a:latin typeface="Arial"/>
                <a:cs typeface="Arial"/>
              </a:rPr>
              <a:t> </a:t>
            </a:r>
            <a:r>
              <a:rPr sz="1100">
                <a:latin typeface="Arial"/>
                <a:cs typeface="Arial"/>
              </a:rPr>
              <a:t>family</a:t>
            </a:r>
            <a:r>
              <a:rPr sz="1100" spc="-40">
                <a:latin typeface="Arial"/>
                <a:cs typeface="Arial"/>
              </a:rPr>
              <a:t> </a:t>
            </a:r>
            <a:r>
              <a:rPr sz="1100" spc="-10">
                <a:latin typeface="Arial"/>
                <a:cs typeface="Arial"/>
              </a:rPr>
              <a:t>health </a:t>
            </a:r>
            <a:r>
              <a:rPr sz="1100">
                <a:latin typeface="Arial"/>
                <a:cs typeface="Arial"/>
              </a:rPr>
              <a:t>history,</a:t>
            </a:r>
            <a:r>
              <a:rPr sz="1100" spc="-25">
                <a:latin typeface="Arial"/>
                <a:cs typeface="Arial"/>
              </a:rPr>
              <a:t> </a:t>
            </a:r>
            <a:r>
              <a:rPr sz="1100">
                <a:latin typeface="Arial"/>
                <a:cs typeface="Arial"/>
              </a:rPr>
              <a:t>that</a:t>
            </a:r>
            <a:r>
              <a:rPr sz="1100" spc="-35">
                <a:latin typeface="Arial"/>
                <a:cs typeface="Arial"/>
              </a:rPr>
              <a:t> </a:t>
            </a:r>
            <a:r>
              <a:rPr sz="1100">
                <a:latin typeface="Arial"/>
                <a:cs typeface="Arial"/>
              </a:rPr>
              <a:t>there</a:t>
            </a:r>
            <a:r>
              <a:rPr sz="1100" spc="-40">
                <a:latin typeface="Arial"/>
                <a:cs typeface="Arial"/>
              </a:rPr>
              <a:t> </a:t>
            </a:r>
            <a:r>
              <a:rPr sz="1100">
                <a:latin typeface="Arial"/>
                <a:cs typeface="Arial"/>
              </a:rPr>
              <a:t>is</a:t>
            </a:r>
            <a:r>
              <a:rPr sz="1100" spc="-5">
                <a:latin typeface="Arial"/>
                <a:cs typeface="Arial"/>
              </a:rPr>
              <a:t> </a:t>
            </a:r>
            <a:r>
              <a:rPr sz="1100">
                <a:latin typeface="Arial"/>
                <a:cs typeface="Arial"/>
              </a:rPr>
              <a:t>a</a:t>
            </a:r>
            <a:r>
              <a:rPr sz="1100" spc="-15">
                <a:latin typeface="Arial"/>
                <a:cs typeface="Arial"/>
              </a:rPr>
              <a:t> </a:t>
            </a:r>
            <a:r>
              <a:rPr sz="1100" spc="-10">
                <a:latin typeface="Arial"/>
                <a:cs typeface="Arial"/>
              </a:rPr>
              <a:t>strong </a:t>
            </a:r>
            <a:r>
              <a:rPr sz="1100">
                <a:latin typeface="Arial"/>
                <a:cs typeface="Arial"/>
              </a:rPr>
              <a:t>chance</a:t>
            </a:r>
            <a:r>
              <a:rPr sz="1100" spc="-45">
                <a:latin typeface="Arial"/>
                <a:cs typeface="Arial"/>
              </a:rPr>
              <a:t> </a:t>
            </a:r>
            <a:r>
              <a:rPr sz="1100">
                <a:latin typeface="Arial"/>
                <a:cs typeface="Arial"/>
              </a:rPr>
              <a:t>of</a:t>
            </a:r>
            <a:r>
              <a:rPr sz="1100" spc="-50">
                <a:latin typeface="Arial"/>
                <a:cs typeface="Arial"/>
              </a:rPr>
              <a:t> </a:t>
            </a:r>
            <a:r>
              <a:rPr sz="1100">
                <a:latin typeface="Arial"/>
                <a:cs typeface="Arial"/>
              </a:rPr>
              <a:t>living</a:t>
            </a:r>
            <a:r>
              <a:rPr sz="1100" spc="-10">
                <a:latin typeface="Arial"/>
                <a:cs typeface="Arial"/>
              </a:rPr>
              <a:t> </a:t>
            </a:r>
            <a:r>
              <a:rPr sz="1100">
                <a:latin typeface="Arial"/>
                <a:cs typeface="Arial"/>
              </a:rPr>
              <a:t>well</a:t>
            </a:r>
            <a:r>
              <a:rPr sz="1100" spc="-5">
                <a:latin typeface="Arial"/>
                <a:cs typeface="Arial"/>
              </a:rPr>
              <a:t> </a:t>
            </a:r>
            <a:r>
              <a:rPr sz="1100">
                <a:latin typeface="Arial"/>
                <a:cs typeface="Arial"/>
              </a:rPr>
              <a:t>beyond</a:t>
            </a:r>
            <a:r>
              <a:rPr sz="1100" spc="-35">
                <a:latin typeface="Arial"/>
                <a:cs typeface="Arial"/>
              </a:rPr>
              <a:t> </a:t>
            </a:r>
            <a:r>
              <a:rPr sz="1100" spc="-25">
                <a:latin typeface="Arial"/>
                <a:cs typeface="Arial"/>
              </a:rPr>
              <a:t>age </a:t>
            </a:r>
            <a:r>
              <a:rPr sz="1100">
                <a:latin typeface="Arial"/>
                <a:cs typeface="Arial"/>
              </a:rPr>
              <a:t>84,</a:t>
            </a:r>
            <a:r>
              <a:rPr sz="1100" spc="-25">
                <a:latin typeface="Arial"/>
                <a:cs typeface="Arial"/>
              </a:rPr>
              <a:t> </a:t>
            </a:r>
            <a:r>
              <a:rPr sz="1100">
                <a:latin typeface="Arial"/>
                <a:cs typeface="Arial"/>
              </a:rPr>
              <a:t>then</a:t>
            </a:r>
            <a:r>
              <a:rPr sz="1100" spc="-25">
                <a:latin typeface="Arial"/>
                <a:cs typeface="Arial"/>
              </a:rPr>
              <a:t> </a:t>
            </a:r>
            <a:r>
              <a:rPr lang="en-US" sz="1100">
                <a:latin typeface="Arial"/>
                <a:cs typeface="Arial"/>
              </a:rPr>
              <a:t>he/she</a:t>
            </a:r>
            <a:r>
              <a:rPr sz="1100" spc="-25">
                <a:latin typeface="Arial"/>
                <a:cs typeface="Arial"/>
              </a:rPr>
              <a:t> </a:t>
            </a:r>
            <a:r>
              <a:rPr sz="1100">
                <a:latin typeface="Arial"/>
                <a:cs typeface="Arial"/>
              </a:rPr>
              <a:t>may</a:t>
            </a:r>
            <a:r>
              <a:rPr sz="1100" spc="-25">
                <a:latin typeface="Arial"/>
                <a:cs typeface="Arial"/>
              </a:rPr>
              <a:t> </a:t>
            </a:r>
            <a:r>
              <a:rPr sz="1100">
                <a:latin typeface="Arial"/>
                <a:cs typeface="Arial"/>
              </a:rPr>
              <a:t>benefit</a:t>
            </a:r>
            <a:r>
              <a:rPr sz="1100" spc="-30">
                <a:latin typeface="Arial"/>
                <a:cs typeface="Arial"/>
              </a:rPr>
              <a:t> </a:t>
            </a:r>
            <a:r>
              <a:rPr sz="1100" spc="-20">
                <a:latin typeface="Arial"/>
                <a:cs typeface="Arial"/>
              </a:rPr>
              <a:t>from </a:t>
            </a:r>
            <a:r>
              <a:rPr sz="1100">
                <a:latin typeface="Arial"/>
                <a:cs typeface="Arial"/>
              </a:rPr>
              <a:t>delaying</a:t>
            </a:r>
            <a:r>
              <a:rPr sz="1100" spc="-5">
                <a:latin typeface="Arial"/>
                <a:cs typeface="Arial"/>
              </a:rPr>
              <a:t> </a:t>
            </a:r>
            <a:r>
              <a:rPr sz="1100">
                <a:latin typeface="Arial"/>
                <a:cs typeface="Arial"/>
              </a:rPr>
              <a:t>benefits</a:t>
            </a:r>
            <a:r>
              <a:rPr sz="1100" spc="-55">
                <a:latin typeface="Arial"/>
                <a:cs typeface="Arial"/>
              </a:rPr>
              <a:t> </a:t>
            </a:r>
            <a:r>
              <a:rPr sz="1100">
                <a:latin typeface="Arial"/>
                <a:cs typeface="Arial"/>
              </a:rPr>
              <a:t>until</a:t>
            </a:r>
            <a:r>
              <a:rPr sz="1100" spc="-40">
                <a:latin typeface="Arial"/>
                <a:cs typeface="Arial"/>
              </a:rPr>
              <a:t> </a:t>
            </a:r>
            <a:r>
              <a:rPr sz="1100">
                <a:latin typeface="Arial"/>
                <a:cs typeface="Arial"/>
              </a:rPr>
              <a:t>age</a:t>
            </a:r>
            <a:r>
              <a:rPr sz="1100" spc="-50">
                <a:latin typeface="Arial"/>
                <a:cs typeface="Arial"/>
              </a:rPr>
              <a:t> </a:t>
            </a:r>
            <a:r>
              <a:rPr sz="1100" spc="-25">
                <a:latin typeface="Arial"/>
                <a:cs typeface="Arial"/>
              </a:rPr>
              <a:t>70.</a:t>
            </a:r>
            <a:endParaRPr sz="1100">
              <a:latin typeface="Arial"/>
              <a:cs typeface="Arial"/>
            </a:endParaRPr>
          </a:p>
          <a:p>
            <a:pPr marL="215265" marR="52705" indent="-203200">
              <a:lnSpc>
                <a:spcPct val="100000"/>
              </a:lnSpc>
              <a:spcBef>
                <a:spcPts val="600"/>
              </a:spcBef>
              <a:buFont typeface="Arial"/>
              <a:buChar char="•"/>
              <a:tabLst>
                <a:tab pos="215265" algn="l"/>
              </a:tabLst>
            </a:pPr>
            <a:r>
              <a:rPr sz="1100" b="1">
                <a:latin typeface="Arial"/>
                <a:cs typeface="Arial"/>
              </a:rPr>
              <a:t>Normal</a:t>
            </a:r>
            <a:r>
              <a:rPr sz="1100" b="1" spc="-25">
                <a:latin typeface="Arial"/>
                <a:cs typeface="Arial"/>
              </a:rPr>
              <a:t> </a:t>
            </a:r>
            <a:r>
              <a:rPr sz="1100" b="1">
                <a:latin typeface="Arial"/>
                <a:cs typeface="Arial"/>
              </a:rPr>
              <a:t>Retirement:</a:t>
            </a:r>
            <a:r>
              <a:rPr sz="1100" b="1" spc="240">
                <a:latin typeface="Arial"/>
                <a:cs typeface="Arial"/>
              </a:rPr>
              <a:t> </a:t>
            </a:r>
            <a:r>
              <a:rPr sz="1100">
                <a:latin typeface="Arial"/>
                <a:cs typeface="Arial"/>
              </a:rPr>
              <a:t>If</a:t>
            </a:r>
            <a:r>
              <a:rPr sz="1100" spc="-50">
                <a:latin typeface="Arial"/>
                <a:cs typeface="Arial"/>
              </a:rPr>
              <a:t> </a:t>
            </a:r>
            <a:r>
              <a:rPr sz="1100" spc="-25">
                <a:latin typeface="Arial"/>
                <a:cs typeface="Arial"/>
              </a:rPr>
              <a:t>the </a:t>
            </a:r>
            <a:r>
              <a:rPr sz="1100" spc="-10">
                <a:latin typeface="Arial"/>
                <a:cs typeface="Arial"/>
              </a:rPr>
              <a:t>individual</a:t>
            </a:r>
            <a:r>
              <a:rPr sz="1100" spc="-5">
                <a:latin typeface="Arial"/>
                <a:cs typeface="Arial"/>
              </a:rPr>
              <a:t> </a:t>
            </a:r>
            <a:r>
              <a:rPr sz="1100">
                <a:latin typeface="Arial"/>
                <a:cs typeface="Arial"/>
              </a:rPr>
              <a:t>instead</a:t>
            </a:r>
            <a:r>
              <a:rPr sz="1100" spc="-45">
                <a:latin typeface="Arial"/>
                <a:cs typeface="Arial"/>
              </a:rPr>
              <a:t> </a:t>
            </a:r>
            <a:r>
              <a:rPr sz="1100">
                <a:latin typeface="Arial"/>
                <a:cs typeface="Arial"/>
              </a:rPr>
              <a:t>believes</a:t>
            </a:r>
            <a:r>
              <a:rPr sz="1100" spc="-5">
                <a:latin typeface="Arial"/>
                <a:cs typeface="Arial"/>
              </a:rPr>
              <a:t> </a:t>
            </a:r>
            <a:r>
              <a:rPr sz="1100" spc="-20">
                <a:latin typeface="Arial"/>
                <a:cs typeface="Arial"/>
              </a:rPr>
              <a:t>that </a:t>
            </a:r>
            <a:r>
              <a:rPr sz="1100">
                <a:latin typeface="Arial"/>
                <a:cs typeface="Arial"/>
              </a:rPr>
              <a:t>age</a:t>
            </a:r>
            <a:r>
              <a:rPr sz="1100" spc="-45">
                <a:latin typeface="Arial"/>
                <a:cs typeface="Arial"/>
              </a:rPr>
              <a:t> </a:t>
            </a:r>
            <a:r>
              <a:rPr sz="1100">
                <a:latin typeface="Arial"/>
                <a:cs typeface="Arial"/>
              </a:rPr>
              <a:t>84</a:t>
            </a:r>
            <a:r>
              <a:rPr sz="1100" spc="-35">
                <a:latin typeface="Arial"/>
                <a:cs typeface="Arial"/>
              </a:rPr>
              <a:t> </a:t>
            </a:r>
            <a:r>
              <a:rPr sz="1100">
                <a:latin typeface="Arial"/>
                <a:cs typeface="Arial"/>
              </a:rPr>
              <a:t>is</a:t>
            </a:r>
            <a:r>
              <a:rPr sz="1100" spc="-20">
                <a:latin typeface="Arial"/>
                <a:cs typeface="Arial"/>
              </a:rPr>
              <a:t> </a:t>
            </a:r>
            <a:r>
              <a:rPr sz="1100">
                <a:latin typeface="Arial"/>
                <a:cs typeface="Arial"/>
              </a:rPr>
              <a:t>unlikely</a:t>
            </a:r>
            <a:r>
              <a:rPr sz="1100" spc="-25">
                <a:latin typeface="Arial"/>
                <a:cs typeface="Arial"/>
              </a:rPr>
              <a:t> </a:t>
            </a:r>
            <a:r>
              <a:rPr sz="1100">
                <a:latin typeface="Arial"/>
                <a:cs typeface="Arial"/>
              </a:rPr>
              <a:t>but</a:t>
            </a:r>
            <a:r>
              <a:rPr sz="1100" spc="-35">
                <a:latin typeface="Arial"/>
                <a:cs typeface="Arial"/>
              </a:rPr>
              <a:t> </a:t>
            </a:r>
            <a:r>
              <a:rPr sz="1100">
                <a:latin typeface="Arial"/>
                <a:cs typeface="Arial"/>
              </a:rPr>
              <a:t>living</a:t>
            </a:r>
            <a:r>
              <a:rPr sz="1100" spc="10">
                <a:latin typeface="Arial"/>
                <a:cs typeface="Arial"/>
              </a:rPr>
              <a:t> </a:t>
            </a:r>
            <a:r>
              <a:rPr sz="1100" spc="-20">
                <a:latin typeface="Arial"/>
                <a:cs typeface="Arial"/>
              </a:rPr>
              <a:t>past </a:t>
            </a:r>
            <a:r>
              <a:rPr sz="1100">
                <a:latin typeface="Arial"/>
                <a:cs typeface="Arial"/>
              </a:rPr>
              <a:t>age</a:t>
            </a:r>
            <a:r>
              <a:rPr sz="1100" spc="-35">
                <a:latin typeface="Arial"/>
                <a:cs typeface="Arial"/>
              </a:rPr>
              <a:t> </a:t>
            </a:r>
            <a:r>
              <a:rPr sz="1100">
                <a:latin typeface="Arial"/>
                <a:cs typeface="Arial"/>
              </a:rPr>
              <a:t>77</a:t>
            </a:r>
            <a:r>
              <a:rPr sz="1100" spc="-20">
                <a:latin typeface="Arial"/>
                <a:cs typeface="Arial"/>
              </a:rPr>
              <a:t> </a:t>
            </a:r>
            <a:r>
              <a:rPr sz="1100">
                <a:latin typeface="Arial"/>
                <a:cs typeface="Arial"/>
              </a:rPr>
              <a:t>is</a:t>
            </a:r>
            <a:r>
              <a:rPr sz="1100" spc="-5">
                <a:latin typeface="Arial"/>
                <a:cs typeface="Arial"/>
              </a:rPr>
              <a:t> </a:t>
            </a:r>
            <a:r>
              <a:rPr sz="1100">
                <a:latin typeface="Arial"/>
                <a:cs typeface="Arial"/>
              </a:rPr>
              <a:t>probable,</a:t>
            </a:r>
            <a:r>
              <a:rPr sz="1100" spc="-25">
                <a:latin typeface="Arial"/>
                <a:cs typeface="Arial"/>
              </a:rPr>
              <a:t> </a:t>
            </a:r>
            <a:r>
              <a:rPr sz="1100">
                <a:latin typeface="Arial"/>
                <a:cs typeface="Arial"/>
              </a:rPr>
              <a:t>then</a:t>
            </a:r>
            <a:r>
              <a:rPr sz="1100" spc="-30">
                <a:latin typeface="Arial"/>
                <a:cs typeface="Arial"/>
              </a:rPr>
              <a:t> </a:t>
            </a:r>
            <a:r>
              <a:rPr lang="en-US" sz="1100" spc="-20">
                <a:latin typeface="Arial"/>
                <a:cs typeface="Arial"/>
              </a:rPr>
              <a:t>he/she</a:t>
            </a:r>
            <a:r>
              <a:rPr sz="1100" spc="-20">
                <a:latin typeface="Arial"/>
                <a:cs typeface="Arial"/>
              </a:rPr>
              <a:t> </a:t>
            </a:r>
            <a:r>
              <a:rPr sz="1100">
                <a:latin typeface="Arial"/>
                <a:cs typeface="Arial"/>
              </a:rPr>
              <a:t>should</a:t>
            </a:r>
            <a:r>
              <a:rPr sz="1100" spc="-45">
                <a:latin typeface="Arial"/>
                <a:cs typeface="Arial"/>
              </a:rPr>
              <a:t> </a:t>
            </a:r>
            <a:r>
              <a:rPr sz="1100">
                <a:latin typeface="Arial"/>
                <a:cs typeface="Arial"/>
              </a:rPr>
              <a:t>consider</a:t>
            </a:r>
            <a:r>
              <a:rPr sz="1100" spc="-45">
                <a:latin typeface="Arial"/>
                <a:cs typeface="Arial"/>
              </a:rPr>
              <a:t> </a:t>
            </a:r>
            <a:r>
              <a:rPr sz="1100" spc="-10">
                <a:latin typeface="Arial"/>
                <a:cs typeface="Arial"/>
              </a:rPr>
              <a:t>collecting </a:t>
            </a:r>
            <a:r>
              <a:rPr sz="1100">
                <a:latin typeface="Arial"/>
                <a:cs typeface="Arial"/>
              </a:rPr>
              <a:t>benefits</a:t>
            </a:r>
            <a:r>
              <a:rPr sz="1100" spc="-45">
                <a:latin typeface="Arial"/>
                <a:cs typeface="Arial"/>
              </a:rPr>
              <a:t> </a:t>
            </a:r>
            <a:r>
              <a:rPr sz="1100">
                <a:latin typeface="Arial"/>
                <a:cs typeface="Arial"/>
              </a:rPr>
              <a:t>at</a:t>
            </a:r>
            <a:r>
              <a:rPr sz="1100" spc="-25">
                <a:latin typeface="Arial"/>
                <a:cs typeface="Arial"/>
              </a:rPr>
              <a:t> </a:t>
            </a:r>
            <a:r>
              <a:rPr sz="1100">
                <a:latin typeface="Arial"/>
                <a:cs typeface="Arial"/>
              </a:rPr>
              <a:t>full</a:t>
            </a:r>
            <a:r>
              <a:rPr sz="1100" spc="-25">
                <a:latin typeface="Arial"/>
                <a:cs typeface="Arial"/>
              </a:rPr>
              <a:t> </a:t>
            </a:r>
            <a:r>
              <a:rPr sz="1100">
                <a:latin typeface="Arial"/>
                <a:cs typeface="Arial"/>
              </a:rPr>
              <a:t>retirement</a:t>
            </a:r>
            <a:r>
              <a:rPr sz="1100" spc="-60">
                <a:latin typeface="Arial"/>
                <a:cs typeface="Arial"/>
              </a:rPr>
              <a:t> </a:t>
            </a:r>
            <a:r>
              <a:rPr sz="1100" spc="-20">
                <a:latin typeface="Arial"/>
                <a:cs typeface="Arial"/>
              </a:rPr>
              <a:t>age.</a:t>
            </a:r>
            <a:endParaRPr sz="1100">
              <a:latin typeface="Arial"/>
              <a:cs typeface="Arial"/>
            </a:endParaRPr>
          </a:p>
          <a:p>
            <a:pPr marL="215265" marR="33655" indent="-203200">
              <a:lnSpc>
                <a:spcPct val="100000"/>
              </a:lnSpc>
              <a:spcBef>
                <a:spcPts val="600"/>
              </a:spcBef>
              <a:buFont typeface="Arial"/>
              <a:buChar char="•"/>
              <a:tabLst>
                <a:tab pos="215265" algn="l"/>
              </a:tabLst>
            </a:pPr>
            <a:r>
              <a:rPr sz="1100" b="1">
                <a:latin typeface="Arial"/>
                <a:cs typeface="Arial"/>
              </a:rPr>
              <a:t>Early</a:t>
            </a:r>
            <a:r>
              <a:rPr sz="1100" b="1" spc="-25">
                <a:latin typeface="Arial"/>
                <a:cs typeface="Arial"/>
              </a:rPr>
              <a:t> </a:t>
            </a:r>
            <a:r>
              <a:rPr sz="1100" b="1">
                <a:latin typeface="Arial"/>
                <a:cs typeface="Arial"/>
              </a:rPr>
              <a:t>Retirement:</a:t>
            </a:r>
            <a:r>
              <a:rPr sz="1100" b="1" spc="250">
                <a:latin typeface="Arial"/>
                <a:cs typeface="Arial"/>
              </a:rPr>
              <a:t> </a:t>
            </a:r>
            <a:r>
              <a:rPr sz="1100">
                <a:latin typeface="Arial"/>
                <a:cs typeface="Arial"/>
              </a:rPr>
              <a:t>If</a:t>
            </a:r>
            <a:r>
              <a:rPr sz="1100" spc="-40">
                <a:latin typeface="Arial"/>
                <a:cs typeface="Arial"/>
              </a:rPr>
              <a:t> </a:t>
            </a:r>
            <a:r>
              <a:rPr sz="1100" spc="-25">
                <a:latin typeface="Arial"/>
                <a:cs typeface="Arial"/>
              </a:rPr>
              <a:t>the </a:t>
            </a:r>
            <a:r>
              <a:rPr sz="1100" spc="-10">
                <a:latin typeface="Arial"/>
                <a:cs typeface="Arial"/>
              </a:rPr>
              <a:t>individual </a:t>
            </a:r>
            <a:r>
              <a:rPr sz="1100">
                <a:latin typeface="Arial"/>
                <a:cs typeface="Arial"/>
              </a:rPr>
              <a:t>believes</a:t>
            </a:r>
            <a:r>
              <a:rPr sz="1100" spc="-15">
                <a:latin typeface="Arial"/>
                <a:cs typeface="Arial"/>
              </a:rPr>
              <a:t> </a:t>
            </a:r>
            <a:r>
              <a:rPr sz="1100">
                <a:latin typeface="Arial"/>
                <a:cs typeface="Arial"/>
              </a:rPr>
              <a:t>reaching</a:t>
            </a:r>
            <a:r>
              <a:rPr sz="1100" spc="-50">
                <a:latin typeface="Arial"/>
                <a:cs typeface="Arial"/>
              </a:rPr>
              <a:t> </a:t>
            </a:r>
            <a:r>
              <a:rPr sz="1100" spc="-25">
                <a:latin typeface="Arial"/>
                <a:cs typeface="Arial"/>
              </a:rPr>
              <a:t>age </a:t>
            </a:r>
            <a:r>
              <a:rPr sz="1100">
                <a:latin typeface="Arial"/>
                <a:cs typeface="Arial"/>
              </a:rPr>
              <a:t>77</a:t>
            </a:r>
            <a:r>
              <a:rPr sz="1100" spc="-25">
                <a:latin typeface="Arial"/>
                <a:cs typeface="Arial"/>
              </a:rPr>
              <a:t> </a:t>
            </a:r>
            <a:r>
              <a:rPr sz="1100">
                <a:latin typeface="Arial"/>
                <a:cs typeface="Arial"/>
              </a:rPr>
              <a:t>to</a:t>
            </a:r>
            <a:r>
              <a:rPr sz="1100" spc="-35">
                <a:latin typeface="Arial"/>
                <a:cs typeface="Arial"/>
              </a:rPr>
              <a:t> </a:t>
            </a:r>
            <a:r>
              <a:rPr sz="1100">
                <a:latin typeface="Arial"/>
                <a:cs typeface="Arial"/>
              </a:rPr>
              <a:t>be</a:t>
            </a:r>
            <a:r>
              <a:rPr sz="1100" spc="-25">
                <a:latin typeface="Arial"/>
                <a:cs typeface="Arial"/>
              </a:rPr>
              <a:t> </a:t>
            </a:r>
            <a:r>
              <a:rPr sz="1100">
                <a:latin typeface="Arial"/>
                <a:cs typeface="Arial"/>
              </a:rPr>
              <a:t>very</a:t>
            </a:r>
            <a:r>
              <a:rPr sz="1100" spc="-25">
                <a:latin typeface="Arial"/>
                <a:cs typeface="Arial"/>
              </a:rPr>
              <a:t> </a:t>
            </a:r>
            <a:r>
              <a:rPr sz="1100">
                <a:latin typeface="Arial"/>
                <a:cs typeface="Arial"/>
              </a:rPr>
              <a:t>unlikely,</a:t>
            </a:r>
            <a:r>
              <a:rPr sz="1100" spc="-10">
                <a:latin typeface="Arial"/>
                <a:cs typeface="Arial"/>
              </a:rPr>
              <a:t> </a:t>
            </a:r>
            <a:r>
              <a:rPr sz="1100">
                <a:latin typeface="Arial"/>
                <a:cs typeface="Arial"/>
              </a:rPr>
              <a:t>then</a:t>
            </a:r>
            <a:r>
              <a:rPr sz="1100" spc="-25">
                <a:latin typeface="Arial"/>
                <a:cs typeface="Arial"/>
              </a:rPr>
              <a:t> </a:t>
            </a:r>
            <a:r>
              <a:rPr lang="en-US" sz="1100" spc="-20">
                <a:latin typeface="Arial"/>
                <a:cs typeface="Arial"/>
              </a:rPr>
              <a:t>he/she</a:t>
            </a:r>
            <a:r>
              <a:rPr sz="1100" spc="-20">
                <a:latin typeface="Arial"/>
                <a:cs typeface="Arial"/>
              </a:rPr>
              <a:t> </a:t>
            </a:r>
            <a:r>
              <a:rPr sz="1100">
                <a:latin typeface="Arial"/>
                <a:cs typeface="Arial"/>
              </a:rPr>
              <a:t>should</a:t>
            </a:r>
            <a:r>
              <a:rPr sz="1100" spc="-45">
                <a:latin typeface="Arial"/>
                <a:cs typeface="Arial"/>
              </a:rPr>
              <a:t> </a:t>
            </a:r>
            <a:r>
              <a:rPr sz="1100">
                <a:latin typeface="Arial"/>
                <a:cs typeface="Arial"/>
              </a:rPr>
              <a:t>consider</a:t>
            </a:r>
            <a:r>
              <a:rPr sz="1100" spc="-45">
                <a:latin typeface="Arial"/>
                <a:cs typeface="Arial"/>
              </a:rPr>
              <a:t> </a:t>
            </a:r>
            <a:r>
              <a:rPr sz="1100" spc="-10">
                <a:latin typeface="Arial"/>
                <a:cs typeface="Arial"/>
              </a:rPr>
              <a:t>collecting </a:t>
            </a:r>
            <a:r>
              <a:rPr sz="1100">
                <a:latin typeface="Arial"/>
                <a:cs typeface="Arial"/>
              </a:rPr>
              <a:t>benefits</a:t>
            </a:r>
            <a:r>
              <a:rPr sz="1100" spc="-40">
                <a:latin typeface="Arial"/>
                <a:cs typeface="Arial"/>
              </a:rPr>
              <a:t> </a:t>
            </a:r>
            <a:r>
              <a:rPr sz="1100" spc="-10">
                <a:latin typeface="Arial"/>
                <a:cs typeface="Arial"/>
              </a:rPr>
              <a:t>early.</a:t>
            </a:r>
            <a:endParaRPr sz="1100">
              <a:latin typeface="Arial"/>
              <a:cs typeface="Arial"/>
            </a:endParaRPr>
          </a:p>
        </p:txBody>
      </p:sp>
      <p:sp>
        <p:nvSpPr>
          <p:cNvPr id="4" name="object 4"/>
          <p:cNvSpPr txBox="1"/>
          <p:nvPr/>
        </p:nvSpPr>
        <p:spPr>
          <a:xfrm>
            <a:off x="6188455" y="1200759"/>
            <a:ext cx="2445385" cy="347980"/>
          </a:xfrm>
          <a:prstGeom prst="rect">
            <a:avLst/>
          </a:prstGeom>
          <a:solidFill>
            <a:srgbClr val="00B1A9"/>
          </a:solidFill>
        </p:spPr>
        <p:txBody>
          <a:bodyPr vert="horz" wrap="square" lIns="0" tIns="85725" rIns="0" bIns="0" rtlCol="0">
            <a:spAutoFit/>
          </a:bodyPr>
          <a:lstStyle/>
          <a:p>
            <a:pPr marL="680720">
              <a:lnSpc>
                <a:spcPct val="100000"/>
              </a:lnSpc>
              <a:spcBef>
                <a:spcPts val="675"/>
              </a:spcBef>
            </a:pPr>
            <a:r>
              <a:rPr sz="1100" b="1">
                <a:solidFill>
                  <a:srgbClr val="FFFFFF"/>
                </a:solidFill>
                <a:latin typeface="Arial"/>
                <a:cs typeface="Arial"/>
              </a:rPr>
              <a:t>Key</a:t>
            </a:r>
            <a:r>
              <a:rPr sz="1100" b="1" spc="-25">
                <a:solidFill>
                  <a:srgbClr val="FFFFFF"/>
                </a:solidFill>
                <a:latin typeface="Arial"/>
                <a:cs typeface="Arial"/>
              </a:rPr>
              <a:t> </a:t>
            </a:r>
            <a:r>
              <a:rPr sz="1100" b="1" spc="-10">
                <a:solidFill>
                  <a:srgbClr val="FFFFFF"/>
                </a:solidFill>
                <a:latin typeface="Arial"/>
                <a:cs typeface="Arial"/>
              </a:rPr>
              <a:t>Takeaways:</a:t>
            </a:r>
            <a:endParaRPr sz="1100">
              <a:latin typeface="Arial"/>
              <a:cs typeface="Arial"/>
            </a:endParaRPr>
          </a:p>
        </p:txBody>
      </p:sp>
      <p:sp>
        <p:nvSpPr>
          <p:cNvPr id="5" name="object 5"/>
          <p:cNvSpPr/>
          <p:nvPr/>
        </p:nvSpPr>
        <p:spPr>
          <a:xfrm>
            <a:off x="5902642" y="1157897"/>
            <a:ext cx="0" cy="3898900"/>
          </a:xfrm>
          <a:custGeom>
            <a:avLst/>
            <a:gdLst/>
            <a:ahLst/>
            <a:cxnLst/>
            <a:rect l="l" t="t" r="r" b="b"/>
            <a:pathLst>
              <a:path h="3898900">
                <a:moveTo>
                  <a:pt x="0" y="0"/>
                </a:moveTo>
                <a:lnTo>
                  <a:pt x="0" y="3898519"/>
                </a:lnTo>
              </a:path>
            </a:pathLst>
          </a:custGeom>
          <a:ln w="6350">
            <a:solidFill>
              <a:srgbClr val="002854"/>
            </a:solidFill>
          </a:ln>
        </p:spPr>
        <p:txBody>
          <a:bodyPr wrap="square" lIns="0" tIns="0" rIns="0" bIns="0" rtlCol="0"/>
          <a:lstStyle/>
          <a:p>
            <a:endParaRPr/>
          </a:p>
        </p:txBody>
      </p:sp>
      <p:sp>
        <p:nvSpPr>
          <p:cNvPr id="6" name="object 6"/>
          <p:cNvSpPr txBox="1"/>
          <p:nvPr/>
        </p:nvSpPr>
        <p:spPr>
          <a:xfrm>
            <a:off x="305333" y="5039714"/>
            <a:ext cx="8042909" cy="1323975"/>
          </a:xfrm>
          <a:prstGeom prst="rect">
            <a:avLst/>
          </a:prstGeom>
        </p:spPr>
        <p:txBody>
          <a:bodyPr vert="horz" wrap="square" lIns="0" tIns="58419" rIns="0" bIns="0" rtlCol="0">
            <a:spAutoFit/>
          </a:bodyPr>
          <a:lstStyle/>
          <a:p>
            <a:pPr marL="275590">
              <a:lnSpc>
                <a:spcPct val="100000"/>
              </a:lnSpc>
              <a:spcBef>
                <a:spcPts val="459"/>
              </a:spcBef>
            </a:pPr>
            <a:r>
              <a:rPr sz="1100" b="1" spc="-10">
                <a:solidFill>
                  <a:srgbClr val="00B1A9"/>
                </a:solidFill>
                <a:latin typeface="Arial"/>
                <a:cs typeface="Arial"/>
              </a:rPr>
              <a:t>Conclusions:</a:t>
            </a:r>
            <a:endParaRPr sz="1100">
              <a:latin typeface="Arial"/>
              <a:cs typeface="Arial"/>
            </a:endParaRPr>
          </a:p>
          <a:p>
            <a:pPr marL="445134" indent="-169545">
              <a:lnSpc>
                <a:spcPct val="100000"/>
              </a:lnSpc>
              <a:spcBef>
                <a:spcPts val="359"/>
              </a:spcBef>
              <a:buFont typeface="Arial"/>
              <a:buChar char="•"/>
              <a:tabLst>
                <a:tab pos="445134" algn="l"/>
              </a:tabLst>
            </a:pPr>
            <a:r>
              <a:rPr sz="1100" b="1">
                <a:latin typeface="Arial"/>
                <a:cs typeface="Arial"/>
              </a:rPr>
              <a:t>Age</a:t>
            </a:r>
            <a:r>
              <a:rPr sz="1100" b="1" spc="5">
                <a:latin typeface="Arial"/>
                <a:cs typeface="Arial"/>
              </a:rPr>
              <a:t> </a:t>
            </a:r>
            <a:r>
              <a:rPr sz="1100" b="1">
                <a:latin typeface="Arial"/>
                <a:cs typeface="Arial"/>
              </a:rPr>
              <a:t>77:</a:t>
            </a:r>
            <a:r>
              <a:rPr sz="1100" b="1" spc="-35">
                <a:latin typeface="Arial"/>
                <a:cs typeface="Arial"/>
              </a:rPr>
              <a:t> </a:t>
            </a:r>
            <a:r>
              <a:rPr sz="1100">
                <a:latin typeface="Arial"/>
                <a:cs typeface="Arial"/>
              </a:rPr>
              <a:t>The</a:t>
            </a:r>
            <a:r>
              <a:rPr sz="1100" spc="-30">
                <a:latin typeface="Arial"/>
                <a:cs typeface="Arial"/>
              </a:rPr>
              <a:t> </a:t>
            </a:r>
            <a:r>
              <a:rPr sz="1100">
                <a:latin typeface="Arial"/>
                <a:cs typeface="Arial"/>
              </a:rPr>
              <a:t>cumulative</a:t>
            </a:r>
            <a:r>
              <a:rPr sz="1100" spc="-35">
                <a:latin typeface="Arial"/>
                <a:cs typeface="Arial"/>
              </a:rPr>
              <a:t> </a:t>
            </a:r>
            <a:r>
              <a:rPr sz="1100">
                <a:latin typeface="Arial"/>
                <a:cs typeface="Arial"/>
              </a:rPr>
              <a:t>benefit</a:t>
            </a:r>
            <a:r>
              <a:rPr sz="1100" spc="-45">
                <a:latin typeface="Arial"/>
                <a:cs typeface="Arial"/>
              </a:rPr>
              <a:t> </a:t>
            </a:r>
            <a:r>
              <a:rPr sz="1100">
                <a:latin typeface="Arial"/>
                <a:cs typeface="Arial"/>
              </a:rPr>
              <a:t>of</a:t>
            </a:r>
            <a:r>
              <a:rPr sz="1100" spc="-35">
                <a:latin typeface="Arial"/>
                <a:cs typeface="Arial"/>
              </a:rPr>
              <a:t> </a:t>
            </a:r>
            <a:r>
              <a:rPr sz="1100">
                <a:latin typeface="Arial"/>
                <a:cs typeface="Arial"/>
              </a:rPr>
              <a:t>collecting</a:t>
            </a:r>
            <a:r>
              <a:rPr sz="1100" spc="-10">
                <a:latin typeface="Arial"/>
                <a:cs typeface="Arial"/>
              </a:rPr>
              <a:t> </a:t>
            </a:r>
            <a:r>
              <a:rPr sz="1100">
                <a:latin typeface="Arial"/>
                <a:cs typeface="Arial"/>
              </a:rPr>
              <a:t>at</a:t>
            </a:r>
            <a:r>
              <a:rPr sz="1100" spc="-35">
                <a:latin typeface="Arial"/>
                <a:cs typeface="Arial"/>
              </a:rPr>
              <a:t> </a:t>
            </a:r>
            <a:r>
              <a:rPr sz="1100">
                <a:latin typeface="Arial"/>
                <a:cs typeface="Arial"/>
              </a:rPr>
              <a:t>age</a:t>
            </a:r>
            <a:r>
              <a:rPr sz="1100" spc="-40">
                <a:latin typeface="Arial"/>
                <a:cs typeface="Arial"/>
              </a:rPr>
              <a:t> </a:t>
            </a:r>
            <a:r>
              <a:rPr sz="1100">
                <a:latin typeface="Arial"/>
                <a:cs typeface="Arial"/>
              </a:rPr>
              <a:t>67</a:t>
            </a:r>
            <a:r>
              <a:rPr sz="1100" spc="-35">
                <a:latin typeface="Arial"/>
                <a:cs typeface="Arial"/>
              </a:rPr>
              <a:t> </a:t>
            </a:r>
            <a:r>
              <a:rPr sz="1100">
                <a:latin typeface="Arial"/>
                <a:cs typeface="Arial"/>
              </a:rPr>
              <a:t>would</a:t>
            </a:r>
            <a:r>
              <a:rPr sz="1100" spc="-5">
                <a:latin typeface="Arial"/>
                <a:cs typeface="Arial"/>
              </a:rPr>
              <a:t> </a:t>
            </a:r>
            <a:r>
              <a:rPr sz="1100">
                <a:latin typeface="Arial"/>
                <a:cs typeface="Arial"/>
              </a:rPr>
              <a:t>surpass</a:t>
            </a:r>
            <a:r>
              <a:rPr sz="1100" spc="-45">
                <a:latin typeface="Arial"/>
                <a:cs typeface="Arial"/>
              </a:rPr>
              <a:t> </a:t>
            </a:r>
            <a:r>
              <a:rPr sz="1100">
                <a:latin typeface="Arial"/>
                <a:cs typeface="Arial"/>
              </a:rPr>
              <a:t>the</a:t>
            </a:r>
            <a:r>
              <a:rPr sz="1100" spc="-40">
                <a:latin typeface="Arial"/>
                <a:cs typeface="Arial"/>
              </a:rPr>
              <a:t> </a:t>
            </a:r>
            <a:r>
              <a:rPr sz="1100">
                <a:latin typeface="Arial"/>
                <a:cs typeface="Arial"/>
              </a:rPr>
              <a:t>cumulative</a:t>
            </a:r>
            <a:r>
              <a:rPr sz="1100" spc="-20">
                <a:latin typeface="Arial"/>
                <a:cs typeface="Arial"/>
              </a:rPr>
              <a:t> </a:t>
            </a:r>
            <a:r>
              <a:rPr sz="1100">
                <a:latin typeface="Arial"/>
                <a:cs typeface="Arial"/>
              </a:rPr>
              <a:t>benefit</a:t>
            </a:r>
            <a:r>
              <a:rPr sz="1100" spc="-50">
                <a:latin typeface="Arial"/>
                <a:cs typeface="Arial"/>
              </a:rPr>
              <a:t> </a:t>
            </a:r>
            <a:r>
              <a:rPr sz="1100">
                <a:latin typeface="Arial"/>
                <a:cs typeface="Arial"/>
              </a:rPr>
              <a:t>of</a:t>
            </a:r>
            <a:r>
              <a:rPr sz="1100" spc="-35">
                <a:latin typeface="Arial"/>
                <a:cs typeface="Arial"/>
              </a:rPr>
              <a:t> </a:t>
            </a:r>
            <a:r>
              <a:rPr sz="1100">
                <a:latin typeface="Arial"/>
                <a:cs typeface="Arial"/>
              </a:rPr>
              <a:t>collecting</a:t>
            </a:r>
            <a:r>
              <a:rPr sz="1100" spc="-20">
                <a:latin typeface="Arial"/>
                <a:cs typeface="Arial"/>
              </a:rPr>
              <a:t> </a:t>
            </a:r>
            <a:r>
              <a:rPr sz="1100">
                <a:latin typeface="Arial"/>
                <a:cs typeface="Arial"/>
              </a:rPr>
              <a:t>at</a:t>
            </a:r>
            <a:r>
              <a:rPr sz="1100" spc="-40">
                <a:latin typeface="Arial"/>
                <a:cs typeface="Arial"/>
              </a:rPr>
              <a:t> </a:t>
            </a:r>
            <a:r>
              <a:rPr sz="1100">
                <a:latin typeface="Arial"/>
                <a:cs typeface="Arial"/>
              </a:rPr>
              <a:t>age</a:t>
            </a:r>
            <a:r>
              <a:rPr sz="1100" spc="-40">
                <a:latin typeface="Arial"/>
                <a:cs typeface="Arial"/>
              </a:rPr>
              <a:t> </a:t>
            </a:r>
            <a:r>
              <a:rPr sz="1100" spc="-25">
                <a:latin typeface="Arial"/>
                <a:cs typeface="Arial"/>
              </a:rPr>
              <a:t>62</a:t>
            </a:r>
            <a:endParaRPr sz="1100">
              <a:latin typeface="Arial"/>
              <a:cs typeface="Arial"/>
            </a:endParaRPr>
          </a:p>
          <a:p>
            <a:pPr marL="445134" indent="-169545">
              <a:lnSpc>
                <a:spcPct val="100000"/>
              </a:lnSpc>
              <a:buFont typeface="Arial"/>
              <a:buChar char="•"/>
              <a:tabLst>
                <a:tab pos="445134" algn="l"/>
              </a:tabLst>
            </a:pPr>
            <a:r>
              <a:rPr sz="1100" b="1">
                <a:latin typeface="Arial"/>
                <a:cs typeface="Arial"/>
              </a:rPr>
              <a:t>Age</a:t>
            </a:r>
            <a:r>
              <a:rPr sz="1100" b="1" spc="5">
                <a:latin typeface="Arial"/>
                <a:cs typeface="Arial"/>
              </a:rPr>
              <a:t> </a:t>
            </a:r>
            <a:r>
              <a:rPr sz="1100" b="1">
                <a:latin typeface="Arial"/>
                <a:cs typeface="Arial"/>
              </a:rPr>
              <a:t>80:</a:t>
            </a:r>
            <a:r>
              <a:rPr sz="1100" b="1" spc="-35">
                <a:latin typeface="Arial"/>
                <a:cs typeface="Arial"/>
              </a:rPr>
              <a:t> </a:t>
            </a:r>
            <a:r>
              <a:rPr sz="1100">
                <a:latin typeface="Arial"/>
                <a:cs typeface="Arial"/>
              </a:rPr>
              <a:t>The</a:t>
            </a:r>
            <a:r>
              <a:rPr sz="1100" spc="-30">
                <a:latin typeface="Arial"/>
                <a:cs typeface="Arial"/>
              </a:rPr>
              <a:t> </a:t>
            </a:r>
            <a:r>
              <a:rPr sz="1100">
                <a:latin typeface="Arial"/>
                <a:cs typeface="Arial"/>
              </a:rPr>
              <a:t>cumulative</a:t>
            </a:r>
            <a:r>
              <a:rPr sz="1100" spc="-35">
                <a:latin typeface="Arial"/>
                <a:cs typeface="Arial"/>
              </a:rPr>
              <a:t> </a:t>
            </a:r>
            <a:r>
              <a:rPr sz="1100">
                <a:latin typeface="Arial"/>
                <a:cs typeface="Arial"/>
              </a:rPr>
              <a:t>benefit</a:t>
            </a:r>
            <a:r>
              <a:rPr sz="1100" spc="-45">
                <a:latin typeface="Arial"/>
                <a:cs typeface="Arial"/>
              </a:rPr>
              <a:t> </a:t>
            </a:r>
            <a:r>
              <a:rPr sz="1100">
                <a:latin typeface="Arial"/>
                <a:cs typeface="Arial"/>
              </a:rPr>
              <a:t>of</a:t>
            </a:r>
            <a:r>
              <a:rPr sz="1100" spc="-35">
                <a:latin typeface="Arial"/>
                <a:cs typeface="Arial"/>
              </a:rPr>
              <a:t> </a:t>
            </a:r>
            <a:r>
              <a:rPr sz="1100">
                <a:latin typeface="Arial"/>
                <a:cs typeface="Arial"/>
              </a:rPr>
              <a:t>collecting</a:t>
            </a:r>
            <a:r>
              <a:rPr sz="1100" spc="-10">
                <a:latin typeface="Arial"/>
                <a:cs typeface="Arial"/>
              </a:rPr>
              <a:t> </a:t>
            </a:r>
            <a:r>
              <a:rPr sz="1100">
                <a:latin typeface="Arial"/>
                <a:cs typeface="Arial"/>
              </a:rPr>
              <a:t>at</a:t>
            </a:r>
            <a:r>
              <a:rPr sz="1100" spc="-35">
                <a:latin typeface="Arial"/>
                <a:cs typeface="Arial"/>
              </a:rPr>
              <a:t> </a:t>
            </a:r>
            <a:r>
              <a:rPr sz="1100">
                <a:latin typeface="Arial"/>
                <a:cs typeface="Arial"/>
              </a:rPr>
              <a:t>age</a:t>
            </a:r>
            <a:r>
              <a:rPr sz="1100" spc="-40">
                <a:latin typeface="Arial"/>
                <a:cs typeface="Arial"/>
              </a:rPr>
              <a:t> </a:t>
            </a:r>
            <a:r>
              <a:rPr sz="1100">
                <a:latin typeface="Arial"/>
                <a:cs typeface="Arial"/>
              </a:rPr>
              <a:t>70</a:t>
            </a:r>
            <a:r>
              <a:rPr sz="1100" spc="-35">
                <a:latin typeface="Arial"/>
                <a:cs typeface="Arial"/>
              </a:rPr>
              <a:t> </a:t>
            </a:r>
            <a:r>
              <a:rPr sz="1100">
                <a:latin typeface="Arial"/>
                <a:cs typeface="Arial"/>
              </a:rPr>
              <a:t>would</a:t>
            </a:r>
            <a:r>
              <a:rPr sz="1100" spc="-5">
                <a:latin typeface="Arial"/>
                <a:cs typeface="Arial"/>
              </a:rPr>
              <a:t> </a:t>
            </a:r>
            <a:r>
              <a:rPr sz="1100">
                <a:latin typeface="Arial"/>
                <a:cs typeface="Arial"/>
              </a:rPr>
              <a:t>surpass</a:t>
            </a:r>
            <a:r>
              <a:rPr sz="1100" spc="-45">
                <a:latin typeface="Arial"/>
                <a:cs typeface="Arial"/>
              </a:rPr>
              <a:t> </a:t>
            </a:r>
            <a:r>
              <a:rPr sz="1100">
                <a:latin typeface="Arial"/>
                <a:cs typeface="Arial"/>
              </a:rPr>
              <a:t>the</a:t>
            </a:r>
            <a:r>
              <a:rPr sz="1100" spc="-40">
                <a:latin typeface="Arial"/>
                <a:cs typeface="Arial"/>
              </a:rPr>
              <a:t> </a:t>
            </a:r>
            <a:r>
              <a:rPr sz="1100">
                <a:latin typeface="Arial"/>
                <a:cs typeface="Arial"/>
              </a:rPr>
              <a:t>cumulative</a:t>
            </a:r>
            <a:r>
              <a:rPr sz="1100" spc="-20">
                <a:latin typeface="Arial"/>
                <a:cs typeface="Arial"/>
              </a:rPr>
              <a:t> </a:t>
            </a:r>
            <a:r>
              <a:rPr sz="1100">
                <a:latin typeface="Arial"/>
                <a:cs typeface="Arial"/>
              </a:rPr>
              <a:t>benefit</a:t>
            </a:r>
            <a:r>
              <a:rPr sz="1100" spc="-50">
                <a:latin typeface="Arial"/>
                <a:cs typeface="Arial"/>
              </a:rPr>
              <a:t> </a:t>
            </a:r>
            <a:r>
              <a:rPr sz="1100">
                <a:latin typeface="Arial"/>
                <a:cs typeface="Arial"/>
              </a:rPr>
              <a:t>of</a:t>
            </a:r>
            <a:r>
              <a:rPr sz="1100" spc="-35">
                <a:latin typeface="Arial"/>
                <a:cs typeface="Arial"/>
              </a:rPr>
              <a:t> </a:t>
            </a:r>
            <a:r>
              <a:rPr sz="1100">
                <a:latin typeface="Arial"/>
                <a:cs typeface="Arial"/>
              </a:rPr>
              <a:t>collecting</a:t>
            </a:r>
            <a:r>
              <a:rPr sz="1100" spc="-20">
                <a:latin typeface="Arial"/>
                <a:cs typeface="Arial"/>
              </a:rPr>
              <a:t> </a:t>
            </a:r>
            <a:r>
              <a:rPr sz="1100">
                <a:latin typeface="Arial"/>
                <a:cs typeface="Arial"/>
              </a:rPr>
              <a:t>at</a:t>
            </a:r>
            <a:r>
              <a:rPr sz="1100" spc="-40">
                <a:latin typeface="Arial"/>
                <a:cs typeface="Arial"/>
              </a:rPr>
              <a:t> </a:t>
            </a:r>
            <a:r>
              <a:rPr sz="1100">
                <a:latin typeface="Arial"/>
                <a:cs typeface="Arial"/>
              </a:rPr>
              <a:t>age</a:t>
            </a:r>
            <a:r>
              <a:rPr sz="1100" spc="-40">
                <a:latin typeface="Arial"/>
                <a:cs typeface="Arial"/>
              </a:rPr>
              <a:t> </a:t>
            </a:r>
            <a:r>
              <a:rPr sz="1100" spc="-25">
                <a:latin typeface="Arial"/>
                <a:cs typeface="Arial"/>
              </a:rPr>
              <a:t>62</a:t>
            </a:r>
            <a:endParaRPr sz="1100">
              <a:latin typeface="Arial"/>
              <a:cs typeface="Arial"/>
            </a:endParaRPr>
          </a:p>
          <a:p>
            <a:pPr marL="445134" indent="-169545">
              <a:lnSpc>
                <a:spcPct val="100000"/>
              </a:lnSpc>
              <a:buFont typeface="Arial"/>
              <a:buChar char="•"/>
              <a:tabLst>
                <a:tab pos="445134" algn="l"/>
              </a:tabLst>
            </a:pPr>
            <a:r>
              <a:rPr sz="1100" b="1">
                <a:latin typeface="Arial"/>
                <a:cs typeface="Arial"/>
              </a:rPr>
              <a:t>Age</a:t>
            </a:r>
            <a:r>
              <a:rPr sz="1100" b="1" spc="5">
                <a:latin typeface="Arial"/>
                <a:cs typeface="Arial"/>
              </a:rPr>
              <a:t> </a:t>
            </a:r>
            <a:r>
              <a:rPr sz="1100" b="1">
                <a:latin typeface="Arial"/>
                <a:cs typeface="Arial"/>
              </a:rPr>
              <a:t>84:</a:t>
            </a:r>
            <a:r>
              <a:rPr sz="1100" b="1" spc="-35">
                <a:latin typeface="Arial"/>
                <a:cs typeface="Arial"/>
              </a:rPr>
              <a:t> </a:t>
            </a:r>
            <a:r>
              <a:rPr sz="1100">
                <a:latin typeface="Arial"/>
                <a:cs typeface="Arial"/>
              </a:rPr>
              <a:t>The</a:t>
            </a:r>
            <a:r>
              <a:rPr sz="1100" spc="-30">
                <a:latin typeface="Arial"/>
                <a:cs typeface="Arial"/>
              </a:rPr>
              <a:t> </a:t>
            </a:r>
            <a:r>
              <a:rPr sz="1100">
                <a:latin typeface="Arial"/>
                <a:cs typeface="Arial"/>
              </a:rPr>
              <a:t>cumulative</a:t>
            </a:r>
            <a:r>
              <a:rPr sz="1100" spc="-35">
                <a:latin typeface="Arial"/>
                <a:cs typeface="Arial"/>
              </a:rPr>
              <a:t> </a:t>
            </a:r>
            <a:r>
              <a:rPr sz="1100">
                <a:latin typeface="Arial"/>
                <a:cs typeface="Arial"/>
              </a:rPr>
              <a:t>benefit</a:t>
            </a:r>
            <a:r>
              <a:rPr sz="1100" spc="-45">
                <a:latin typeface="Arial"/>
                <a:cs typeface="Arial"/>
              </a:rPr>
              <a:t> </a:t>
            </a:r>
            <a:r>
              <a:rPr sz="1100">
                <a:latin typeface="Arial"/>
                <a:cs typeface="Arial"/>
              </a:rPr>
              <a:t>of</a:t>
            </a:r>
            <a:r>
              <a:rPr sz="1100" spc="-35">
                <a:latin typeface="Arial"/>
                <a:cs typeface="Arial"/>
              </a:rPr>
              <a:t> </a:t>
            </a:r>
            <a:r>
              <a:rPr sz="1100">
                <a:latin typeface="Arial"/>
                <a:cs typeface="Arial"/>
              </a:rPr>
              <a:t>collecting</a:t>
            </a:r>
            <a:r>
              <a:rPr sz="1100" spc="-10">
                <a:latin typeface="Arial"/>
                <a:cs typeface="Arial"/>
              </a:rPr>
              <a:t> </a:t>
            </a:r>
            <a:r>
              <a:rPr sz="1100">
                <a:latin typeface="Arial"/>
                <a:cs typeface="Arial"/>
              </a:rPr>
              <a:t>at</a:t>
            </a:r>
            <a:r>
              <a:rPr sz="1100" spc="-35">
                <a:latin typeface="Arial"/>
                <a:cs typeface="Arial"/>
              </a:rPr>
              <a:t> </a:t>
            </a:r>
            <a:r>
              <a:rPr sz="1100">
                <a:latin typeface="Arial"/>
                <a:cs typeface="Arial"/>
              </a:rPr>
              <a:t>age</a:t>
            </a:r>
            <a:r>
              <a:rPr sz="1100" spc="-40">
                <a:latin typeface="Arial"/>
                <a:cs typeface="Arial"/>
              </a:rPr>
              <a:t> </a:t>
            </a:r>
            <a:r>
              <a:rPr sz="1100">
                <a:latin typeface="Arial"/>
                <a:cs typeface="Arial"/>
              </a:rPr>
              <a:t>70</a:t>
            </a:r>
            <a:r>
              <a:rPr sz="1100" spc="-35">
                <a:latin typeface="Arial"/>
                <a:cs typeface="Arial"/>
              </a:rPr>
              <a:t> </a:t>
            </a:r>
            <a:r>
              <a:rPr sz="1100">
                <a:latin typeface="Arial"/>
                <a:cs typeface="Arial"/>
              </a:rPr>
              <a:t>would</a:t>
            </a:r>
            <a:r>
              <a:rPr sz="1100" spc="-5">
                <a:latin typeface="Arial"/>
                <a:cs typeface="Arial"/>
              </a:rPr>
              <a:t> </a:t>
            </a:r>
            <a:r>
              <a:rPr sz="1100">
                <a:latin typeface="Arial"/>
                <a:cs typeface="Arial"/>
              </a:rPr>
              <a:t>surpass</a:t>
            </a:r>
            <a:r>
              <a:rPr sz="1100" spc="-45">
                <a:latin typeface="Arial"/>
                <a:cs typeface="Arial"/>
              </a:rPr>
              <a:t> </a:t>
            </a:r>
            <a:r>
              <a:rPr sz="1100">
                <a:latin typeface="Arial"/>
                <a:cs typeface="Arial"/>
              </a:rPr>
              <a:t>the</a:t>
            </a:r>
            <a:r>
              <a:rPr sz="1100" spc="-40">
                <a:latin typeface="Arial"/>
                <a:cs typeface="Arial"/>
              </a:rPr>
              <a:t> </a:t>
            </a:r>
            <a:r>
              <a:rPr sz="1100">
                <a:latin typeface="Arial"/>
                <a:cs typeface="Arial"/>
              </a:rPr>
              <a:t>cumulative</a:t>
            </a:r>
            <a:r>
              <a:rPr sz="1100" spc="-20">
                <a:latin typeface="Arial"/>
                <a:cs typeface="Arial"/>
              </a:rPr>
              <a:t> </a:t>
            </a:r>
            <a:r>
              <a:rPr sz="1100">
                <a:latin typeface="Arial"/>
                <a:cs typeface="Arial"/>
              </a:rPr>
              <a:t>benefit</a:t>
            </a:r>
            <a:r>
              <a:rPr sz="1100" spc="-50">
                <a:latin typeface="Arial"/>
                <a:cs typeface="Arial"/>
              </a:rPr>
              <a:t> </a:t>
            </a:r>
            <a:r>
              <a:rPr sz="1100">
                <a:latin typeface="Arial"/>
                <a:cs typeface="Arial"/>
              </a:rPr>
              <a:t>of</a:t>
            </a:r>
            <a:r>
              <a:rPr sz="1100" spc="-35">
                <a:latin typeface="Arial"/>
                <a:cs typeface="Arial"/>
              </a:rPr>
              <a:t> </a:t>
            </a:r>
            <a:r>
              <a:rPr sz="1100">
                <a:latin typeface="Arial"/>
                <a:cs typeface="Arial"/>
              </a:rPr>
              <a:t>collecting</a:t>
            </a:r>
            <a:r>
              <a:rPr sz="1100" spc="-20">
                <a:latin typeface="Arial"/>
                <a:cs typeface="Arial"/>
              </a:rPr>
              <a:t> </a:t>
            </a:r>
            <a:r>
              <a:rPr sz="1100">
                <a:latin typeface="Arial"/>
                <a:cs typeface="Arial"/>
              </a:rPr>
              <a:t>at</a:t>
            </a:r>
            <a:r>
              <a:rPr sz="1100" spc="-40">
                <a:latin typeface="Arial"/>
                <a:cs typeface="Arial"/>
              </a:rPr>
              <a:t> </a:t>
            </a:r>
            <a:r>
              <a:rPr sz="1100">
                <a:latin typeface="Arial"/>
                <a:cs typeface="Arial"/>
              </a:rPr>
              <a:t>age</a:t>
            </a:r>
            <a:r>
              <a:rPr sz="1100" spc="-40">
                <a:latin typeface="Arial"/>
                <a:cs typeface="Arial"/>
              </a:rPr>
              <a:t> </a:t>
            </a:r>
            <a:r>
              <a:rPr sz="1100" spc="-25">
                <a:latin typeface="Arial"/>
                <a:cs typeface="Arial"/>
              </a:rPr>
              <a:t>67</a:t>
            </a:r>
            <a:endParaRPr sz="1100">
              <a:latin typeface="Arial"/>
              <a:cs typeface="Arial"/>
            </a:endParaRPr>
          </a:p>
          <a:p>
            <a:pPr>
              <a:lnSpc>
                <a:spcPct val="100000"/>
              </a:lnSpc>
              <a:spcBef>
                <a:spcPts val="1035"/>
              </a:spcBef>
            </a:pPr>
            <a:endParaRPr sz="1100">
              <a:latin typeface="Arial"/>
              <a:cs typeface="Arial"/>
            </a:endParaRPr>
          </a:p>
          <a:p>
            <a:pPr marL="12700" marR="5080">
              <a:lnSpc>
                <a:spcPct val="100000"/>
              </a:lnSpc>
            </a:pPr>
            <a:r>
              <a:rPr sz="800" i="1" spc="-10">
                <a:solidFill>
                  <a:srgbClr val="706D66"/>
                </a:solidFill>
                <a:latin typeface="Arial"/>
                <a:cs typeface="Arial"/>
              </a:rPr>
              <a:t>Hypothetical</a:t>
            </a:r>
            <a:r>
              <a:rPr sz="800" i="1" spc="-30">
                <a:solidFill>
                  <a:srgbClr val="706D66"/>
                </a:solidFill>
                <a:latin typeface="Arial"/>
                <a:cs typeface="Arial"/>
              </a:rPr>
              <a:t> </a:t>
            </a:r>
            <a:r>
              <a:rPr sz="800" i="1">
                <a:solidFill>
                  <a:srgbClr val="706D66"/>
                </a:solidFill>
                <a:latin typeface="Arial"/>
                <a:cs typeface="Arial"/>
              </a:rPr>
              <a:t>cumulative</a:t>
            </a:r>
            <a:r>
              <a:rPr sz="800" i="1" spc="-20">
                <a:solidFill>
                  <a:srgbClr val="706D66"/>
                </a:solidFill>
                <a:latin typeface="Arial"/>
                <a:cs typeface="Arial"/>
              </a:rPr>
              <a:t> </a:t>
            </a:r>
            <a:r>
              <a:rPr sz="800" i="1">
                <a:solidFill>
                  <a:srgbClr val="706D66"/>
                </a:solidFill>
                <a:latin typeface="Arial"/>
                <a:cs typeface="Arial"/>
              </a:rPr>
              <a:t>benefits</a:t>
            </a:r>
            <a:r>
              <a:rPr sz="800" i="1" spc="-15">
                <a:solidFill>
                  <a:srgbClr val="706D66"/>
                </a:solidFill>
                <a:latin typeface="Arial"/>
                <a:cs typeface="Arial"/>
              </a:rPr>
              <a:t> </a:t>
            </a:r>
            <a:r>
              <a:rPr sz="800" i="1">
                <a:solidFill>
                  <a:srgbClr val="706D66"/>
                </a:solidFill>
                <a:latin typeface="Arial"/>
                <a:cs typeface="Arial"/>
              </a:rPr>
              <a:t>assume</a:t>
            </a:r>
            <a:r>
              <a:rPr sz="800" i="1" spc="-20">
                <a:solidFill>
                  <a:srgbClr val="706D66"/>
                </a:solidFill>
                <a:latin typeface="Arial"/>
                <a:cs typeface="Arial"/>
              </a:rPr>
              <a:t> </a:t>
            </a:r>
            <a:r>
              <a:rPr sz="800" i="1">
                <a:solidFill>
                  <a:srgbClr val="706D66"/>
                </a:solidFill>
                <a:latin typeface="Arial"/>
                <a:cs typeface="Arial"/>
              </a:rPr>
              <a:t>the</a:t>
            </a:r>
            <a:r>
              <a:rPr sz="800" i="1" spc="-15">
                <a:solidFill>
                  <a:srgbClr val="706D66"/>
                </a:solidFill>
                <a:latin typeface="Arial"/>
                <a:cs typeface="Arial"/>
              </a:rPr>
              <a:t> </a:t>
            </a:r>
            <a:r>
              <a:rPr sz="800" i="1">
                <a:solidFill>
                  <a:srgbClr val="706D66"/>
                </a:solidFill>
                <a:latin typeface="Arial"/>
                <a:cs typeface="Arial"/>
              </a:rPr>
              <a:t>retiree</a:t>
            </a:r>
            <a:r>
              <a:rPr sz="800" i="1" spc="-20">
                <a:solidFill>
                  <a:srgbClr val="706D66"/>
                </a:solidFill>
                <a:latin typeface="Arial"/>
                <a:cs typeface="Arial"/>
              </a:rPr>
              <a:t> </a:t>
            </a:r>
            <a:r>
              <a:rPr sz="800" i="1">
                <a:solidFill>
                  <a:srgbClr val="706D66"/>
                </a:solidFill>
                <a:latin typeface="Arial"/>
                <a:cs typeface="Arial"/>
              </a:rPr>
              <a:t>was</a:t>
            </a:r>
            <a:r>
              <a:rPr sz="800" i="1" spc="-25">
                <a:solidFill>
                  <a:srgbClr val="706D66"/>
                </a:solidFill>
                <a:latin typeface="Arial"/>
                <a:cs typeface="Arial"/>
              </a:rPr>
              <a:t> </a:t>
            </a:r>
            <a:r>
              <a:rPr sz="800" i="1">
                <a:solidFill>
                  <a:srgbClr val="706D66"/>
                </a:solidFill>
                <a:latin typeface="Arial"/>
                <a:cs typeface="Arial"/>
              </a:rPr>
              <a:t>age</a:t>
            </a:r>
            <a:r>
              <a:rPr sz="800" i="1" spc="-15">
                <a:solidFill>
                  <a:srgbClr val="706D66"/>
                </a:solidFill>
                <a:latin typeface="Arial"/>
                <a:cs typeface="Arial"/>
              </a:rPr>
              <a:t> </a:t>
            </a:r>
            <a:r>
              <a:rPr sz="800" i="1">
                <a:solidFill>
                  <a:srgbClr val="706D66"/>
                </a:solidFill>
                <a:latin typeface="Arial"/>
                <a:cs typeface="Arial"/>
              </a:rPr>
              <a:t>62</a:t>
            </a:r>
            <a:r>
              <a:rPr sz="800" i="1" spc="-10">
                <a:solidFill>
                  <a:srgbClr val="706D66"/>
                </a:solidFill>
                <a:latin typeface="Arial"/>
                <a:cs typeface="Arial"/>
              </a:rPr>
              <a:t> </a:t>
            </a:r>
            <a:r>
              <a:rPr sz="800" i="1">
                <a:solidFill>
                  <a:srgbClr val="706D66"/>
                </a:solidFill>
                <a:latin typeface="Arial"/>
                <a:cs typeface="Arial"/>
              </a:rPr>
              <a:t>in</a:t>
            </a:r>
            <a:r>
              <a:rPr sz="800" i="1" spc="-25">
                <a:solidFill>
                  <a:srgbClr val="706D66"/>
                </a:solidFill>
                <a:latin typeface="Arial"/>
                <a:cs typeface="Arial"/>
              </a:rPr>
              <a:t> </a:t>
            </a:r>
            <a:r>
              <a:rPr sz="800" i="1">
                <a:solidFill>
                  <a:srgbClr val="706D66"/>
                </a:solidFill>
                <a:latin typeface="Arial"/>
                <a:cs typeface="Arial"/>
              </a:rPr>
              <a:t>2024,</a:t>
            </a:r>
            <a:r>
              <a:rPr sz="800" i="1" spc="-5">
                <a:solidFill>
                  <a:srgbClr val="706D66"/>
                </a:solidFill>
                <a:latin typeface="Arial"/>
                <a:cs typeface="Arial"/>
              </a:rPr>
              <a:t> </a:t>
            </a:r>
            <a:r>
              <a:rPr sz="800" i="1">
                <a:solidFill>
                  <a:srgbClr val="706D66"/>
                </a:solidFill>
                <a:latin typeface="Arial"/>
                <a:cs typeface="Arial"/>
              </a:rPr>
              <a:t>age</a:t>
            </a:r>
            <a:r>
              <a:rPr sz="800" i="1" spc="-10">
                <a:solidFill>
                  <a:srgbClr val="706D66"/>
                </a:solidFill>
                <a:latin typeface="Arial"/>
                <a:cs typeface="Arial"/>
              </a:rPr>
              <a:t> </a:t>
            </a:r>
            <a:r>
              <a:rPr sz="800" i="1">
                <a:solidFill>
                  <a:srgbClr val="706D66"/>
                </a:solidFill>
                <a:latin typeface="Arial"/>
                <a:cs typeface="Arial"/>
              </a:rPr>
              <a:t>67</a:t>
            </a:r>
            <a:r>
              <a:rPr sz="800" i="1" spc="-15">
                <a:solidFill>
                  <a:srgbClr val="706D66"/>
                </a:solidFill>
                <a:latin typeface="Arial"/>
                <a:cs typeface="Arial"/>
              </a:rPr>
              <a:t> </a:t>
            </a:r>
            <a:r>
              <a:rPr sz="800" i="1">
                <a:solidFill>
                  <a:srgbClr val="706D66"/>
                </a:solidFill>
                <a:latin typeface="Arial"/>
                <a:cs typeface="Arial"/>
              </a:rPr>
              <a:t>in</a:t>
            </a:r>
            <a:r>
              <a:rPr sz="800" i="1" spc="-20">
                <a:solidFill>
                  <a:srgbClr val="706D66"/>
                </a:solidFill>
                <a:latin typeface="Arial"/>
                <a:cs typeface="Arial"/>
              </a:rPr>
              <a:t> </a:t>
            </a:r>
            <a:r>
              <a:rPr sz="800" i="1">
                <a:solidFill>
                  <a:srgbClr val="706D66"/>
                </a:solidFill>
                <a:latin typeface="Arial"/>
                <a:cs typeface="Arial"/>
              </a:rPr>
              <a:t>2029,</a:t>
            </a:r>
            <a:r>
              <a:rPr sz="800" i="1" spc="-5">
                <a:solidFill>
                  <a:srgbClr val="706D66"/>
                </a:solidFill>
                <a:latin typeface="Arial"/>
                <a:cs typeface="Arial"/>
              </a:rPr>
              <a:t> </a:t>
            </a:r>
            <a:r>
              <a:rPr sz="800" i="1">
                <a:solidFill>
                  <a:srgbClr val="706D66"/>
                </a:solidFill>
                <a:latin typeface="Arial"/>
                <a:cs typeface="Arial"/>
              </a:rPr>
              <a:t>and age</a:t>
            </a:r>
            <a:r>
              <a:rPr sz="800" i="1" spc="-10">
                <a:solidFill>
                  <a:srgbClr val="706D66"/>
                </a:solidFill>
                <a:latin typeface="Arial"/>
                <a:cs typeface="Arial"/>
              </a:rPr>
              <a:t> </a:t>
            </a:r>
            <a:r>
              <a:rPr sz="800" i="1">
                <a:solidFill>
                  <a:srgbClr val="706D66"/>
                </a:solidFill>
                <a:latin typeface="Arial"/>
                <a:cs typeface="Arial"/>
              </a:rPr>
              <a:t>70</a:t>
            </a:r>
            <a:r>
              <a:rPr sz="800" i="1" spc="-15">
                <a:solidFill>
                  <a:srgbClr val="706D66"/>
                </a:solidFill>
                <a:latin typeface="Arial"/>
                <a:cs typeface="Arial"/>
              </a:rPr>
              <a:t> </a:t>
            </a:r>
            <a:r>
              <a:rPr sz="800" i="1">
                <a:solidFill>
                  <a:srgbClr val="706D66"/>
                </a:solidFill>
                <a:latin typeface="Arial"/>
                <a:cs typeface="Arial"/>
              </a:rPr>
              <a:t>in</a:t>
            </a:r>
            <a:r>
              <a:rPr sz="800" i="1" spc="-30">
                <a:solidFill>
                  <a:srgbClr val="706D66"/>
                </a:solidFill>
                <a:latin typeface="Arial"/>
                <a:cs typeface="Arial"/>
              </a:rPr>
              <a:t> </a:t>
            </a:r>
            <a:r>
              <a:rPr sz="800" i="1">
                <a:solidFill>
                  <a:srgbClr val="706D66"/>
                </a:solidFill>
                <a:latin typeface="Arial"/>
                <a:cs typeface="Arial"/>
              </a:rPr>
              <a:t>2032 and</a:t>
            </a:r>
            <a:r>
              <a:rPr sz="800" i="1" spc="-10">
                <a:solidFill>
                  <a:srgbClr val="706D66"/>
                </a:solidFill>
                <a:latin typeface="Arial"/>
                <a:cs typeface="Arial"/>
              </a:rPr>
              <a:t> </a:t>
            </a:r>
            <a:r>
              <a:rPr sz="800" i="1">
                <a:solidFill>
                  <a:srgbClr val="706D66"/>
                </a:solidFill>
                <a:latin typeface="Arial"/>
                <a:cs typeface="Arial"/>
              </a:rPr>
              <a:t>began</a:t>
            </a:r>
            <a:r>
              <a:rPr sz="800" i="1" spc="10">
                <a:solidFill>
                  <a:srgbClr val="706D66"/>
                </a:solidFill>
                <a:latin typeface="Arial"/>
                <a:cs typeface="Arial"/>
              </a:rPr>
              <a:t> </a:t>
            </a:r>
            <a:r>
              <a:rPr sz="800" i="1" spc="-10">
                <a:solidFill>
                  <a:srgbClr val="706D66"/>
                </a:solidFill>
                <a:latin typeface="Arial"/>
                <a:cs typeface="Arial"/>
              </a:rPr>
              <a:t>collecting</a:t>
            </a:r>
            <a:r>
              <a:rPr sz="800" i="1" spc="-35">
                <a:solidFill>
                  <a:srgbClr val="706D66"/>
                </a:solidFill>
                <a:latin typeface="Arial"/>
                <a:cs typeface="Arial"/>
              </a:rPr>
              <a:t> </a:t>
            </a:r>
            <a:r>
              <a:rPr sz="800" i="1">
                <a:solidFill>
                  <a:srgbClr val="706D66"/>
                </a:solidFill>
                <a:latin typeface="Arial"/>
                <a:cs typeface="Arial"/>
              </a:rPr>
              <a:t>a</a:t>
            </a:r>
            <a:r>
              <a:rPr sz="800" i="1" spc="-20">
                <a:solidFill>
                  <a:srgbClr val="706D66"/>
                </a:solidFill>
                <a:latin typeface="Arial"/>
                <a:cs typeface="Arial"/>
              </a:rPr>
              <a:t> </a:t>
            </a:r>
            <a:r>
              <a:rPr sz="800" i="1">
                <a:solidFill>
                  <a:srgbClr val="706D66"/>
                </a:solidFill>
                <a:latin typeface="Arial"/>
                <a:cs typeface="Arial"/>
              </a:rPr>
              <a:t>monthly</a:t>
            </a:r>
            <a:r>
              <a:rPr sz="800" i="1" spc="-10">
                <a:solidFill>
                  <a:srgbClr val="706D66"/>
                </a:solidFill>
                <a:latin typeface="Arial"/>
                <a:cs typeface="Arial"/>
              </a:rPr>
              <a:t> </a:t>
            </a:r>
            <a:r>
              <a:rPr sz="800" i="1">
                <a:solidFill>
                  <a:srgbClr val="706D66"/>
                </a:solidFill>
                <a:latin typeface="Arial"/>
                <a:cs typeface="Arial"/>
              </a:rPr>
              <a:t>benefit</a:t>
            </a:r>
            <a:r>
              <a:rPr sz="800" i="1" spc="-5">
                <a:solidFill>
                  <a:srgbClr val="706D66"/>
                </a:solidFill>
                <a:latin typeface="Arial"/>
                <a:cs typeface="Arial"/>
              </a:rPr>
              <a:t> </a:t>
            </a:r>
            <a:r>
              <a:rPr sz="800" i="1">
                <a:solidFill>
                  <a:srgbClr val="706D66"/>
                </a:solidFill>
                <a:latin typeface="Arial"/>
                <a:cs typeface="Arial"/>
              </a:rPr>
              <a:t>in</a:t>
            </a:r>
            <a:r>
              <a:rPr sz="800" i="1" spc="-25">
                <a:solidFill>
                  <a:srgbClr val="706D66"/>
                </a:solidFill>
                <a:latin typeface="Arial"/>
                <a:cs typeface="Arial"/>
              </a:rPr>
              <a:t> </a:t>
            </a:r>
            <a:r>
              <a:rPr sz="800" i="1">
                <a:solidFill>
                  <a:srgbClr val="706D66"/>
                </a:solidFill>
                <a:latin typeface="Arial"/>
                <a:cs typeface="Arial"/>
              </a:rPr>
              <a:t>January</a:t>
            </a:r>
            <a:r>
              <a:rPr sz="800" i="1" spc="-10">
                <a:solidFill>
                  <a:srgbClr val="706D66"/>
                </a:solidFill>
                <a:latin typeface="Arial"/>
                <a:cs typeface="Arial"/>
              </a:rPr>
              <a:t> </a:t>
            </a:r>
            <a:r>
              <a:rPr sz="800" i="1">
                <a:solidFill>
                  <a:srgbClr val="706D66"/>
                </a:solidFill>
                <a:latin typeface="Arial"/>
                <a:cs typeface="Arial"/>
              </a:rPr>
              <a:t>of</a:t>
            </a:r>
            <a:r>
              <a:rPr sz="800" i="1" spc="-15">
                <a:solidFill>
                  <a:srgbClr val="706D66"/>
                </a:solidFill>
                <a:latin typeface="Arial"/>
                <a:cs typeface="Arial"/>
              </a:rPr>
              <a:t> </a:t>
            </a:r>
            <a:r>
              <a:rPr sz="800" i="1">
                <a:solidFill>
                  <a:srgbClr val="706D66"/>
                </a:solidFill>
                <a:latin typeface="Arial"/>
                <a:cs typeface="Arial"/>
              </a:rPr>
              <a:t>each</a:t>
            </a:r>
            <a:r>
              <a:rPr sz="800" i="1" spc="-10">
                <a:solidFill>
                  <a:srgbClr val="706D66"/>
                </a:solidFill>
                <a:latin typeface="Arial"/>
                <a:cs typeface="Arial"/>
              </a:rPr>
              <a:t> </a:t>
            </a:r>
            <a:r>
              <a:rPr sz="800" i="1">
                <a:solidFill>
                  <a:srgbClr val="706D66"/>
                </a:solidFill>
                <a:latin typeface="Arial"/>
                <a:cs typeface="Arial"/>
              </a:rPr>
              <a:t>year.</a:t>
            </a:r>
            <a:r>
              <a:rPr sz="800" i="1" spc="-30">
                <a:solidFill>
                  <a:srgbClr val="706D66"/>
                </a:solidFill>
                <a:latin typeface="Arial"/>
                <a:cs typeface="Arial"/>
              </a:rPr>
              <a:t> </a:t>
            </a:r>
            <a:r>
              <a:rPr sz="800" i="1" spc="-20">
                <a:solidFill>
                  <a:srgbClr val="706D66"/>
                </a:solidFill>
                <a:latin typeface="Arial"/>
                <a:cs typeface="Arial"/>
              </a:rPr>
              <a:t>This </a:t>
            </a:r>
            <a:r>
              <a:rPr sz="800" i="1">
                <a:solidFill>
                  <a:srgbClr val="706D66"/>
                </a:solidFill>
                <a:latin typeface="Arial"/>
                <a:cs typeface="Arial"/>
              </a:rPr>
              <a:t>example</a:t>
            </a:r>
            <a:r>
              <a:rPr sz="800" i="1" spc="-20">
                <a:solidFill>
                  <a:srgbClr val="706D66"/>
                </a:solidFill>
                <a:latin typeface="Arial"/>
                <a:cs typeface="Arial"/>
              </a:rPr>
              <a:t> </a:t>
            </a:r>
            <a:r>
              <a:rPr sz="800" i="1">
                <a:solidFill>
                  <a:srgbClr val="706D66"/>
                </a:solidFill>
                <a:latin typeface="Arial"/>
                <a:cs typeface="Arial"/>
              </a:rPr>
              <a:t>is</a:t>
            </a:r>
            <a:r>
              <a:rPr sz="800" i="1" spc="-25">
                <a:solidFill>
                  <a:srgbClr val="706D66"/>
                </a:solidFill>
                <a:latin typeface="Arial"/>
                <a:cs typeface="Arial"/>
              </a:rPr>
              <a:t> </a:t>
            </a:r>
            <a:r>
              <a:rPr sz="800" i="1">
                <a:solidFill>
                  <a:srgbClr val="706D66"/>
                </a:solidFill>
                <a:latin typeface="Arial"/>
                <a:cs typeface="Arial"/>
              </a:rPr>
              <a:t>hypothetical</a:t>
            </a:r>
            <a:r>
              <a:rPr sz="800" i="1" spc="-20">
                <a:solidFill>
                  <a:srgbClr val="706D66"/>
                </a:solidFill>
                <a:latin typeface="Arial"/>
                <a:cs typeface="Arial"/>
              </a:rPr>
              <a:t> </a:t>
            </a:r>
            <a:r>
              <a:rPr sz="800" i="1">
                <a:solidFill>
                  <a:srgbClr val="706D66"/>
                </a:solidFill>
                <a:latin typeface="Arial"/>
                <a:cs typeface="Arial"/>
              </a:rPr>
              <a:t>and</a:t>
            </a:r>
            <a:r>
              <a:rPr sz="800" i="1" spc="-15">
                <a:solidFill>
                  <a:srgbClr val="706D66"/>
                </a:solidFill>
                <a:latin typeface="Arial"/>
                <a:cs typeface="Arial"/>
              </a:rPr>
              <a:t> </a:t>
            </a:r>
            <a:r>
              <a:rPr sz="800" i="1">
                <a:solidFill>
                  <a:srgbClr val="706D66"/>
                </a:solidFill>
                <a:latin typeface="Arial"/>
                <a:cs typeface="Arial"/>
              </a:rPr>
              <a:t>provided</a:t>
            </a:r>
            <a:r>
              <a:rPr sz="800" i="1" spc="-15">
                <a:solidFill>
                  <a:srgbClr val="706D66"/>
                </a:solidFill>
                <a:latin typeface="Arial"/>
                <a:cs typeface="Arial"/>
              </a:rPr>
              <a:t> </a:t>
            </a:r>
            <a:r>
              <a:rPr sz="800" i="1">
                <a:solidFill>
                  <a:srgbClr val="706D66"/>
                </a:solidFill>
                <a:latin typeface="Arial"/>
                <a:cs typeface="Arial"/>
              </a:rPr>
              <a:t>for</a:t>
            </a:r>
            <a:r>
              <a:rPr sz="800" i="1" spc="-25">
                <a:solidFill>
                  <a:srgbClr val="706D66"/>
                </a:solidFill>
                <a:latin typeface="Arial"/>
                <a:cs typeface="Arial"/>
              </a:rPr>
              <a:t> </a:t>
            </a:r>
            <a:r>
              <a:rPr sz="800" i="1">
                <a:solidFill>
                  <a:srgbClr val="706D66"/>
                </a:solidFill>
                <a:latin typeface="Arial"/>
                <a:cs typeface="Arial"/>
              </a:rPr>
              <a:t>illustrative</a:t>
            </a:r>
            <a:r>
              <a:rPr sz="800" i="1" spc="-55">
                <a:solidFill>
                  <a:srgbClr val="706D66"/>
                </a:solidFill>
                <a:latin typeface="Arial"/>
                <a:cs typeface="Arial"/>
              </a:rPr>
              <a:t> </a:t>
            </a:r>
            <a:r>
              <a:rPr sz="800" i="1">
                <a:solidFill>
                  <a:srgbClr val="706D66"/>
                </a:solidFill>
                <a:latin typeface="Arial"/>
                <a:cs typeface="Arial"/>
              </a:rPr>
              <a:t>purposes</a:t>
            </a:r>
            <a:r>
              <a:rPr sz="800" i="1" spc="-5">
                <a:solidFill>
                  <a:srgbClr val="706D66"/>
                </a:solidFill>
                <a:latin typeface="Arial"/>
                <a:cs typeface="Arial"/>
              </a:rPr>
              <a:t> </a:t>
            </a:r>
            <a:r>
              <a:rPr sz="800" i="1">
                <a:solidFill>
                  <a:srgbClr val="706D66"/>
                </a:solidFill>
                <a:latin typeface="Arial"/>
                <a:cs typeface="Arial"/>
              </a:rPr>
              <a:t>only.</a:t>
            </a:r>
            <a:r>
              <a:rPr sz="800" i="1" spc="-15">
                <a:solidFill>
                  <a:srgbClr val="706D66"/>
                </a:solidFill>
                <a:latin typeface="Arial"/>
                <a:cs typeface="Arial"/>
              </a:rPr>
              <a:t> </a:t>
            </a:r>
            <a:r>
              <a:rPr sz="800" i="1">
                <a:solidFill>
                  <a:srgbClr val="706D66"/>
                </a:solidFill>
                <a:latin typeface="Arial"/>
                <a:cs typeface="Arial"/>
              </a:rPr>
              <a:t>Monthly</a:t>
            </a:r>
            <a:r>
              <a:rPr sz="800" i="1" spc="-30">
                <a:solidFill>
                  <a:srgbClr val="706D66"/>
                </a:solidFill>
                <a:latin typeface="Arial"/>
                <a:cs typeface="Arial"/>
              </a:rPr>
              <a:t> </a:t>
            </a:r>
            <a:r>
              <a:rPr sz="800" i="1">
                <a:solidFill>
                  <a:srgbClr val="706D66"/>
                </a:solidFill>
                <a:latin typeface="Arial"/>
                <a:cs typeface="Arial"/>
              </a:rPr>
              <a:t>benefit</a:t>
            </a:r>
            <a:r>
              <a:rPr sz="800" i="1" spc="-5">
                <a:solidFill>
                  <a:srgbClr val="706D66"/>
                </a:solidFill>
                <a:latin typeface="Arial"/>
                <a:cs typeface="Arial"/>
              </a:rPr>
              <a:t> </a:t>
            </a:r>
            <a:r>
              <a:rPr sz="800" i="1">
                <a:solidFill>
                  <a:srgbClr val="706D66"/>
                </a:solidFill>
                <a:latin typeface="Arial"/>
                <a:cs typeface="Arial"/>
              </a:rPr>
              <a:t>at</a:t>
            </a:r>
            <a:r>
              <a:rPr sz="800" i="1" spc="-15">
                <a:solidFill>
                  <a:srgbClr val="706D66"/>
                </a:solidFill>
                <a:latin typeface="Arial"/>
                <a:cs typeface="Arial"/>
              </a:rPr>
              <a:t> </a:t>
            </a:r>
            <a:r>
              <a:rPr sz="800" i="1">
                <a:solidFill>
                  <a:srgbClr val="706D66"/>
                </a:solidFill>
                <a:latin typeface="Arial"/>
                <a:cs typeface="Arial"/>
              </a:rPr>
              <a:t>any</a:t>
            </a:r>
            <a:r>
              <a:rPr sz="800" i="1" spc="-15">
                <a:solidFill>
                  <a:srgbClr val="706D66"/>
                </a:solidFill>
                <a:latin typeface="Arial"/>
                <a:cs typeface="Arial"/>
              </a:rPr>
              <a:t> </a:t>
            </a:r>
            <a:r>
              <a:rPr sz="800" i="1">
                <a:solidFill>
                  <a:srgbClr val="706D66"/>
                </a:solidFill>
                <a:latin typeface="Arial"/>
                <a:cs typeface="Arial"/>
              </a:rPr>
              <a:t>age</a:t>
            </a:r>
            <a:r>
              <a:rPr sz="800" i="1" spc="-15">
                <a:solidFill>
                  <a:srgbClr val="706D66"/>
                </a:solidFill>
                <a:latin typeface="Arial"/>
                <a:cs typeface="Arial"/>
              </a:rPr>
              <a:t> </a:t>
            </a:r>
            <a:r>
              <a:rPr sz="800" i="1">
                <a:solidFill>
                  <a:srgbClr val="706D66"/>
                </a:solidFill>
                <a:latin typeface="Arial"/>
                <a:cs typeface="Arial"/>
              </a:rPr>
              <a:t>varies</a:t>
            </a:r>
            <a:r>
              <a:rPr sz="800" i="1" spc="-30">
                <a:solidFill>
                  <a:srgbClr val="706D66"/>
                </a:solidFill>
                <a:latin typeface="Arial"/>
                <a:cs typeface="Arial"/>
              </a:rPr>
              <a:t> </a:t>
            </a:r>
            <a:r>
              <a:rPr sz="800" i="1">
                <a:solidFill>
                  <a:srgbClr val="706D66"/>
                </a:solidFill>
                <a:latin typeface="Arial"/>
                <a:cs typeface="Arial"/>
              </a:rPr>
              <a:t>widely</a:t>
            </a:r>
            <a:r>
              <a:rPr sz="800" i="1" spc="-40">
                <a:solidFill>
                  <a:srgbClr val="706D66"/>
                </a:solidFill>
                <a:latin typeface="Arial"/>
                <a:cs typeface="Arial"/>
              </a:rPr>
              <a:t> </a:t>
            </a:r>
            <a:r>
              <a:rPr sz="800" i="1">
                <a:solidFill>
                  <a:srgbClr val="706D66"/>
                </a:solidFill>
                <a:latin typeface="Arial"/>
                <a:cs typeface="Arial"/>
              </a:rPr>
              <a:t>by</a:t>
            </a:r>
            <a:r>
              <a:rPr sz="800" i="1" spc="-15">
                <a:solidFill>
                  <a:srgbClr val="706D66"/>
                </a:solidFill>
                <a:latin typeface="Arial"/>
                <a:cs typeface="Arial"/>
              </a:rPr>
              <a:t> </a:t>
            </a:r>
            <a:r>
              <a:rPr sz="800" i="1">
                <a:solidFill>
                  <a:srgbClr val="706D66"/>
                </a:solidFill>
                <a:latin typeface="Arial"/>
                <a:cs typeface="Arial"/>
              </a:rPr>
              <a:t>individual</a:t>
            </a:r>
            <a:r>
              <a:rPr sz="800" i="1" spc="-25">
                <a:solidFill>
                  <a:srgbClr val="706D66"/>
                </a:solidFill>
                <a:latin typeface="Arial"/>
                <a:cs typeface="Arial"/>
              </a:rPr>
              <a:t> </a:t>
            </a:r>
            <a:r>
              <a:rPr sz="800" i="1">
                <a:solidFill>
                  <a:srgbClr val="706D66"/>
                </a:solidFill>
                <a:latin typeface="Arial"/>
                <a:cs typeface="Arial"/>
              </a:rPr>
              <a:t>based</a:t>
            </a:r>
            <a:r>
              <a:rPr sz="800" i="1" spc="-5">
                <a:solidFill>
                  <a:srgbClr val="706D66"/>
                </a:solidFill>
                <a:latin typeface="Arial"/>
                <a:cs typeface="Arial"/>
              </a:rPr>
              <a:t> </a:t>
            </a:r>
            <a:r>
              <a:rPr sz="800" i="1">
                <a:solidFill>
                  <a:srgbClr val="706D66"/>
                </a:solidFill>
                <a:latin typeface="Arial"/>
                <a:cs typeface="Arial"/>
              </a:rPr>
              <a:t>on</a:t>
            </a:r>
            <a:r>
              <a:rPr sz="800" i="1" spc="-25">
                <a:solidFill>
                  <a:srgbClr val="706D66"/>
                </a:solidFill>
                <a:latin typeface="Arial"/>
                <a:cs typeface="Arial"/>
              </a:rPr>
              <a:t> </a:t>
            </a:r>
            <a:r>
              <a:rPr sz="800" i="1">
                <a:solidFill>
                  <a:srgbClr val="706D66"/>
                </a:solidFill>
                <a:latin typeface="Arial"/>
                <a:cs typeface="Arial"/>
              </a:rPr>
              <a:t>their</a:t>
            </a:r>
            <a:r>
              <a:rPr sz="800" i="1" spc="-20">
                <a:solidFill>
                  <a:srgbClr val="706D66"/>
                </a:solidFill>
                <a:latin typeface="Arial"/>
                <a:cs typeface="Arial"/>
              </a:rPr>
              <a:t> </a:t>
            </a:r>
            <a:r>
              <a:rPr sz="800" i="1">
                <a:solidFill>
                  <a:srgbClr val="706D66"/>
                </a:solidFill>
                <a:latin typeface="Arial"/>
                <a:cs typeface="Arial"/>
              </a:rPr>
              <a:t>earning</a:t>
            </a:r>
            <a:r>
              <a:rPr sz="800" i="1" spc="-5">
                <a:solidFill>
                  <a:srgbClr val="706D66"/>
                </a:solidFill>
                <a:latin typeface="Arial"/>
                <a:cs typeface="Arial"/>
              </a:rPr>
              <a:t> </a:t>
            </a:r>
            <a:r>
              <a:rPr sz="800" i="1" spc="-10">
                <a:solidFill>
                  <a:srgbClr val="706D66"/>
                </a:solidFill>
                <a:latin typeface="Arial"/>
                <a:cs typeface="Arial"/>
              </a:rPr>
              <a:t>history.</a:t>
            </a:r>
            <a:endParaRPr sz="800">
              <a:latin typeface="Arial"/>
              <a:cs typeface="Arial"/>
            </a:endParaRPr>
          </a:p>
        </p:txBody>
      </p:sp>
      <p:sp>
        <p:nvSpPr>
          <p:cNvPr id="7" name="object 7"/>
          <p:cNvSpPr txBox="1"/>
          <p:nvPr/>
        </p:nvSpPr>
        <p:spPr>
          <a:xfrm>
            <a:off x="765238" y="1701569"/>
            <a:ext cx="788670" cy="151323"/>
          </a:xfrm>
          <a:prstGeom prst="rect">
            <a:avLst/>
          </a:prstGeom>
        </p:spPr>
        <p:txBody>
          <a:bodyPr vert="horz" wrap="square" lIns="0" tIns="12700" rIns="0" bIns="0" rtlCol="0">
            <a:spAutoFit/>
          </a:bodyPr>
          <a:lstStyle/>
          <a:p>
            <a:pPr marL="12700">
              <a:lnSpc>
                <a:spcPct val="100000"/>
              </a:lnSpc>
              <a:spcBef>
                <a:spcPts val="100"/>
              </a:spcBef>
            </a:pPr>
            <a:r>
              <a:rPr sz="900" i="1" dirty="0">
                <a:solidFill>
                  <a:srgbClr val="002854"/>
                </a:solidFill>
                <a:latin typeface="Arial"/>
                <a:cs typeface="Arial"/>
              </a:rPr>
              <a:t>$2,7</a:t>
            </a:r>
            <a:r>
              <a:rPr lang="en-US" sz="900" i="1" dirty="0">
                <a:solidFill>
                  <a:srgbClr val="002854"/>
                </a:solidFill>
                <a:latin typeface="Arial"/>
                <a:cs typeface="Arial"/>
              </a:rPr>
              <a:t>1</a:t>
            </a:r>
            <a:r>
              <a:rPr sz="900" i="1" dirty="0">
                <a:solidFill>
                  <a:srgbClr val="002854"/>
                </a:solidFill>
                <a:latin typeface="Arial"/>
                <a:cs typeface="Arial"/>
              </a:rPr>
              <a:t>0</a:t>
            </a:r>
            <a:r>
              <a:rPr sz="900" i="1" spc="-20" dirty="0">
                <a:solidFill>
                  <a:srgbClr val="002854"/>
                </a:solidFill>
                <a:latin typeface="Arial"/>
                <a:cs typeface="Arial"/>
              </a:rPr>
              <a:t> </a:t>
            </a:r>
            <a:r>
              <a:rPr sz="900" i="1" dirty="0">
                <a:solidFill>
                  <a:srgbClr val="002854"/>
                </a:solidFill>
                <a:latin typeface="Arial"/>
                <a:cs typeface="Arial"/>
              </a:rPr>
              <a:t>/ </a:t>
            </a:r>
            <a:r>
              <a:rPr sz="900" i="1" spc="-10" dirty="0">
                <a:solidFill>
                  <a:srgbClr val="002854"/>
                </a:solidFill>
                <a:latin typeface="Arial"/>
                <a:cs typeface="Arial"/>
              </a:rPr>
              <a:t>month</a:t>
            </a:r>
            <a:endParaRPr sz="900" dirty="0">
              <a:latin typeface="Arial"/>
              <a:cs typeface="Arial"/>
            </a:endParaRPr>
          </a:p>
        </p:txBody>
      </p:sp>
      <p:sp>
        <p:nvSpPr>
          <p:cNvPr id="8" name="object 8"/>
          <p:cNvSpPr txBox="1"/>
          <p:nvPr/>
        </p:nvSpPr>
        <p:spPr>
          <a:xfrm>
            <a:off x="2461679" y="1701569"/>
            <a:ext cx="788670" cy="162560"/>
          </a:xfrm>
          <a:prstGeom prst="rect">
            <a:avLst/>
          </a:prstGeom>
        </p:spPr>
        <p:txBody>
          <a:bodyPr vert="horz" wrap="square" lIns="0" tIns="12700" rIns="0" bIns="0" rtlCol="0">
            <a:spAutoFit/>
          </a:bodyPr>
          <a:lstStyle/>
          <a:p>
            <a:pPr marL="12700">
              <a:lnSpc>
                <a:spcPct val="100000"/>
              </a:lnSpc>
              <a:spcBef>
                <a:spcPts val="100"/>
              </a:spcBef>
            </a:pPr>
            <a:r>
              <a:rPr sz="900" i="1">
                <a:solidFill>
                  <a:srgbClr val="002854"/>
                </a:solidFill>
                <a:latin typeface="Arial"/>
                <a:cs typeface="Arial"/>
              </a:rPr>
              <a:t>$3,822</a:t>
            </a:r>
            <a:r>
              <a:rPr sz="900" i="1" spc="-20">
                <a:solidFill>
                  <a:srgbClr val="002854"/>
                </a:solidFill>
                <a:latin typeface="Arial"/>
                <a:cs typeface="Arial"/>
              </a:rPr>
              <a:t> </a:t>
            </a:r>
            <a:r>
              <a:rPr sz="900" i="1">
                <a:solidFill>
                  <a:srgbClr val="002854"/>
                </a:solidFill>
                <a:latin typeface="Arial"/>
                <a:cs typeface="Arial"/>
              </a:rPr>
              <a:t>/ </a:t>
            </a:r>
            <a:r>
              <a:rPr sz="900" i="1" spc="-10">
                <a:solidFill>
                  <a:srgbClr val="002854"/>
                </a:solidFill>
                <a:latin typeface="Arial"/>
                <a:cs typeface="Arial"/>
              </a:rPr>
              <a:t>month</a:t>
            </a:r>
            <a:endParaRPr sz="900">
              <a:latin typeface="Arial"/>
              <a:cs typeface="Arial"/>
            </a:endParaRPr>
          </a:p>
        </p:txBody>
      </p:sp>
      <p:sp>
        <p:nvSpPr>
          <p:cNvPr id="9" name="object 9"/>
          <p:cNvSpPr txBox="1"/>
          <p:nvPr/>
        </p:nvSpPr>
        <p:spPr>
          <a:xfrm>
            <a:off x="3992155" y="1701569"/>
            <a:ext cx="788670" cy="162560"/>
          </a:xfrm>
          <a:prstGeom prst="rect">
            <a:avLst/>
          </a:prstGeom>
        </p:spPr>
        <p:txBody>
          <a:bodyPr vert="horz" wrap="square" lIns="0" tIns="12700" rIns="0" bIns="0" rtlCol="0">
            <a:spAutoFit/>
          </a:bodyPr>
          <a:lstStyle/>
          <a:p>
            <a:pPr marL="12700">
              <a:lnSpc>
                <a:spcPct val="100000"/>
              </a:lnSpc>
              <a:spcBef>
                <a:spcPts val="100"/>
              </a:spcBef>
            </a:pPr>
            <a:r>
              <a:rPr sz="900" i="1">
                <a:solidFill>
                  <a:srgbClr val="002854"/>
                </a:solidFill>
                <a:latin typeface="Arial"/>
                <a:cs typeface="Arial"/>
              </a:rPr>
              <a:t>$4,873</a:t>
            </a:r>
            <a:r>
              <a:rPr sz="900" i="1" spc="-20">
                <a:solidFill>
                  <a:srgbClr val="002854"/>
                </a:solidFill>
                <a:latin typeface="Arial"/>
                <a:cs typeface="Arial"/>
              </a:rPr>
              <a:t> </a:t>
            </a:r>
            <a:r>
              <a:rPr sz="900" i="1">
                <a:solidFill>
                  <a:srgbClr val="002854"/>
                </a:solidFill>
                <a:latin typeface="Arial"/>
                <a:cs typeface="Arial"/>
              </a:rPr>
              <a:t>/ </a:t>
            </a:r>
            <a:r>
              <a:rPr sz="900" i="1" spc="-10">
                <a:solidFill>
                  <a:srgbClr val="002854"/>
                </a:solidFill>
                <a:latin typeface="Arial"/>
                <a:cs typeface="Arial"/>
              </a:rPr>
              <a:t>month</a:t>
            </a:r>
            <a:endParaRPr sz="900">
              <a:latin typeface="Arial"/>
              <a:cs typeface="Arial"/>
            </a:endParaRPr>
          </a:p>
        </p:txBody>
      </p:sp>
      <p:pic>
        <p:nvPicPr>
          <p:cNvPr id="10" name="object 10" descr="Chart, line chart  Description automatically generated"/>
          <p:cNvPicPr/>
          <p:nvPr/>
        </p:nvPicPr>
        <p:blipFill>
          <a:blip r:embed="rId2" cstate="print"/>
          <a:stretch>
            <a:fillRect/>
          </a:stretch>
        </p:blipFill>
        <p:spPr>
          <a:xfrm>
            <a:off x="489712" y="1399590"/>
            <a:ext cx="5073734" cy="316940"/>
          </a:xfrm>
          <a:prstGeom prst="rect">
            <a:avLst/>
          </a:prstGeom>
        </p:spPr>
      </p:pic>
      <p:grpSp>
        <p:nvGrpSpPr>
          <p:cNvPr id="11" name="object 11"/>
          <p:cNvGrpSpPr/>
          <p:nvPr/>
        </p:nvGrpSpPr>
        <p:grpSpPr>
          <a:xfrm>
            <a:off x="480187" y="1944585"/>
            <a:ext cx="5093335" cy="2950845"/>
            <a:chOff x="480187" y="1944585"/>
            <a:chExt cx="5093335" cy="2950845"/>
          </a:xfrm>
        </p:grpSpPr>
        <p:pic>
          <p:nvPicPr>
            <p:cNvPr id="12" name="object 12" descr="Chart, line chart  Description automatically generated"/>
            <p:cNvPicPr/>
            <p:nvPr/>
          </p:nvPicPr>
          <p:blipFill>
            <a:blip r:embed="rId3" cstate="print"/>
            <a:stretch>
              <a:fillRect/>
            </a:stretch>
          </p:blipFill>
          <p:spPr>
            <a:xfrm>
              <a:off x="489705" y="1954108"/>
              <a:ext cx="5073740" cy="2881945"/>
            </a:xfrm>
            <a:prstGeom prst="rect">
              <a:avLst/>
            </a:prstGeom>
          </p:spPr>
        </p:pic>
        <p:sp>
          <p:nvSpPr>
            <p:cNvPr id="13" name="object 13"/>
            <p:cNvSpPr/>
            <p:nvPr/>
          </p:nvSpPr>
          <p:spPr>
            <a:xfrm>
              <a:off x="484949" y="1949348"/>
              <a:ext cx="5083810" cy="2941320"/>
            </a:xfrm>
            <a:custGeom>
              <a:avLst/>
              <a:gdLst/>
              <a:ahLst/>
              <a:cxnLst/>
              <a:rect l="l" t="t" r="r" b="b"/>
              <a:pathLst>
                <a:path w="5083810" h="2941320">
                  <a:moveTo>
                    <a:pt x="0" y="0"/>
                  </a:moveTo>
                  <a:lnTo>
                    <a:pt x="5083263" y="0"/>
                  </a:lnTo>
                  <a:lnTo>
                    <a:pt x="5083263" y="2940761"/>
                  </a:lnTo>
                  <a:lnTo>
                    <a:pt x="0" y="2940761"/>
                  </a:lnTo>
                  <a:lnTo>
                    <a:pt x="0" y="0"/>
                  </a:lnTo>
                  <a:close/>
                </a:path>
              </a:pathLst>
            </a:custGeom>
            <a:ln w="9525">
              <a:solidFill>
                <a:srgbClr val="002854"/>
              </a:solidFill>
            </a:ln>
          </p:spPr>
          <p:txBody>
            <a:bodyPr wrap="square" lIns="0" tIns="0" rIns="0" bIns="0" rtlCol="0"/>
            <a:lstStyle/>
            <a:p>
              <a:endParaRPr/>
            </a:p>
          </p:txBody>
        </p:sp>
      </p:grpSp>
      <p:sp>
        <p:nvSpPr>
          <p:cNvPr id="15" name="Footer Placeholder 3">
            <a:extLst>
              <a:ext uri="{FF2B5EF4-FFF2-40B4-BE49-F238E27FC236}">
                <a16:creationId xmlns:a16="http://schemas.microsoft.com/office/drawing/2014/main" id="{701332D7-AEF6-B032-F6B2-69B665BF0186}"/>
              </a:ext>
            </a:extLst>
          </p:cNvPr>
          <p:cNvSpPr>
            <a:spLocks noGrp="1"/>
          </p:cNvSpPr>
          <p:nvPr>
            <p:ph type="ftr" sz="quarter" idx="3"/>
          </p:nvPr>
        </p:nvSpPr>
        <p:spPr>
          <a:xfrm>
            <a:off x="96823" y="6613253"/>
            <a:ext cx="4294424" cy="24474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14" name="object 45">
            <a:extLst>
              <a:ext uri="{FF2B5EF4-FFF2-40B4-BE49-F238E27FC236}">
                <a16:creationId xmlns:a16="http://schemas.microsoft.com/office/drawing/2014/main" id="{9E49E5D5-F530-7108-F881-D128B06FFC52}"/>
              </a:ext>
            </a:extLst>
          </p:cNvPr>
          <p:cNvSpPr txBox="1"/>
          <p:nvPr/>
        </p:nvSpPr>
        <p:spPr>
          <a:xfrm>
            <a:off x="305333" y="6413248"/>
            <a:ext cx="5552440" cy="146194"/>
          </a:xfrm>
          <a:prstGeom prst="rect">
            <a:avLst/>
          </a:prstGeom>
        </p:spPr>
        <p:txBody>
          <a:bodyPr vert="horz" wrap="square" lIns="0" tIns="22860" rIns="0" bIns="0" rtlCol="0">
            <a:spAutoFit/>
          </a:bodyPr>
          <a:lstStyle/>
          <a:p>
            <a:pPr marL="12700">
              <a:lnSpc>
                <a:spcPct val="100000"/>
              </a:lnSpc>
              <a:spcBef>
                <a:spcPts val="180"/>
              </a:spcBef>
            </a:pPr>
            <a:r>
              <a:rPr sz="800" i="1" spc="-10" dirty="0">
                <a:solidFill>
                  <a:srgbClr val="706D66"/>
                </a:solidFill>
                <a:latin typeface="Arial"/>
                <a:cs typeface="Arial"/>
              </a:rPr>
              <a:t>Source:</a:t>
            </a:r>
            <a:r>
              <a:rPr sz="800" i="1" spc="-35" dirty="0">
                <a:solidFill>
                  <a:srgbClr val="706D66"/>
                </a:solidFill>
                <a:latin typeface="Arial"/>
                <a:cs typeface="Arial"/>
              </a:rPr>
              <a:t> </a:t>
            </a:r>
            <a:r>
              <a:rPr sz="800" i="1" spc="-10" dirty="0">
                <a:solidFill>
                  <a:srgbClr val="706D66"/>
                </a:solidFill>
                <a:latin typeface="Arial"/>
                <a:cs typeface="Arial"/>
              </a:rPr>
              <a:t>Charles</a:t>
            </a:r>
            <a:r>
              <a:rPr sz="800" i="1" spc="-40" dirty="0">
                <a:solidFill>
                  <a:srgbClr val="706D66"/>
                </a:solidFill>
                <a:latin typeface="Arial"/>
                <a:cs typeface="Arial"/>
              </a:rPr>
              <a:t> </a:t>
            </a:r>
            <a:r>
              <a:rPr sz="800" i="1" spc="-20" dirty="0">
                <a:solidFill>
                  <a:srgbClr val="706D66"/>
                </a:solidFill>
                <a:latin typeface="Arial"/>
                <a:cs typeface="Arial"/>
              </a:rPr>
              <a:t>Schwab:</a:t>
            </a:r>
            <a:r>
              <a:rPr sz="800" i="1" spc="-10" dirty="0">
                <a:solidFill>
                  <a:srgbClr val="706D66"/>
                </a:solidFill>
                <a:latin typeface="Arial"/>
                <a:cs typeface="Arial"/>
              </a:rPr>
              <a:t> </a:t>
            </a:r>
            <a:r>
              <a:rPr sz="800" i="1" dirty="0">
                <a:solidFill>
                  <a:srgbClr val="706D66"/>
                </a:solidFill>
                <a:latin typeface="Arial"/>
                <a:cs typeface="Arial"/>
              </a:rPr>
              <a:t>“Guide</a:t>
            </a:r>
            <a:r>
              <a:rPr sz="800" i="1" spc="10" dirty="0">
                <a:solidFill>
                  <a:srgbClr val="706D66"/>
                </a:solidFill>
                <a:latin typeface="Arial"/>
                <a:cs typeface="Arial"/>
              </a:rPr>
              <a:t> </a:t>
            </a:r>
            <a:r>
              <a:rPr sz="800" i="1" dirty="0">
                <a:solidFill>
                  <a:srgbClr val="706D66"/>
                </a:solidFill>
                <a:latin typeface="Arial"/>
                <a:cs typeface="Arial"/>
              </a:rPr>
              <a:t>on</a:t>
            </a:r>
            <a:r>
              <a:rPr sz="800" i="1" spc="5" dirty="0">
                <a:solidFill>
                  <a:srgbClr val="706D66"/>
                </a:solidFill>
                <a:latin typeface="Arial"/>
                <a:cs typeface="Arial"/>
              </a:rPr>
              <a:t> </a:t>
            </a:r>
            <a:r>
              <a:rPr sz="800" i="1" dirty="0">
                <a:solidFill>
                  <a:srgbClr val="706D66"/>
                </a:solidFill>
                <a:latin typeface="Arial"/>
                <a:cs typeface="Arial"/>
              </a:rPr>
              <a:t>Taking</a:t>
            </a:r>
            <a:r>
              <a:rPr sz="800" i="1" spc="-10" dirty="0">
                <a:solidFill>
                  <a:srgbClr val="706D66"/>
                </a:solidFill>
                <a:latin typeface="Arial"/>
                <a:cs typeface="Arial"/>
              </a:rPr>
              <a:t> </a:t>
            </a:r>
            <a:r>
              <a:rPr sz="800" i="1" dirty="0">
                <a:solidFill>
                  <a:srgbClr val="706D66"/>
                </a:solidFill>
                <a:latin typeface="Arial"/>
                <a:cs typeface="Arial"/>
              </a:rPr>
              <a:t>Social</a:t>
            </a:r>
            <a:r>
              <a:rPr sz="800" i="1" spc="-10" dirty="0">
                <a:solidFill>
                  <a:srgbClr val="706D66"/>
                </a:solidFill>
                <a:latin typeface="Arial"/>
                <a:cs typeface="Arial"/>
              </a:rPr>
              <a:t> </a:t>
            </a:r>
            <a:r>
              <a:rPr sz="800" i="1" dirty="0">
                <a:solidFill>
                  <a:srgbClr val="706D66"/>
                </a:solidFill>
                <a:latin typeface="Arial"/>
                <a:cs typeface="Arial"/>
              </a:rPr>
              <a:t>Security:</a:t>
            </a:r>
            <a:r>
              <a:rPr sz="800" i="1" spc="-5" dirty="0">
                <a:solidFill>
                  <a:srgbClr val="706D66"/>
                </a:solidFill>
                <a:latin typeface="Arial"/>
                <a:cs typeface="Arial"/>
              </a:rPr>
              <a:t> </a:t>
            </a:r>
            <a:r>
              <a:rPr sz="800" i="1" dirty="0">
                <a:solidFill>
                  <a:srgbClr val="706D66"/>
                </a:solidFill>
                <a:latin typeface="Arial"/>
                <a:cs typeface="Arial"/>
              </a:rPr>
              <a:t>62</a:t>
            </a:r>
            <a:r>
              <a:rPr sz="800" i="1" spc="-5" dirty="0">
                <a:solidFill>
                  <a:srgbClr val="706D66"/>
                </a:solidFill>
                <a:latin typeface="Arial"/>
                <a:cs typeface="Arial"/>
              </a:rPr>
              <a:t> </a:t>
            </a:r>
            <a:r>
              <a:rPr sz="800" i="1" dirty="0">
                <a:solidFill>
                  <a:srgbClr val="706D66"/>
                </a:solidFill>
                <a:latin typeface="Arial"/>
                <a:cs typeface="Arial"/>
              </a:rPr>
              <a:t>vs.</a:t>
            </a:r>
            <a:r>
              <a:rPr sz="800" i="1" spc="-10" dirty="0">
                <a:solidFill>
                  <a:srgbClr val="706D66"/>
                </a:solidFill>
                <a:latin typeface="Arial"/>
                <a:cs typeface="Arial"/>
              </a:rPr>
              <a:t> </a:t>
            </a:r>
            <a:r>
              <a:rPr sz="800" i="1" dirty="0">
                <a:solidFill>
                  <a:srgbClr val="706D66"/>
                </a:solidFill>
                <a:latin typeface="Arial"/>
                <a:cs typeface="Arial"/>
              </a:rPr>
              <a:t>67 vs.</a:t>
            </a:r>
            <a:r>
              <a:rPr sz="800" i="1" spc="-20" dirty="0">
                <a:solidFill>
                  <a:srgbClr val="706D66"/>
                </a:solidFill>
                <a:latin typeface="Arial"/>
                <a:cs typeface="Arial"/>
              </a:rPr>
              <a:t> </a:t>
            </a:r>
            <a:r>
              <a:rPr sz="800" i="1" dirty="0">
                <a:solidFill>
                  <a:srgbClr val="706D66"/>
                </a:solidFill>
                <a:latin typeface="Arial"/>
                <a:cs typeface="Arial"/>
              </a:rPr>
              <a:t>70”</a:t>
            </a:r>
            <a:r>
              <a:rPr sz="800" i="1" spc="10" dirty="0">
                <a:solidFill>
                  <a:srgbClr val="706D66"/>
                </a:solidFill>
                <a:latin typeface="Arial"/>
                <a:cs typeface="Arial"/>
              </a:rPr>
              <a:t> </a:t>
            </a:r>
            <a:r>
              <a:rPr sz="800" i="1" dirty="0">
                <a:solidFill>
                  <a:srgbClr val="706D66"/>
                </a:solidFill>
                <a:latin typeface="Arial"/>
                <a:cs typeface="Arial"/>
              </a:rPr>
              <a:t>(March</a:t>
            </a:r>
            <a:r>
              <a:rPr sz="800" i="1" spc="5" dirty="0">
                <a:solidFill>
                  <a:srgbClr val="706D66"/>
                </a:solidFill>
                <a:latin typeface="Arial"/>
                <a:cs typeface="Arial"/>
              </a:rPr>
              <a:t> </a:t>
            </a:r>
            <a:r>
              <a:rPr lang="en-US" sz="800" i="1" spc="5" dirty="0">
                <a:solidFill>
                  <a:srgbClr val="706D66"/>
                </a:solidFill>
                <a:latin typeface="Arial"/>
                <a:cs typeface="Arial"/>
              </a:rPr>
              <a:t>1</a:t>
            </a:r>
            <a:r>
              <a:rPr sz="800" i="1" dirty="0">
                <a:solidFill>
                  <a:srgbClr val="706D66"/>
                </a:solidFill>
                <a:latin typeface="Arial"/>
                <a:cs typeface="Arial"/>
              </a:rPr>
              <a:t>4,</a:t>
            </a:r>
            <a:r>
              <a:rPr sz="800" i="1" spc="20" dirty="0">
                <a:solidFill>
                  <a:srgbClr val="706D66"/>
                </a:solidFill>
                <a:latin typeface="Arial"/>
                <a:cs typeface="Arial"/>
              </a:rPr>
              <a:t> </a:t>
            </a:r>
            <a:r>
              <a:rPr sz="800" i="1" spc="-10" dirty="0">
                <a:solidFill>
                  <a:srgbClr val="706D66"/>
                </a:solidFill>
                <a:latin typeface="Arial"/>
                <a:cs typeface="Arial"/>
              </a:rPr>
              <a:t>2025)</a:t>
            </a:r>
            <a:endParaRPr sz="800" dirty="0">
              <a:latin typeface="Arial"/>
              <a:cs typeface="Arial"/>
            </a:endParaRPr>
          </a:p>
        </p:txBody>
      </p:sp>
      <p:sp>
        <p:nvSpPr>
          <p:cNvPr id="16" name="Slide Number Placeholder 4">
            <a:extLst>
              <a:ext uri="{FF2B5EF4-FFF2-40B4-BE49-F238E27FC236}">
                <a16:creationId xmlns:a16="http://schemas.microsoft.com/office/drawing/2014/main" id="{1677938F-CEA8-33FD-41D2-7B66C15BA434}"/>
              </a:ext>
            </a:extLst>
          </p:cNvPr>
          <p:cNvSpPr>
            <a:spLocks noGrp="1"/>
          </p:cNvSpPr>
          <p:nvPr>
            <p:ph type="sldNum" sz="quarter" idx="4"/>
          </p:nvPr>
        </p:nvSpPr>
        <p:spPr>
          <a:xfrm>
            <a:off x="8779978" y="6613253"/>
            <a:ext cx="364022" cy="24474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281150" y="0"/>
            <a:ext cx="862965" cy="914400"/>
            <a:chOff x="8281150" y="0"/>
            <a:chExt cx="862965" cy="914400"/>
          </a:xfrm>
        </p:grpSpPr>
        <p:sp>
          <p:nvSpPr>
            <p:cNvPr id="3" name="object 3"/>
            <p:cNvSpPr/>
            <p:nvPr/>
          </p:nvSpPr>
          <p:spPr>
            <a:xfrm>
              <a:off x="8281150" y="0"/>
              <a:ext cx="862965" cy="914400"/>
            </a:xfrm>
            <a:custGeom>
              <a:avLst/>
              <a:gdLst/>
              <a:ahLst/>
              <a:cxnLst/>
              <a:rect l="l" t="t" r="r" b="b"/>
              <a:pathLst>
                <a:path w="862965" h="914400">
                  <a:moveTo>
                    <a:pt x="862850" y="0"/>
                  </a:moveTo>
                  <a:lnTo>
                    <a:pt x="0" y="0"/>
                  </a:lnTo>
                  <a:lnTo>
                    <a:pt x="862850" y="913790"/>
                  </a:lnTo>
                  <a:lnTo>
                    <a:pt x="862850" y="0"/>
                  </a:lnTo>
                  <a:close/>
                </a:path>
              </a:pathLst>
            </a:custGeom>
            <a:solidFill>
              <a:srgbClr val="002854"/>
            </a:solidFill>
          </p:spPr>
          <p:txBody>
            <a:bodyPr wrap="square" lIns="0" tIns="0" rIns="0" bIns="0" rtlCol="0"/>
            <a:lstStyle/>
            <a:p>
              <a:endParaRPr/>
            </a:p>
          </p:txBody>
        </p:sp>
        <p:sp>
          <p:nvSpPr>
            <p:cNvPr id="4" name="object 4"/>
            <p:cNvSpPr/>
            <p:nvPr/>
          </p:nvSpPr>
          <p:spPr>
            <a:xfrm>
              <a:off x="8718905" y="142417"/>
              <a:ext cx="304800" cy="304800"/>
            </a:xfrm>
            <a:custGeom>
              <a:avLst/>
              <a:gdLst/>
              <a:ahLst/>
              <a:cxnLst/>
              <a:rect l="l" t="t" r="r" b="b"/>
              <a:pathLst>
                <a:path w="304800" h="304800">
                  <a:moveTo>
                    <a:pt x="304800" y="141363"/>
                  </a:moveTo>
                  <a:lnTo>
                    <a:pt x="248031" y="66192"/>
                  </a:lnTo>
                  <a:lnTo>
                    <a:pt x="248031" y="148958"/>
                  </a:lnTo>
                  <a:lnTo>
                    <a:pt x="172631" y="247269"/>
                  </a:lnTo>
                  <a:lnTo>
                    <a:pt x="164528" y="253415"/>
                  </a:lnTo>
                  <a:lnTo>
                    <a:pt x="154762" y="255460"/>
                  </a:lnTo>
                  <a:lnTo>
                    <a:pt x="144995" y="253415"/>
                  </a:lnTo>
                  <a:lnTo>
                    <a:pt x="136906" y="247269"/>
                  </a:lnTo>
                  <a:lnTo>
                    <a:pt x="124015" y="228409"/>
                  </a:lnTo>
                  <a:lnTo>
                    <a:pt x="183540" y="148958"/>
                  </a:lnTo>
                  <a:lnTo>
                    <a:pt x="154406" y="110236"/>
                  </a:lnTo>
                  <a:lnTo>
                    <a:pt x="123024" y="68516"/>
                  </a:lnTo>
                  <a:lnTo>
                    <a:pt x="136906" y="50647"/>
                  </a:lnTo>
                  <a:lnTo>
                    <a:pt x="145415" y="43942"/>
                  </a:lnTo>
                  <a:lnTo>
                    <a:pt x="155143" y="41706"/>
                  </a:lnTo>
                  <a:lnTo>
                    <a:pt x="164668" y="43942"/>
                  </a:lnTo>
                  <a:lnTo>
                    <a:pt x="172631" y="50647"/>
                  </a:lnTo>
                  <a:lnTo>
                    <a:pt x="247040" y="148958"/>
                  </a:lnTo>
                  <a:lnTo>
                    <a:pt x="248031" y="148958"/>
                  </a:lnTo>
                  <a:lnTo>
                    <a:pt x="248031" y="66192"/>
                  </a:lnTo>
                  <a:lnTo>
                    <a:pt x="229539" y="41706"/>
                  </a:lnTo>
                  <a:lnTo>
                    <a:pt x="215290" y="22847"/>
                  </a:lnTo>
                  <a:lnTo>
                    <a:pt x="187731" y="1054"/>
                  </a:lnTo>
                  <a:lnTo>
                    <a:pt x="182905" y="0"/>
                  </a:lnTo>
                  <a:lnTo>
                    <a:pt x="126631" y="0"/>
                  </a:lnTo>
                  <a:lnTo>
                    <a:pt x="121805" y="1054"/>
                  </a:lnTo>
                  <a:lnTo>
                    <a:pt x="121031" y="1676"/>
                  </a:lnTo>
                  <a:lnTo>
                    <a:pt x="121031" y="148958"/>
                  </a:lnTo>
                  <a:lnTo>
                    <a:pt x="92265" y="186690"/>
                  </a:lnTo>
                  <a:lnTo>
                    <a:pt x="62496" y="148958"/>
                  </a:lnTo>
                  <a:lnTo>
                    <a:pt x="92265" y="110236"/>
                  </a:lnTo>
                  <a:lnTo>
                    <a:pt x="121031" y="148958"/>
                  </a:lnTo>
                  <a:lnTo>
                    <a:pt x="121031" y="1676"/>
                  </a:lnTo>
                  <a:lnTo>
                    <a:pt x="94246" y="22847"/>
                  </a:lnTo>
                  <a:lnTo>
                    <a:pt x="0" y="148958"/>
                  </a:lnTo>
                  <a:lnTo>
                    <a:pt x="95237" y="274078"/>
                  </a:lnTo>
                  <a:lnTo>
                    <a:pt x="122364" y="296989"/>
                  </a:lnTo>
                  <a:lnTo>
                    <a:pt x="155257" y="304622"/>
                  </a:lnTo>
                  <a:lnTo>
                    <a:pt x="188163" y="296989"/>
                  </a:lnTo>
                  <a:lnTo>
                    <a:pt x="215290" y="274078"/>
                  </a:lnTo>
                  <a:lnTo>
                    <a:pt x="304800" y="156502"/>
                  </a:lnTo>
                  <a:lnTo>
                    <a:pt x="304800" y="148958"/>
                  </a:lnTo>
                  <a:lnTo>
                    <a:pt x="304800" y="141363"/>
                  </a:lnTo>
                  <a:close/>
                </a:path>
              </a:pathLst>
            </a:custGeom>
            <a:solidFill>
              <a:srgbClr val="FDFDFD"/>
            </a:solidFill>
          </p:spPr>
          <p:txBody>
            <a:bodyPr wrap="square" lIns="0" tIns="0" rIns="0" bIns="0" rtlCol="0"/>
            <a:lstStyle/>
            <a:p>
              <a:endParaRPr/>
            </a:p>
          </p:txBody>
        </p:sp>
      </p:grpSp>
      <p:sp>
        <p:nvSpPr>
          <p:cNvPr id="5" name="object 5"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Social</a:t>
            </a:r>
            <a:r>
              <a:rPr spc="-55"/>
              <a:t> </a:t>
            </a:r>
            <a:r>
              <a:t>Security:</a:t>
            </a:r>
            <a:r>
              <a:rPr spc="-55"/>
              <a:t> </a:t>
            </a:r>
            <a:r>
              <a:t>Common</a:t>
            </a:r>
            <a:r>
              <a:rPr spc="-45"/>
              <a:t> </a:t>
            </a:r>
            <a:r>
              <a:rPr spc="-10"/>
              <a:t>Misconceptions</a:t>
            </a:r>
          </a:p>
        </p:txBody>
      </p:sp>
      <p:grpSp>
        <p:nvGrpSpPr>
          <p:cNvPr id="6" name="object 6"/>
          <p:cNvGrpSpPr/>
          <p:nvPr/>
        </p:nvGrpSpPr>
        <p:grpSpPr>
          <a:xfrm>
            <a:off x="271272" y="1312163"/>
            <a:ext cx="8659495" cy="1134110"/>
            <a:chOff x="271272" y="1312163"/>
            <a:chExt cx="8659495" cy="1134110"/>
          </a:xfrm>
        </p:grpSpPr>
        <p:pic>
          <p:nvPicPr>
            <p:cNvPr id="7" name="object 7"/>
            <p:cNvPicPr/>
            <p:nvPr/>
          </p:nvPicPr>
          <p:blipFill>
            <a:blip r:embed="rId2" cstate="print"/>
            <a:stretch>
              <a:fillRect/>
            </a:stretch>
          </p:blipFill>
          <p:spPr>
            <a:xfrm>
              <a:off x="271272" y="1312163"/>
              <a:ext cx="8659367" cy="1133855"/>
            </a:xfrm>
            <a:prstGeom prst="rect">
              <a:avLst/>
            </a:prstGeom>
          </p:spPr>
        </p:pic>
        <p:sp>
          <p:nvSpPr>
            <p:cNvPr id="8" name="object 8"/>
            <p:cNvSpPr/>
            <p:nvPr/>
          </p:nvSpPr>
          <p:spPr>
            <a:xfrm>
              <a:off x="351518" y="1338940"/>
              <a:ext cx="2044064" cy="1024255"/>
            </a:xfrm>
            <a:custGeom>
              <a:avLst/>
              <a:gdLst/>
              <a:ahLst/>
              <a:cxnLst/>
              <a:rect l="l" t="t" r="r" b="b"/>
              <a:pathLst>
                <a:path w="2044064" h="1024255">
                  <a:moveTo>
                    <a:pt x="2043861" y="0"/>
                  </a:moveTo>
                  <a:lnTo>
                    <a:pt x="170687" y="0"/>
                  </a:lnTo>
                  <a:lnTo>
                    <a:pt x="125311" y="6096"/>
                  </a:lnTo>
                  <a:lnTo>
                    <a:pt x="84536" y="23303"/>
                  </a:lnTo>
                  <a:lnTo>
                    <a:pt x="49991" y="49991"/>
                  </a:lnTo>
                  <a:lnTo>
                    <a:pt x="23303" y="84536"/>
                  </a:lnTo>
                  <a:lnTo>
                    <a:pt x="6096" y="125311"/>
                  </a:lnTo>
                  <a:lnTo>
                    <a:pt x="0" y="170688"/>
                  </a:lnTo>
                  <a:lnTo>
                    <a:pt x="0" y="1024128"/>
                  </a:lnTo>
                  <a:lnTo>
                    <a:pt x="1873161" y="1024128"/>
                  </a:lnTo>
                  <a:lnTo>
                    <a:pt x="1918538" y="1018031"/>
                  </a:lnTo>
                  <a:lnTo>
                    <a:pt x="1959315" y="1000824"/>
                  </a:lnTo>
                  <a:lnTo>
                    <a:pt x="1993863" y="974136"/>
                  </a:lnTo>
                  <a:lnTo>
                    <a:pt x="2020555" y="939591"/>
                  </a:lnTo>
                  <a:lnTo>
                    <a:pt x="2037763" y="898816"/>
                  </a:lnTo>
                  <a:lnTo>
                    <a:pt x="2043861" y="853440"/>
                  </a:lnTo>
                  <a:lnTo>
                    <a:pt x="2043861" y="0"/>
                  </a:lnTo>
                  <a:close/>
                </a:path>
              </a:pathLst>
            </a:custGeom>
            <a:solidFill>
              <a:srgbClr val="002854"/>
            </a:solidFill>
          </p:spPr>
          <p:txBody>
            <a:bodyPr wrap="square" lIns="0" tIns="0" rIns="0" bIns="0" rtlCol="0"/>
            <a:lstStyle/>
            <a:p>
              <a:endParaRPr/>
            </a:p>
          </p:txBody>
        </p:sp>
        <p:sp>
          <p:nvSpPr>
            <p:cNvPr id="9" name="object 9"/>
            <p:cNvSpPr/>
            <p:nvPr/>
          </p:nvSpPr>
          <p:spPr>
            <a:xfrm>
              <a:off x="2281345" y="1341829"/>
              <a:ext cx="6623050" cy="1024255"/>
            </a:xfrm>
            <a:custGeom>
              <a:avLst/>
              <a:gdLst/>
              <a:ahLst/>
              <a:cxnLst/>
              <a:rect l="l" t="t" r="r" b="b"/>
              <a:pathLst>
                <a:path w="6623050" h="1024255">
                  <a:moveTo>
                    <a:pt x="6451777" y="0"/>
                  </a:moveTo>
                  <a:lnTo>
                    <a:pt x="170688" y="0"/>
                  </a:lnTo>
                  <a:lnTo>
                    <a:pt x="125311" y="6096"/>
                  </a:lnTo>
                  <a:lnTo>
                    <a:pt x="84536" y="23303"/>
                  </a:lnTo>
                  <a:lnTo>
                    <a:pt x="49991" y="49991"/>
                  </a:lnTo>
                  <a:lnTo>
                    <a:pt x="23303" y="84536"/>
                  </a:lnTo>
                  <a:lnTo>
                    <a:pt x="6096" y="125311"/>
                  </a:lnTo>
                  <a:lnTo>
                    <a:pt x="0" y="170687"/>
                  </a:lnTo>
                  <a:lnTo>
                    <a:pt x="0" y="853439"/>
                  </a:lnTo>
                  <a:lnTo>
                    <a:pt x="6096" y="898812"/>
                  </a:lnTo>
                  <a:lnTo>
                    <a:pt x="23303" y="939585"/>
                  </a:lnTo>
                  <a:lnTo>
                    <a:pt x="49991" y="974131"/>
                  </a:lnTo>
                  <a:lnTo>
                    <a:pt x="84536" y="1000822"/>
                  </a:lnTo>
                  <a:lnTo>
                    <a:pt x="125311" y="1018030"/>
                  </a:lnTo>
                  <a:lnTo>
                    <a:pt x="170688" y="1024128"/>
                  </a:lnTo>
                  <a:lnTo>
                    <a:pt x="6451777" y="1024128"/>
                  </a:lnTo>
                  <a:lnTo>
                    <a:pt x="6497155" y="1018030"/>
                  </a:lnTo>
                  <a:lnTo>
                    <a:pt x="6537932" y="1000822"/>
                  </a:lnTo>
                  <a:lnTo>
                    <a:pt x="6572480" y="974131"/>
                  </a:lnTo>
                  <a:lnTo>
                    <a:pt x="6599172" y="939585"/>
                  </a:lnTo>
                  <a:lnTo>
                    <a:pt x="6616380" y="898812"/>
                  </a:lnTo>
                  <a:lnTo>
                    <a:pt x="6622478" y="853439"/>
                  </a:lnTo>
                  <a:lnTo>
                    <a:pt x="6622478" y="170687"/>
                  </a:lnTo>
                  <a:lnTo>
                    <a:pt x="6616380" y="125311"/>
                  </a:lnTo>
                  <a:lnTo>
                    <a:pt x="6599172" y="84536"/>
                  </a:lnTo>
                  <a:lnTo>
                    <a:pt x="6572480" y="49991"/>
                  </a:lnTo>
                  <a:lnTo>
                    <a:pt x="6537932" y="23303"/>
                  </a:lnTo>
                  <a:lnTo>
                    <a:pt x="6497155" y="6096"/>
                  </a:lnTo>
                  <a:lnTo>
                    <a:pt x="6451777" y="0"/>
                  </a:lnTo>
                  <a:close/>
                </a:path>
              </a:pathLst>
            </a:custGeom>
            <a:solidFill>
              <a:srgbClr val="F1F1F1"/>
            </a:solidFill>
          </p:spPr>
          <p:txBody>
            <a:bodyPr wrap="square" lIns="0" tIns="0" rIns="0" bIns="0" rtlCol="0"/>
            <a:lstStyle/>
            <a:p>
              <a:endParaRPr/>
            </a:p>
          </p:txBody>
        </p:sp>
      </p:grpSp>
      <p:sp>
        <p:nvSpPr>
          <p:cNvPr id="10" name="object 10"/>
          <p:cNvSpPr txBox="1"/>
          <p:nvPr/>
        </p:nvSpPr>
        <p:spPr>
          <a:xfrm>
            <a:off x="2671051" y="1417523"/>
            <a:ext cx="6111240" cy="864869"/>
          </a:xfrm>
          <a:prstGeom prst="rect">
            <a:avLst/>
          </a:prstGeom>
        </p:spPr>
        <p:txBody>
          <a:bodyPr vert="horz" wrap="square" lIns="0" tIns="13335" rIns="0" bIns="0" rtlCol="0">
            <a:spAutoFit/>
          </a:bodyPr>
          <a:lstStyle/>
          <a:p>
            <a:pPr marL="38100" marR="30480">
              <a:lnSpc>
                <a:spcPct val="100000"/>
              </a:lnSpc>
              <a:spcBef>
                <a:spcPts val="105"/>
              </a:spcBef>
            </a:pPr>
            <a:r>
              <a:rPr sz="1100" dirty="0">
                <a:latin typeface="Arial"/>
                <a:cs typeface="Arial"/>
              </a:rPr>
              <a:t>Without</a:t>
            </a:r>
            <a:r>
              <a:rPr sz="1100" spc="-65" dirty="0">
                <a:latin typeface="Arial"/>
                <a:cs typeface="Arial"/>
              </a:rPr>
              <a:t> </a:t>
            </a:r>
            <a:r>
              <a:rPr sz="1100" dirty="0">
                <a:latin typeface="Arial"/>
                <a:cs typeface="Arial"/>
              </a:rPr>
              <a:t>any</a:t>
            </a:r>
            <a:r>
              <a:rPr sz="1100" spc="-20" dirty="0">
                <a:latin typeface="Arial"/>
                <a:cs typeface="Arial"/>
              </a:rPr>
              <a:t> </a:t>
            </a:r>
            <a:r>
              <a:rPr sz="1100" dirty="0">
                <a:latin typeface="Arial"/>
                <a:cs typeface="Arial"/>
              </a:rPr>
              <a:t>changes,</a:t>
            </a:r>
            <a:r>
              <a:rPr sz="1100" spc="-40" dirty="0">
                <a:latin typeface="Arial"/>
                <a:cs typeface="Arial"/>
              </a:rPr>
              <a:t> </a:t>
            </a:r>
            <a:r>
              <a:rPr sz="1100" dirty="0">
                <a:latin typeface="Arial"/>
                <a:cs typeface="Arial"/>
              </a:rPr>
              <a:t>the</a:t>
            </a:r>
            <a:r>
              <a:rPr sz="1100" spc="-30" dirty="0">
                <a:latin typeface="Arial"/>
                <a:cs typeface="Arial"/>
              </a:rPr>
              <a:t> </a:t>
            </a:r>
            <a:r>
              <a:rPr sz="1100" dirty="0">
                <a:latin typeface="Arial"/>
                <a:cs typeface="Arial"/>
              </a:rPr>
              <a:t>Social</a:t>
            </a:r>
            <a:r>
              <a:rPr sz="1100" spc="-5" dirty="0">
                <a:latin typeface="Arial"/>
                <a:cs typeface="Arial"/>
              </a:rPr>
              <a:t> </a:t>
            </a:r>
            <a:r>
              <a:rPr sz="1100" dirty="0">
                <a:latin typeface="Arial"/>
                <a:cs typeface="Arial"/>
              </a:rPr>
              <a:t>Security</a:t>
            </a:r>
            <a:r>
              <a:rPr sz="1100" spc="-25" dirty="0">
                <a:latin typeface="Arial"/>
                <a:cs typeface="Arial"/>
              </a:rPr>
              <a:t> </a:t>
            </a:r>
            <a:r>
              <a:rPr sz="1100" dirty="0">
                <a:latin typeface="Arial"/>
                <a:cs typeface="Arial"/>
              </a:rPr>
              <a:t>trust</a:t>
            </a:r>
            <a:r>
              <a:rPr sz="1100" spc="-45" dirty="0">
                <a:latin typeface="Arial"/>
                <a:cs typeface="Arial"/>
              </a:rPr>
              <a:t> </a:t>
            </a:r>
            <a:r>
              <a:rPr sz="1100" dirty="0">
                <a:latin typeface="Arial"/>
                <a:cs typeface="Arial"/>
              </a:rPr>
              <a:t>fund</a:t>
            </a:r>
            <a:r>
              <a:rPr sz="1100" spc="-50" dirty="0">
                <a:latin typeface="Arial"/>
                <a:cs typeface="Arial"/>
              </a:rPr>
              <a:t> </a:t>
            </a:r>
            <a:r>
              <a:rPr sz="1100" dirty="0">
                <a:latin typeface="Arial"/>
                <a:cs typeface="Arial"/>
              </a:rPr>
              <a:t>is</a:t>
            </a:r>
            <a:r>
              <a:rPr sz="1100" spc="-20" dirty="0">
                <a:latin typeface="Arial"/>
                <a:cs typeface="Arial"/>
              </a:rPr>
              <a:t> </a:t>
            </a:r>
            <a:r>
              <a:rPr sz="1100" dirty="0">
                <a:latin typeface="Arial"/>
                <a:cs typeface="Arial"/>
              </a:rPr>
              <a:t>estimated</a:t>
            </a:r>
            <a:r>
              <a:rPr sz="1100" spc="-50" dirty="0">
                <a:latin typeface="Arial"/>
                <a:cs typeface="Arial"/>
              </a:rPr>
              <a:t> </a:t>
            </a:r>
            <a:r>
              <a:rPr sz="1100" dirty="0">
                <a:latin typeface="Arial"/>
                <a:cs typeface="Arial"/>
              </a:rPr>
              <a:t>to</a:t>
            </a:r>
            <a:r>
              <a:rPr sz="1100" spc="-35" dirty="0">
                <a:latin typeface="Arial"/>
                <a:cs typeface="Arial"/>
              </a:rPr>
              <a:t> </a:t>
            </a:r>
            <a:r>
              <a:rPr sz="1100" dirty="0">
                <a:latin typeface="Arial"/>
                <a:cs typeface="Arial"/>
              </a:rPr>
              <a:t>be</a:t>
            </a:r>
            <a:r>
              <a:rPr sz="1100" spc="-25" dirty="0">
                <a:latin typeface="Arial"/>
                <a:cs typeface="Arial"/>
              </a:rPr>
              <a:t> </a:t>
            </a:r>
            <a:r>
              <a:rPr sz="1100" dirty="0">
                <a:latin typeface="Arial"/>
                <a:cs typeface="Arial"/>
              </a:rPr>
              <a:t>depleted</a:t>
            </a:r>
            <a:r>
              <a:rPr sz="1100" spc="-10" dirty="0">
                <a:latin typeface="Arial"/>
                <a:cs typeface="Arial"/>
              </a:rPr>
              <a:t> </a:t>
            </a:r>
            <a:r>
              <a:rPr sz="1100" dirty="0">
                <a:latin typeface="Arial"/>
                <a:cs typeface="Arial"/>
              </a:rPr>
              <a:t>by</a:t>
            </a:r>
            <a:r>
              <a:rPr sz="1100" spc="-35" dirty="0">
                <a:latin typeface="Arial"/>
                <a:cs typeface="Arial"/>
              </a:rPr>
              <a:t> </a:t>
            </a:r>
            <a:r>
              <a:rPr sz="1100" dirty="0">
                <a:latin typeface="Arial"/>
                <a:cs typeface="Arial"/>
              </a:rPr>
              <a:t>2035;</a:t>
            </a:r>
            <a:r>
              <a:rPr sz="1100" spc="-15" dirty="0">
                <a:latin typeface="Arial"/>
                <a:cs typeface="Arial"/>
              </a:rPr>
              <a:t> </a:t>
            </a:r>
            <a:r>
              <a:rPr sz="1100" spc="-10" dirty="0">
                <a:latin typeface="Arial"/>
                <a:cs typeface="Arial"/>
              </a:rPr>
              <a:t>however, </a:t>
            </a:r>
            <a:r>
              <a:rPr sz="1100" dirty="0">
                <a:latin typeface="Arial"/>
                <a:cs typeface="Arial"/>
              </a:rPr>
              <a:t>Social</a:t>
            </a:r>
            <a:r>
              <a:rPr sz="1100" spc="-10" dirty="0">
                <a:latin typeface="Arial"/>
                <a:cs typeface="Arial"/>
              </a:rPr>
              <a:t> </a:t>
            </a:r>
            <a:r>
              <a:rPr sz="1100" dirty="0">
                <a:latin typeface="Arial"/>
                <a:cs typeface="Arial"/>
              </a:rPr>
              <a:t>Security</a:t>
            </a:r>
            <a:r>
              <a:rPr sz="1100" spc="-35" dirty="0">
                <a:latin typeface="Arial"/>
                <a:cs typeface="Arial"/>
              </a:rPr>
              <a:t> </a:t>
            </a:r>
            <a:r>
              <a:rPr sz="1100" dirty="0">
                <a:latin typeface="Arial"/>
                <a:cs typeface="Arial"/>
              </a:rPr>
              <a:t>is</a:t>
            </a:r>
            <a:r>
              <a:rPr sz="1100" spc="-10" dirty="0">
                <a:latin typeface="Arial"/>
                <a:cs typeface="Arial"/>
              </a:rPr>
              <a:t> </a:t>
            </a:r>
            <a:r>
              <a:rPr sz="1100" dirty="0">
                <a:latin typeface="Arial"/>
                <a:cs typeface="Arial"/>
              </a:rPr>
              <a:t>a</a:t>
            </a:r>
            <a:r>
              <a:rPr sz="1100" spc="-25" dirty="0">
                <a:latin typeface="Arial"/>
                <a:cs typeface="Arial"/>
              </a:rPr>
              <a:t> </a:t>
            </a:r>
            <a:r>
              <a:rPr sz="1100" spc="-10" dirty="0">
                <a:latin typeface="Arial"/>
                <a:cs typeface="Arial"/>
              </a:rPr>
              <a:t>pay-as-you-</a:t>
            </a:r>
            <a:r>
              <a:rPr sz="1100" dirty="0">
                <a:latin typeface="Arial"/>
                <a:cs typeface="Arial"/>
              </a:rPr>
              <a:t>go</a:t>
            </a:r>
            <a:r>
              <a:rPr sz="1100" spc="-45" dirty="0">
                <a:latin typeface="Arial"/>
                <a:cs typeface="Arial"/>
              </a:rPr>
              <a:t> </a:t>
            </a:r>
            <a:r>
              <a:rPr sz="1100" dirty="0">
                <a:latin typeface="Arial"/>
                <a:cs typeface="Arial"/>
              </a:rPr>
              <a:t>system</a:t>
            </a:r>
            <a:r>
              <a:rPr sz="1100" spc="-30" dirty="0">
                <a:latin typeface="Arial"/>
                <a:cs typeface="Arial"/>
              </a:rPr>
              <a:t> </a:t>
            </a:r>
            <a:r>
              <a:rPr sz="1100" dirty="0">
                <a:latin typeface="Arial"/>
                <a:cs typeface="Arial"/>
              </a:rPr>
              <a:t>and,</a:t>
            </a:r>
            <a:r>
              <a:rPr sz="1100" spc="-30" dirty="0">
                <a:latin typeface="Arial"/>
                <a:cs typeface="Arial"/>
              </a:rPr>
              <a:t> </a:t>
            </a:r>
            <a:r>
              <a:rPr sz="1100" dirty="0">
                <a:latin typeface="Arial"/>
                <a:cs typeface="Arial"/>
              </a:rPr>
              <a:t>as</a:t>
            </a:r>
            <a:r>
              <a:rPr sz="1100" spc="-25" dirty="0">
                <a:latin typeface="Arial"/>
                <a:cs typeface="Arial"/>
              </a:rPr>
              <a:t> </a:t>
            </a:r>
            <a:r>
              <a:rPr sz="1100" dirty="0">
                <a:latin typeface="Arial"/>
                <a:cs typeface="Arial"/>
              </a:rPr>
              <a:t>such,</a:t>
            </a:r>
            <a:r>
              <a:rPr sz="1100" spc="-30" dirty="0">
                <a:latin typeface="Arial"/>
                <a:cs typeface="Arial"/>
              </a:rPr>
              <a:t> </a:t>
            </a:r>
            <a:r>
              <a:rPr sz="1100" dirty="0">
                <a:latin typeface="Arial"/>
                <a:cs typeface="Arial"/>
              </a:rPr>
              <a:t>will</a:t>
            </a:r>
            <a:r>
              <a:rPr sz="1100" spc="20" dirty="0">
                <a:latin typeface="Arial"/>
                <a:cs typeface="Arial"/>
              </a:rPr>
              <a:t> </a:t>
            </a:r>
            <a:r>
              <a:rPr sz="1100" dirty="0">
                <a:latin typeface="Arial"/>
                <a:cs typeface="Arial"/>
              </a:rPr>
              <a:t>continue</a:t>
            </a:r>
            <a:r>
              <a:rPr sz="1100" spc="-25" dirty="0">
                <a:latin typeface="Arial"/>
                <a:cs typeface="Arial"/>
              </a:rPr>
              <a:t> </a:t>
            </a:r>
            <a:r>
              <a:rPr sz="1100" dirty="0">
                <a:latin typeface="Arial"/>
                <a:cs typeface="Arial"/>
              </a:rPr>
              <a:t>to</a:t>
            </a:r>
            <a:r>
              <a:rPr sz="1100" spc="-35" dirty="0">
                <a:latin typeface="Arial"/>
                <a:cs typeface="Arial"/>
              </a:rPr>
              <a:t> </a:t>
            </a:r>
            <a:r>
              <a:rPr sz="1100" dirty="0">
                <a:latin typeface="Arial"/>
                <a:cs typeface="Arial"/>
              </a:rPr>
              <a:t>collect</a:t>
            </a:r>
            <a:r>
              <a:rPr sz="1100" spc="-15" dirty="0">
                <a:latin typeface="Arial"/>
                <a:cs typeface="Arial"/>
              </a:rPr>
              <a:t> </a:t>
            </a:r>
            <a:r>
              <a:rPr sz="1100" dirty="0">
                <a:latin typeface="Arial"/>
                <a:cs typeface="Arial"/>
              </a:rPr>
              <a:t>revenue</a:t>
            </a:r>
            <a:r>
              <a:rPr sz="1100" spc="-15" dirty="0">
                <a:latin typeface="Arial"/>
                <a:cs typeface="Arial"/>
              </a:rPr>
              <a:t> </a:t>
            </a:r>
            <a:r>
              <a:rPr sz="1100" spc="-20" dirty="0">
                <a:latin typeface="Arial"/>
                <a:cs typeface="Arial"/>
              </a:rPr>
              <a:t>from </a:t>
            </a:r>
            <a:r>
              <a:rPr sz="1100" dirty="0">
                <a:latin typeface="Arial"/>
                <a:cs typeface="Arial"/>
              </a:rPr>
              <a:t>payroll</a:t>
            </a:r>
            <a:r>
              <a:rPr sz="1100" spc="-20" dirty="0">
                <a:latin typeface="Arial"/>
                <a:cs typeface="Arial"/>
              </a:rPr>
              <a:t> </a:t>
            </a:r>
            <a:r>
              <a:rPr sz="1100" dirty="0">
                <a:latin typeface="Arial"/>
                <a:cs typeface="Arial"/>
              </a:rPr>
              <a:t>taxes.</a:t>
            </a:r>
            <a:r>
              <a:rPr sz="1100" spc="-35" dirty="0">
                <a:latin typeface="Arial"/>
                <a:cs typeface="Arial"/>
              </a:rPr>
              <a:t> </a:t>
            </a:r>
            <a:r>
              <a:rPr sz="1100" dirty="0">
                <a:latin typeface="Arial"/>
                <a:cs typeface="Arial"/>
              </a:rPr>
              <a:t>Even</a:t>
            </a:r>
            <a:r>
              <a:rPr sz="1100" spc="-25" dirty="0">
                <a:latin typeface="Arial"/>
                <a:cs typeface="Arial"/>
              </a:rPr>
              <a:t> </a:t>
            </a:r>
            <a:r>
              <a:rPr sz="1100" dirty="0">
                <a:latin typeface="Arial"/>
                <a:cs typeface="Arial"/>
              </a:rPr>
              <a:t>if</a:t>
            </a:r>
            <a:r>
              <a:rPr sz="1100" spc="-30" dirty="0">
                <a:latin typeface="Arial"/>
                <a:cs typeface="Arial"/>
              </a:rPr>
              <a:t> </a:t>
            </a:r>
            <a:r>
              <a:rPr sz="1100" dirty="0">
                <a:latin typeface="Arial"/>
                <a:cs typeface="Arial"/>
              </a:rPr>
              <a:t>Congress</a:t>
            </a:r>
            <a:r>
              <a:rPr sz="1100" spc="-40" dirty="0">
                <a:latin typeface="Arial"/>
                <a:cs typeface="Arial"/>
              </a:rPr>
              <a:t> </a:t>
            </a:r>
            <a:r>
              <a:rPr sz="1100" dirty="0">
                <a:latin typeface="Arial"/>
                <a:cs typeface="Arial"/>
              </a:rPr>
              <a:t>were</a:t>
            </a:r>
            <a:r>
              <a:rPr sz="1100" spc="-35" dirty="0">
                <a:latin typeface="Arial"/>
                <a:cs typeface="Arial"/>
              </a:rPr>
              <a:t> </a:t>
            </a:r>
            <a:r>
              <a:rPr sz="1100" dirty="0">
                <a:latin typeface="Arial"/>
                <a:cs typeface="Arial"/>
              </a:rPr>
              <a:t>to</a:t>
            </a:r>
            <a:r>
              <a:rPr sz="1100" spc="-30" dirty="0">
                <a:latin typeface="Arial"/>
                <a:cs typeface="Arial"/>
              </a:rPr>
              <a:t> </a:t>
            </a:r>
            <a:r>
              <a:rPr sz="1100" dirty="0">
                <a:latin typeface="Arial"/>
                <a:cs typeface="Arial"/>
              </a:rPr>
              <a:t>enact</a:t>
            </a:r>
            <a:r>
              <a:rPr sz="1100" spc="-50" dirty="0">
                <a:latin typeface="Arial"/>
                <a:cs typeface="Arial"/>
              </a:rPr>
              <a:t> </a:t>
            </a:r>
            <a:r>
              <a:rPr sz="1100" dirty="0">
                <a:latin typeface="Arial"/>
                <a:cs typeface="Arial"/>
              </a:rPr>
              <a:t>no</a:t>
            </a:r>
            <a:r>
              <a:rPr sz="1100" spc="-25" dirty="0">
                <a:latin typeface="Arial"/>
                <a:cs typeface="Arial"/>
              </a:rPr>
              <a:t> </a:t>
            </a:r>
            <a:r>
              <a:rPr sz="1100" dirty="0">
                <a:latin typeface="Arial"/>
                <a:cs typeface="Arial"/>
              </a:rPr>
              <a:t>changes</a:t>
            </a:r>
            <a:r>
              <a:rPr sz="1100" spc="-50" dirty="0">
                <a:latin typeface="Arial"/>
                <a:cs typeface="Arial"/>
              </a:rPr>
              <a:t> </a:t>
            </a:r>
            <a:r>
              <a:rPr sz="1100" dirty="0">
                <a:latin typeface="Arial"/>
                <a:cs typeface="Arial"/>
              </a:rPr>
              <a:t>(which</a:t>
            </a:r>
            <a:r>
              <a:rPr sz="1100" spc="-10" dirty="0">
                <a:latin typeface="Arial"/>
                <a:cs typeface="Arial"/>
              </a:rPr>
              <a:t> </a:t>
            </a:r>
            <a:r>
              <a:rPr sz="1100" dirty="0">
                <a:latin typeface="Arial"/>
                <a:cs typeface="Arial"/>
              </a:rPr>
              <a:t>seems</a:t>
            </a:r>
            <a:r>
              <a:rPr sz="1100" spc="-45" dirty="0">
                <a:latin typeface="Arial"/>
                <a:cs typeface="Arial"/>
              </a:rPr>
              <a:t> </a:t>
            </a:r>
            <a:r>
              <a:rPr sz="1100" dirty="0">
                <a:latin typeface="Arial"/>
                <a:cs typeface="Arial"/>
              </a:rPr>
              <a:t>rather</a:t>
            </a:r>
            <a:r>
              <a:rPr sz="1100" spc="-60" dirty="0">
                <a:latin typeface="Arial"/>
                <a:cs typeface="Arial"/>
              </a:rPr>
              <a:t> </a:t>
            </a:r>
            <a:r>
              <a:rPr sz="1100" dirty="0">
                <a:latin typeface="Arial"/>
                <a:cs typeface="Arial"/>
              </a:rPr>
              <a:t>unlikely),</a:t>
            </a:r>
            <a:r>
              <a:rPr sz="1100" spc="-15" dirty="0">
                <a:latin typeface="Arial"/>
                <a:cs typeface="Arial"/>
              </a:rPr>
              <a:t> </a:t>
            </a:r>
            <a:r>
              <a:rPr sz="1100" spc="-10" dirty="0">
                <a:latin typeface="Arial"/>
                <a:cs typeface="Arial"/>
              </a:rPr>
              <a:t>based</a:t>
            </a:r>
            <a:r>
              <a:rPr sz="1100" spc="500" dirty="0">
                <a:latin typeface="Arial"/>
                <a:cs typeface="Arial"/>
              </a:rPr>
              <a:t>  </a:t>
            </a:r>
            <a:r>
              <a:rPr sz="1100" dirty="0">
                <a:latin typeface="Arial"/>
                <a:cs typeface="Arial"/>
              </a:rPr>
              <a:t>on</a:t>
            </a:r>
            <a:r>
              <a:rPr sz="1100" spc="-40" dirty="0">
                <a:latin typeface="Arial"/>
                <a:cs typeface="Arial"/>
              </a:rPr>
              <a:t> </a:t>
            </a:r>
            <a:r>
              <a:rPr sz="1100" dirty="0">
                <a:latin typeface="Arial"/>
                <a:cs typeface="Arial"/>
              </a:rPr>
              <a:t>incoming</a:t>
            </a:r>
            <a:r>
              <a:rPr sz="1100" spc="-30" dirty="0">
                <a:latin typeface="Arial"/>
                <a:cs typeface="Arial"/>
              </a:rPr>
              <a:t> </a:t>
            </a:r>
            <a:r>
              <a:rPr sz="1100" dirty="0">
                <a:latin typeface="Arial"/>
                <a:cs typeface="Arial"/>
              </a:rPr>
              <a:t>payroll</a:t>
            </a:r>
            <a:r>
              <a:rPr sz="1100" spc="-20" dirty="0">
                <a:latin typeface="Arial"/>
                <a:cs typeface="Arial"/>
              </a:rPr>
              <a:t> </a:t>
            </a:r>
            <a:r>
              <a:rPr sz="1100" dirty="0">
                <a:latin typeface="Arial"/>
                <a:cs typeface="Arial"/>
              </a:rPr>
              <a:t>tax</a:t>
            </a:r>
            <a:r>
              <a:rPr sz="1100" spc="-55" dirty="0">
                <a:latin typeface="Arial"/>
                <a:cs typeface="Arial"/>
              </a:rPr>
              <a:t> </a:t>
            </a:r>
            <a:r>
              <a:rPr sz="1100" dirty="0">
                <a:latin typeface="Arial"/>
                <a:cs typeface="Arial"/>
              </a:rPr>
              <a:t>collections,</a:t>
            </a:r>
            <a:r>
              <a:rPr sz="1100" spc="-20" dirty="0">
                <a:latin typeface="Arial"/>
                <a:cs typeface="Arial"/>
              </a:rPr>
              <a:t> </a:t>
            </a:r>
            <a:r>
              <a:rPr sz="1100" dirty="0">
                <a:latin typeface="Arial"/>
                <a:cs typeface="Arial"/>
              </a:rPr>
              <a:t>Social</a:t>
            </a:r>
            <a:r>
              <a:rPr sz="1100" spc="-15" dirty="0">
                <a:latin typeface="Arial"/>
                <a:cs typeface="Arial"/>
              </a:rPr>
              <a:t> </a:t>
            </a:r>
            <a:r>
              <a:rPr sz="1100" dirty="0">
                <a:latin typeface="Arial"/>
                <a:cs typeface="Arial"/>
              </a:rPr>
              <a:t>Security</a:t>
            </a:r>
            <a:r>
              <a:rPr sz="1100" spc="-50" dirty="0">
                <a:latin typeface="Arial"/>
                <a:cs typeface="Arial"/>
              </a:rPr>
              <a:t> </a:t>
            </a:r>
            <a:r>
              <a:rPr sz="1100" dirty="0">
                <a:latin typeface="Arial"/>
                <a:cs typeface="Arial"/>
              </a:rPr>
              <a:t>would</a:t>
            </a:r>
            <a:r>
              <a:rPr sz="1100" spc="-5" dirty="0">
                <a:latin typeface="Arial"/>
                <a:cs typeface="Arial"/>
              </a:rPr>
              <a:t> </a:t>
            </a:r>
            <a:r>
              <a:rPr sz="1100" dirty="0">
                <a:latin typeface="Arial"/>
                <a:cs typeface="Arial"/>
              </a:rPr>
              <a:t>still</a:t>
            </a:r>
            <a:r>
              <a:rPr sz="1100" spc="-30" dirty="0">
                <a:latin typeface="Arial"/>
                <a:cs typeface="Arial"/>
              </a:rPr>
              <a:t> </a:t>
            </a:r>
            <a:r>
              <a:rPr sz="1100" dirty="0">
                <a:latin typeface="Arial"/>
                <a:cs typeface="Arial"/>
              </a:rPr>
              <a:t>be</a:t>
            </a:r>
            <a:r>
              <a:rPr sz="1100" spc="-35" dirty="0">
                <a:latin typeface="Arial"/>
                <a:cs typeface="Arial"/>
              </a:rPr>
              <a:t> </a:t>
            </a:r>
            <a:r>
              <a:rPr sz="1100" dirty="0">
                <a:latin typeface="Arial"/>
                <a:cs typeface="Arial"/>
              </a:rPr>
              <a:t>able</a:t>
            </a:r>
            <a:r>
              <a:rPr sz="1100" spc="-30" dirty="0">
                <a:latin typeface="Arial"/>
                <a:cs typeface="Arial"/>
              </a:rPr>
              <a:t> </a:t>
            </a:r>
            <a:r>
              <a:rPr sz="1100" dirty="0">
                <a:latin typeface="Arial"/>
                <a:cs typeface="Arial"/>
              </a:rPr>
              <a:t>to</a:t>
            </a:r>
            <a:r>
              <a:rPr sz="1100" spc="-45" dirty="0">
                <a:latin typeface="Arial"/>
                <a:cs typeface="Arial"/>
              </a:rPr>
              <a:t> </a:t>
            </a:r>
            <a:r>
              <a:rPr sz="1100" dirty="0">
                <a:latin typeface="Arial"/>
                <a:cs typeface="Arial"/>
              </a:rPr>
              <a:t>pay</a:t>
            </a:r>
            <a:r>
              <a:rPr sz="1100" spc="-40" dirty="0">
                <a:latin typeface="Arial"/>
                <a:cs typeface="Arial"/>
              </a:rPr>
              <a:t> </a:t>
            </a:r>
            <a:r>
              <a:rPr sz="1100" dirty="0">
                <a:latin typeface="Arial"/>
                <a:cs typeface="Arial"/>
              </a:rPr>
              <a:t>an</a:t>
            </a:r>
            <a:r>
              <a:rPr sz="1100" spc="-35" dirty="0">
                <a:latin typeface="Arial"/>
                <a:cs typeface="Arial"/>
              </a:rPr>
              <a:t> </a:t>
            </a:r>
            <a:r>
              <a:rPr sz="1100" dirty="0">
                <a:latin typeface="Arial"/>
                <a:cs typeface="Arial"/>
              </a:rPr>
              <a:t>estimated</a:t>
            </a:r>
            <a:r>
              <a:rPr sz="1100" spc="-60" dirty="0">
                <a:latin typeface="Arial"/>
                <a:cs typeface="Arial"/>
              </a:rPr>
              <a:t> </a:t>
            </a:r>
            <a:r>
              <a:rPr sz="1100" dirty="0">
                <a:latin typeface="Arial"/>
                <a:cs typeface="Arial"/>
              </a:rPr>
              <a:t>83%</a:t>
            </a:r>
            <a:r>
              <a:rPr sz="1100" spc="-35" dirty="0">
                <a:latin typeface="Arial"/>
                <a:cs typeface="Arial"/>
              </a:rPr>
              <a:t> </a:t>
            </a:r>
            <a:r>
              <a:rPr sz="1100" spc="-25" dirty="0">
                <a:latin typeface="Arial"/>
                <a:cs typeface="Arial"/>
              </a:rPr>
              <a:t>of </a:t>
            </a:r>
            <a:r>
              <a:rPr sz="1100" dirty="0">
                <a:latin typeface="Arial"/>
                <a:cs typeface="Arial"/>
              </a:rPr>
              <a:t>scheduled</a:t>
            </a:r>
            <a:r>
              <a:rPr sz="1100" spc="-40" dirty="0">
                <a:latin typeface="Arial"/>
                <a:cs typeface="Arial"/>
              </a:rPr>
              <a:t> </a:t>
            </a:r>
            <a:r>
              <a:rPr sz="1100" spc="-10" dirty="0">
                <a:latin typeface="Arial"/>
                <a:cs typeface="Arial"/>
              </a:rPr>
              <a:t>benefits.</a:t>
            </a:r>
            <a:r>
              <a:rPr lang="en-US" sz="1100" spc="-10" baseline="30000" dirty="0">
                <a:latin typeface="Arial"/>
                <a:cs typeface="Arial"/>
              </a:rPr>
              <a:t>1</a:t>
            </a:r>
            <a:endParaRPr sz="1050" baseline="30000" dirty="0">
              <a:latin typeface="Arial"/>
              <a:cs typeface="Arial"/>
            </a:endParaRPr>
          </a:p>
        </p:txBody>
      </p:sp>
      <p:sp>
        <p:nvSpPr>
          <p:cNvPr id="11" name="object 11"/>
          <p:cNvSpPr/>
          <p:nvPr/>
        </p:nvSpPr>
        <p:spPr>
          <a:xfrm>
            <a:off x="449977" y="1336051"/>
            <a:ext cx="2044064" cy="1030033"/>
          </a:xfrm>
          <a:custGeom>
            <a:avLst/>
            <a:gdLst/>
            <a:ahLst/>
            <a:cxnLst/>
            <a:rect l="l" t="t" r="r" b="b"/>
            <a:pathLst>
              <a:path w="2044064" h="1024255">
                <a:moveTo>
                  <a:pt x="2043861" y="0"/>
                </a:moveTo>
                <a:lnTo>
                  <a:pt x="170687" y="0"/>
                </a:lnTo>
                <a:lnTo>
                  <a:pt x="125311" y="6096"/>
                </a:lnTo>
                <a:lnTo>
                  <a:pt x="84536" y="23303"/>
                </a:lnTo>
                <a:lnTo>
                  <a:pt x="49991" y="49991"/>
                </a:lnTo>
                <a:lnTo>
                  <a:pt x="23303" y="84536"/>
                </a:lnTo>
                <a:lnTo>
                  <a:pt x="6096" y="125311"/>
                </a:lnTo>
                <a:lnTo>
                  <a:pt x="0" y="170688"/>
                </a:lnTo>
                <a:lnTo>
                  <a:pt x="0" y="1024128"/>
                </a:lnTo>
                <a:lnTo>
                  <a:pt x="1873161" y="1024128"/>
                </a:lnTo>
                <a:lnTo>
                  <a:pt x="1918538" y="1018031"/>
                </a:lnTo>
                <a:lnTo>
                  <a:pt x="1959315" y="1000824"/>
                </a:lnTo>
                <a:lnTo>
                  <a:pt x="1993863" y="974136"/>
                </a:lnTo>
                <a:lnTo>
                  <a:pt x="2020555" y="939591"/>
                </a:lnTo>
                <a:lnTo>
                  <a:pt x="2037763" y="898816"/>
                </a:lnTo>
                <a:lnTo>
                  <a:pt x="2043861" y="853440"/>
                </a:lnTo>
                <a:lnTo>
                  <a:pt x="2043861" y="0"/>
                </a:lnTo>
                <a:close/>
              </a:path>
            </a:pathLst>
          </a:custGeom>
          <a:solidFill>
            <a:srgbClr val="00B1A9"/>
          </a:solidFill>
        </p:spPr>
        <p:txBody>
          <a:bodyPr wrap="square" lIns="0" tIns="0" rIns="0" bIns="0" rtlCol="0"/>
          <a:lstStyle/>
          <a:p>
            <a:endParaRPr/>
          </a:p>
        </p:txBody>
      </p:sp>
      <p:sp>
        <p:nvSpPr>
          <p:cNvPr id="12" name="object 12"/>
          <p:cNvSpPr txBox="1"/>
          <p:nvPr/>
        </p:nvSpPr>
        <p:spPr>
          <a:xfrm>
            <a:off x="827347" y="1650212"/>
            <a:ext cx="1288415" cy="391160"/>
          </a:xfrm>
          <a:prstGeom prst="rect">
            <a:avLst/>
          </a:prstGeom>
        </p:spPr>
        <p:txBody>
          <a:bodyPr vert="horz" wrap="square" lIns="0" tIns="12700" rIns="0" bIns="0" rtlCol="0">
            <a:spAutoFit/>
          </a:bodyPr>
          <a:lstStyle/>
          <a:p>
            <a:pPr marL="205740" marR="5080" indent="-193675">
              <a:lnSpc>
                <a:spcPct val="100000"/>
              </a:lnSpc>
              <a:spcBef>
                <a:spcPts val="100"/>
              </a:spcBef>
            </a:pPr>
            <a:r>
              <a:rPr sz="1200" b="1">
                <a:solidFill>
                  <a:srgbClr val="FFFFFF"/>
                </a:solidFill>
                <a:latin typeface="Arial"/>
                <a:cs typeface="Arial"/>
              </a:rPr>
              <a:t>Social</a:t>
            </a:r>
            <a:r>
              <a:rPr sz="1200" b="1" spc="-20">
                <a:solidFill>
                  <a:srgbClr val="FFFFFF"/>
                </a:solidFill>
                <a:latin typeface="Arial"/>
                <a:cs typeface="Arial"/>
              </a:rPr>
              <a:t> </a:t>
            </a:r>
            <a:r>
              <a:rPr sz="1200" b="1">
                <a:solidFill>
                  <a:srgbClr val="FFFFFF"/>
                </a:solidFill>
                <a:latin typeface="Arial"/>
                <a:cs typeface="Arial"/>
              </a:rPr>
              <a:t>Security</a:t>
            </a:r>
            <a:r>
              <a:rPr sz="1200" b="1" spc="-25">
                <a:solidFill>
                  <a:srgbClr val="FFFFFF"/>
                </a:solidFill>
                <a:latin typeface="Arial"/>
                <a:cs typeface="Arial"/>
              </a:rPr>
              <a:t> is </a:t>
            </a:r>
            <a:r>
              <a:rPr sz="1200" b="1">
                <a:solidFill>
                  <a:srgbClr val="FFFFFF"/>
                </a:solidFill>
                <a:latin typeface="Arial"/>
                <a:cs typeface="Arial"/>
              </a:rPr>
              <a:t>going</a:t>
            </a:r>
            <a:r>
              <a:rPr sz="1200" b="1" spc="-25">
                <a:solidFill>
                  <a:srgbClr val="FFFFFF"/>
                </a:solidFill>
                <a:latin typeface="Arial"/>
                <a:cs typeface="Arial"/>
              </a:rPr>
              <a:t> </a:t>
            </a:r>
            <a:r>
              <a:rPr sz="1200" b="1" spc="-10">
                <a:solidFill>
                  <a:srgbClr val="FFFFFF"/>
                </a:solidFill>
                <a:latin typeface="Arial"/>
                <a:cs typeface="Arial"/>
              </a:rPr>
              <a:t>broke</a:t>
            </a:r>
            <a:endParaRPr sz="1200">
              <a:latin typeface="Arial"/>
              <a:cs typeface="Arial"/>
            </a:endParaRPr>
          </a:p>
        </p:txBody>
      </p:sp>
      <p:grpSp>
        <p:nvGrpSpPr>
          <p:cNvPr id="13" name="object 13"/>
          <p:cNvGrpSpPr/>
          <p:nvPr/>
        </p:nvGrpSpPr>
        <p:grpSpPr>
          <a:xfrm>
            <a:off x="257238" y="2536326"/>
            <a:ext cx="8663940" cy="1130935"/>
            <a:chOff x="257238" y="2536326"/>
            <a:chExt cx="8663940" cy="1130935"/>
          </a:xfrm>
        </p:grpSpPr>
        <p:pic>
          <p:nvPicPr>
            <p:cNvPr id="14" name="object 14"/>
            <p:cNvPicPr/>
            <p:nvPr/>
          </p:nvPicPr>
          <p:blipFill>
            <a:blip r:embed="rId3" cstate="print"/>
            <a:stretch>
              <a:fillRect/>
            </a:stretch>
          </p:blipFill>
          <p:spPr>
            <a:xfrm>
              <a:off x="257238" y="2536326"/>
              <a:ext cx="8663939" cy="1130807"/>
            </a:xfrm>
            <a:prstGeom prst="rect">
              <a:avLst/>
            </a:prstGeom>
          </p:spPr>
        </p:pic>
        <p:sp>
          <p:nvSpPr>
            <p:cNvPr id="15" name="object 15"/>
            <p:cNvSpPr/>
            <p:nvPr/>
          </p:nvSpPr>
          <p:spPr>
            <a:xfrm>
              <a:off x="2271855" y="2562984"/>
              <a:ext cx="6623050" cy="1024255"/>
            </a:xfrm>
            <a:custGeom>
              <a:avLst/>
              <a:gdLst/>
              <a:ahLst/>
              <a:cxnLst/>
              <a:rect l="l" t="t" r="r" b="b"/>
              <a:pathLst>
                <a:path w="6623050" h="1024254">
                  <a:moveTo>
                    <a:pt x="6451777" y="0"/>
                  </a:moveTo>
                  <a:lnTo>
                    <a:pt x="170688" y="0"/>
                  </a:lnTo>
                  <a:lnTo>
                    <a:pt x="125311" y="6096"/>
                  </a:lnTo>
                  <a:lnTo>
                    <a:pt x="84536" y="23303"/>
                  </a:lnTo>
                  <a:lnTo>
                    <a:pt x="49991" y="49991"/>
                  </a:lnTo>
                  <a:lnTo>
                    <a:pt x="23303" y="84536"/>
                  </a:lnTo>
                  <a:lnTo>
                    <a:pt x="6096" y="125311"/>
                  </a:lnTo>
                  <a:lnTo>
                    <a:pt x="0" y="170687"/>
                  </a:lnTo>
                  <a:lnTo>
                    <a:pt x="0" y="853439"/>
                  </a:lnTo>
                  <a:lnTo>
                    <a:pt x="6096" y="898812"/>
                  </a:lnTo>
                  <a:lnTo>
                    <a:pt x="23303" y="939585"/>
                  </a:lnTo>
                  <a:lnTo>
                    <a:pt x="49991" y="974131"/>
                  </a:lnTo>
                  <a:lnTo>
                    <a:pt x="84536" y="1000822"/>
                  </a:lnTo>
                  <a:lnTo>
                    <a:pt x="125311" y="1018030"/>
                  </a:lnTo>
                  <a:lnTo>
                    <a:pt x="170688" y="1024128"/>
                  </a:lnTo>
                  <a:lnTo>
                    <a:pt x="6451777" y="1024128"/>
                  </a:lnTo>
                  <a:lnTo>
                    <a:pt x="6497155" y="1018030"/>
                  </a:lnTo>
                  <a:lnTo>
                    <a:pt x="6537932" y="1000822"/>
                  </a:lnTo>
                  <a:lnTo>
                    <a:pt x="6572480" y="974131"/>
                  </a:lnTo>
                  <a:lnTo>
                    <a:pt x="6599172" y="939585"/>
                  </a:lnTo>
                  <a:lnTo>
                    <a:pt x="6616380" y="898812"/>
                  </a:lnTo>
                  <a:lnTo>
                    <a:pt x="6622478" y="853439"/>
                  </a:lnTo>
                  <a:lnTo>
                    <a:pt x="6622478" y="170687"/>
                  </a:lnTo>
                  <a:lnTo>
                    <a:pt x="6616380" y="125311"/>
                  </a:lnTo>
                  <a:lnTo>
                    <a:pt x="6599172" y="84536"/>
                  </a:lnTo>
                  <a:lnTo>
                    <a:pt x="6572480" y="49991"/>
                  </a:lnTo>
                  <a:lnTo>
                    <a:pt x="6537932" y="23303"/>
                  </a:lnTo>
                  <a:lnTo>
                    <a:pt x="6497155" y="6096"/>
                  </a:lnTo>
                  <a:lnTo>
                    <a:pt x="6451777" y="0"/>
                  </a:lnTo>
                  <a:close/>
                </a:path>
              </a:pathLst>
            </a:custGeom>
            <a:solidFill>
              <a:srgbClr val="F1F1F1"/>
            </a:solidFill>
          </p:spPr>
          <p:txBody>
            <a:bodyPr wrap="square" lIns="0" tIns="0" rIns="0" bIns="0" rtlCol="0"/>
            <a:lstStyle/>
            <a:p>
              <a:endParaRPr/>
            </a:p>
          </p:txBody>
        </p:sp>
      </p:grpSp>
      <p:sp>
        <p:nvSpPr>
          <p:cNvPr id="16" name="object 16"/>
          <p:cNvSpPr txBox="1"/>
          <p:nvPr/>
        </p:nvSpPr>
        <p:spPr>
          <a:xfrm>
            <a:off x="2661701" y="2722494"/>
            <a:ext cx="6049645" cy="697230"/>
          </a:xfrm>
          <a:prstGeom prst="rect">
            <a:avLst/>
          </a:prstGeom>
        </p:spPr>
        <p:txBody>
          <a:bodyPr vert="horz" wrap="square" lIns="0" tIns="13335" rIns="0" bIns="0" rtlCol="0">
            <a:spAutoFit/>
          </a:bodyPr>
          <a:lstStyle/>
          <a:p>
            <a:pPr marL="38100" marR="30480">
              <a:lnSpc>
                <a:spcPct val="100000"/>
              </a:lnSpc>
              <a:spcBef>
                <a:spcPts val="105"/>
              </a:spcBef>
            </a:pPr>
            <a:r>
              <a:rPr sz="1100">
                <a:latin typeface="Arial"/>
                <a:cs typeface="Arial"/>
              </a:rPr>
              <a:t>The</a:t>
            </a:r>
            <a:r>
              <a:rPr sz="1100" spc="-35">
                <a:latin typeface="Arial"/>
                <a:cs typeface="Arial"/>
              </a:rPr>
              <a:t> </a:t>
            </a:r>
            <a:r>
              <a:rPr sz="1100">
                <a:latin typeface="Arial"/>
                <a:cs typeface="Arial"/>
              </a:rPr>
              <a:t>program</a:t>
            </a:r>
            <a:r>
              <a:rPr sz="1100" spc="-50">
                <a:latin typeface="Arial"/>
                <a:cs typeface="Arial"/>
              </a:rPr>
              <a:t> </a:t>
            </a:r>
            <a:r>
              <a:rPr sz="1100">
                <a:latin typeface="Arial"/>
                <a:cs typeface="Arial"/>
              </a:rPr>
              <a:t>was</a:t>
            </a:r>
            <a:r>
              <a:rPr sz="1100" spc="-5">
                <a:latin typeface="Arial"/>
                <a:cs typeface="Arial"/>
              </a:rPr>
              <a:t> </a:t>
            </a:r>
            <a:r>
              <a:rPr sz="1100">
                <a:latin typeface="Arial"/>
                <a:cs typeface="Arial"/>
              </a:rPr>
              <a:t>never</a:t>
            </a:r>
            <a:r>
              <a:rPr sz="1100" spc="-5">
                <a:latin typeface="Arial"/>
                <a:cs typeface="Arial"/>
              </a:rPr>
              <a:t> </a:t>
            </a:r>
            <a:r>
              <a:rPr sz="1100">
                <a:latin typeface="Arial"/>
                <a:cs typeface="Arial"/>
              </a:rPr>
              <a:t>intended</a:t>
            </a:r>
            <a:r>
              <a:rPr sz="1100" spc="-20">
                <a:latin typeface="Arial"/>
                <a:cs typeface="Arial"/>
              </a:rPr>
              <a:t> </a:t>
            </a:r>
            <a:r>
              <a:rPr sz="1100">
                <a:latin typeface="Arial"/>
                <a:cs typeface="Arial"/>
              </a:rPr>
              <a:t>to</a:t>
            </a:r>
            <a:r>
              <a:rPr sz="1100" spc="-35">
                <a:latin typeface="Arial"/>
                <a:cs typeface="Arial"/>
              </a:rPr>
              <a:t> </a:t>
            </a:r>
            <a:r>
              <a:rPr sz="1100">
                <a:latin typeface="Arial"/>
                <a:cs typeface="Arial"/>
              </a:rPr>
              <a:t>be</a:t>
            </a:r>
            <a:r>
              <a:rPr sz="1100" spc="-20">
                <a:latin typeface="Arial"/>
                <a:cs typeface="Arial"/>
              </a:rPr>
              <a:t> </a:t>
            </a:r>
            <a:r>
              <a:rPr sz="1100">
                <a:latin typeface="Arial"/>
                <a:cs typeface="Arial"/>
              </a:rPr>
              <a:t>the</a:t>
            </a:r>
            <a:r>
              <a:rPr sz="1100" spc="-30">
                <a:latin typeface="Arial"/>
                <a:cs typeface="Arial"/>
              </a:rPr>
              <a:t> </a:t>
            </a:r>
            <a:r>
              <a:rPr sz="1100">
                <a:latin typeface="Arial"/>
                <a:cs typeface="Arial"/>
              </a:rPr>
              <a:t>sole</a:t>
            </a:r>
            <a:r>
              <a:rPr sz="1100" spc="-15">
                <a:latin typeface="Arial"/>
                <a:cs typeface="Arial"/>
              </a:rPr>
              <a:t> </a:t>
            </a:r>
            <a:r>
              <a:rPr sz="1100">
                <a:latin typeface="Arial"/>
                <a:cs typeface="Arial"/>
              </a:rPr>
              <a:t>source</a:t>
            </a:r>
            <a:r>
              <a:rPr sz="1100" spc="-30">
                <a:latin typeface="Arial"/>
                <a:cs typeface="Arial"/>
              </a:rPr>
              <a:t> </a:t>
            </a:r>
            <a:r>
              <a:rPr sz="1100">
                <a:latin typeface="Arial"/>
                <a:cs typeface="Arial"/>
              </a:rPr>
              <a:t>of</a:t>
            </a:r>
            <a:r>
              <a:rPr sz="1100" spc="-30">
                <a:latin typeface="Arial"/>
                <a:cs typeface="Arial"/>
              </a:rPr>
              <a:t> </a:t>
            </a:r>
            <a:r>
              <a:rPr sz="1100">
                <a:latin typeface="Arial"/>
                <a:cs typeface="Arial"/>
              </a:rPr>
              <a:t>income</a:t>
            </a:r>
            <a:r>
              <a:rPr sz="1100" spc="-20">
                <a:latin typeface="Arial"/>
                <a:cs typeface="Arial"/>
              </a:rPr>
              <a:t> </a:t>
            </a:r>
            <a:r>
              <a:rPr sz="1100">
                <a:latin typeface="Arial"/>
                <a:cs typeface="Arial"/>
              </a:rPr>
              <a:t>for</a:t>
            </a:r>
            <a:r>
              <a:rPr sz="1100" spc="-50">
                <a:latin typeface="Arial"/>
                <a:cs typeface="Arial"/>
              </a:rPr>
              <a:t> </a:t>
            </a:r>
            <a:r>
              <a:rPr sz="1100">
                <a:latin typeface="Arial"/>
                <a:cs typeface="Arial"/>
              </a:rPr>
              <a:t>retirees.</a:t>
            </a:r>
            <a:r>
              <a:rPr sz="1100" spc="-50">
                <a:latin typeface="Arial"/>
                <a:cs typeface="Arial"/>
              </a:rPr>
              <a:t> </a:t>
            </a:r>
            <a:r>
              <a:rPr sz="1100">
                <a:latin typeface="Arial"/>
                <a:cs typeface="Arial"/>
              </a:rPr>
              <a:t>The</a:t>
            </a:r>
            <a:r>
              <a:rPr sz="1100" spc="-35">
                <a:latin typeface="Arial"/>
                <a:cs typeface="Arial"/>
              </a:rPr>
              <a:t> </a:t>
            </a:r>
            <a:r>
              <a:rPr sz="1100">
                <a:latin typeface="Arial"/>
                <a:cs typeface="Arial"/>
              </a:rPr>
              <a:t>general</a:t>
            </a:r>
            <a:r>
              <a:rPr sz="1100" spc="-25">
                <a:latin typeface="Arial"/>
                <a:cs typeface="Arial"/>
              </a:rPr>
              <a:t> </a:t>
            </a:r>
            <a:r>
              <a:rPr sz="1100">
                <a:latin typeface="Arial"/>
                <a:cs typeface="Arial"/>
              </a:rPr>
              <a:t>rule</a:t>
            </a:r>
            <a:r>
              <a:rPr sz="1100" spc="-20">
                <a:latin typeface="Arial"/>
                <a:cs typeface="Arial"/>
              </a:rPr>
              <a:t> </a:t>
            </a:r>
            <a:r>
              <a:rPr sz="1100" spc="-25">
                <a:latin typeface="Arial"/>
                <a:cs typeface="Arial"/>
              </a:rPr>
              <a:t>of </a:t>
            </a:r>
            <a:r>
              <a:rPr sz="1100">
                <a:latin typeface="Arial"/>
                <a:cs typeface="Arial"/>
              </a:rPr>
              <a:t>thumb</a:t>
            </a:r>
            <a:r>
              <a:rPr sz="1100" spc="-55">
                <a:latin typeface="Arial"/>
                <a:cs typeface="Arial"/>
              </a:rPr>
              <a:t> </a:t>
            </a:r>
            <a:r>
              <a:rPr sz="1100">
                <a:latin typeface="Arial"/>
                <a:cs typeface="Arial"/>
              </a:rPr>
              <a:t>is</a:t>
            </a:r>
            <a:r>
              <a:rPr sz="1100" spc="-10">
                <a:latin typeface="Arial"/>
                <a:cs typeface="Arial"/>
              </a:rPr>
              <a:t> </a:t>
            </a:r>
            <a:r>
              <a:rPr sz="1100">
                <a:latin typeface="Arial"/>
                <a:cs typeface="Arial"/>
              </a:rPr>
              <a:t>Social</a:t>
            </a:r>
            <a:r>
              <a:rPr sz="1100" spc="-10">
                <a:latin typeface="Arial"/>
                <a:cs typeface="Arial"/>
              </a:rPr>
              <a:t> </a:t>
            </a:r>
            <a:r>
              <a:rPr sz="1100">
                <a:latin typeface="Arial"/>
                <a:cs typeface="Arial"/>
              </a:rPr>
              <a:t>Security</a:t>
            </a:r>
            <a:r>
              <a:rPr sz="1100" spc="-35">
                <a:latin typeface="Arial"/>
                <a:cs typeface="Arial"/>
              </a:rPr>
              <a:t> </a:t>
            </a:r>
            <a:r>
              <a:rPr sz="1100">
                <a:latin typeface="Arial"/>
                <a:cs typeface="Arial"/>
              </a:rPr>
              <a:t>will</a:t>
            </a:r>
            <a:r>
              <a:rPr sz="1100" spc="15">
                <a:latin typeface="Arial"/>
                <a:cs typeface="Arial"/>
              </a:rPr>
              <a:t> </a:t>
            </a:r>
            <a:r>
              <a:rPr sz="1100">
                <a:latin typeface="Arial"/>
                <a:cs typeface="Arial"/>
              </a:rPr>
              <a:t>replace</a:t>
            </a:r>
            <a:r>
              <a:rPr sz="1100" spc="-30">
                <a:latin typeface="Arial"/>
                <a:cs typeface="Arial"/>
              </a:rPr>
              <a:t> </a:t>
            </a:r>
            <a:r>
              <a:rPr sz="1100">
                <a:latin typeface="Arial"/>
                <a:cs typeface="Arial"/>
              </a:rPr>
              <a:t>around</a:t>
            </a:r>
            <a:r>
              <a:rPr sz="1100" spc="-25">
                <a:latin typeface="Arial"/>
                <a:cs typeface="Arial"/>
              </a:rPr>
              <a:t> </a:t>
            </a:r>
            <a:r>
              <a:rPr sz="1100">
                <a:latin typeface="Arial"/>
                <a:cs typeface="Arial"/>
              </a:rPr>
              <a:t>37%</a:t>
            </a:r>
            <a:r>
              <a:rPr sz="1100" spc="-40">
                <a:latin typeface="Arial"/>
                <a:cs typeface="Arial"/>
              </a:rPr>
              <a:t> </a:t>
            </a:r>
            <a:r>
              <a:rPr sz="1100">
                <a:latin typeface="Arial"/>
                <a:cs typeface="Arial"/>
              </a:rPr>
              <a:t>of</a:t>
            </a:r>
            <a:r>
              <a:rPr sz="1100" spc="-30">
                <a:latin typeface="Arial"/>
                <a:cs typeface="Arial"/>
              </a:rPr>
              <a:t> </a:t>
            </a:r>
            <a:r>
              <a:rPr sz="1100" spc="-10">
                <a:latin typeface="Arial"/>
                <a:cs typeface="Arial"/>
              </a:rPr>
              <a:t>pre-retirement</a:t>
            </a:r>
            <a:r>
              <a:rPr sz="1100" spc="-65">
                <a:latin typeface="Arial"/>
                <a:cs typeface="Arial"/>
              </a:rPr>
              <a:t> </a:t>
            </a:r>
            <a:r>
              <a:rPr sz="1100">
                <a:latin typeface="Arial"/>
                <a:cs typeface="Arial"/>
              </a:rPr>
              <a:t>income</a:t>
            </a:r>
            <a:r>
              <a:rPr sz="1100" spc="-30">
                <a:latin typeface="Arial"/>
                <a:cs typeface="Arial"/>
              </a:rPr>
              <a:t> </a:t>
            </a:r>
            <a:r>
              <a:rPr sz="1100">
                <a:latin typeface="Arial"/>
                <a:cs typeface="Arial"/>
              </a:rPr>
              <a:t>for</a:t>
            </a:r>
            <a:r>
              <a:rPr sz="1100" spc="-55">
                <a:latin typeface="Arial"/>
                <a:cs typeface="Arial"/>
              </a:rPr>
              <a:t> </a:t>
            </a:r>
            <a:r>
              <a:rPr sz="1100">
                <a:latin typeface="Arial"/>
                <a:cs typeface="Arial"/>
              </a:rPr>
              <a:t>an</a:t>
            </a:r>
            <a:r>
              <a:rPr sz="1100" spc="-25">
                <a:latin typeface="Arial"/>
                <a:cs typeface="Arial"/>
              </a:rPr>
              <a:t> </a:t>
            </a:r>
            <a:r>
              <a:rPr sz="1100">
                <a:latin typeface="Arial"/>
                <a:cs typeface="Arial"/>
              </a:rPr>
              <a:t>individual</a:t>
            </a:r>
            <a:r>
              <a:rPr sz="1100" spc="25">
                <a:latin typeface="Arial"/>
                <a:cs typeface="Arial"/>
              </a:rPr>
              <a:t> </a:t>
            </a:r>
            <a:r>
              <a:rPr sz="1100" spc="-25">
                <a:latin typeface="Arial"/>
                <a:cs typeface="Arial"/>
              </a:rPr>
              <a:t>who </a:t>
            </a:r>
            <a:r>
              <a:rPr sz="1100">
                <a:latin typeface="Arial"/>
                <a:cs typeface="Arial"/>
              </a:rPr>
              <a:t>retired</a:t>
            </a:r>
            <a:r>
              <a:rPr sz="1100" spc="-50">
                <a:latin typeface="Arial"/>
                <a:cs typeface="Arial"/>
              </a:rPr>
              <a:t> </a:t>
            </a:r>
            <a:r>
              <a:rPr sz="1100">
                <a:latin typeface="Arial"/>
                <a:cs typeface="Arial"/>
              </a:rPr>
              <a:t>at</a:t>
            </a:r>
            <a:r>
              <a:rPr sz="1100" spc="-30">
                <a:latin typeface="Arial"/>
                <a:cs typeface="Arial"/>
              </a:rPr>
              <a:t> </a:t>
            </a:r>
            <a:r>
              <a:rPr sz="1100">
                <a:latin typeface="Arial"/>
                <a:cs typeface="Arial"/>
              </a:rPr>
              <a:t>age</a:t>
            </a:r>
            <a:r>
              <a:rPr sz="1100" spc="-25">
                <a:latin typeface="Arial"/>
                <a:cs typeface="Arial"/>
              </a:rPr>
              <a:t> </a:t>
            </a:r>
            <a:r>
              <a:rPr sz="1100">
                <a:latin typeface="Arial"/>
                <a:cs typeface="Arial"/>
              </a:rPr>
              <a:t>65</a:t>
            </a:r>
            <a:r>
              <a:rPr sz="1100" spc="-25">
                <a:latin typeface="Arial"/>
                <a:cs typeface="Arial"/>
              </a:rPr>
              <a:t> </a:t>
            </a:r>
            <a:r>
              <a:rPr sz="1100">
                <a:latin typeface="Arial"/>
                <a:cs typeface="Arial"/>
              </a:rPr>
              <a:t>with</a:t>
            </a:r>
            <a:r>
              <a:rPr sz="1100" spc="-20">
                <a:latin typeface="Arial"/>
                <a:cs typeface="Arial"/>
              </a:rPr>
              <a:t> </a:t>
            </a:r>
            <a:r>
              <a:rPr sz="1100">
                <a:latin typeface="Arial"/>
                <a:cs typeface="Arial"/>
              </a:rPr>
              <a:t>average</a:t>
            </a:r>
            <a:r>
              <a:rPr sz="1100" spc="-35">
                <a:latin typeface="Arial"/>
                <a:cs typeface="Arial"/>
              </a:rPr>
              <a:t> </a:t>
            </a:r>
            <a:r>
              <a:rPr sz="1100">
                <a:latin typeface="Arial"/>
                <a:cs typeface="Arial"/>
              </a:rPr>
              <a:t>lifetime</a:t>
            </a:r>
            <a:r>
              <a:rPr sz="1100" spc="-35">
                <a:latin typeface="Arial"/>
                <a:cs typeface="Arial"/>
              </a:rPr>
              <a:t> </a:t>
            </a:r>
            <a:r>
              <a:rPr sz="1100">
                <a:latin typeface="Arial"/>
                <a:cs typeface="Arial"/>
              </a:rPr>
              <a:t>earnings,</a:t>
            </a:r>
            <a:r>
              <a:rPr sz="1100" spc="-40">
                <a:latin typeface="Arial"/>
                <a:cs typeface="Arial"/>
              </a:rPr>
              <a:t> </a:t>
            </a:r>
            <a:r>
              <a:rPr sz="1100">
                <a:latin typeface="Arial"/>
                <a:cs typeface="Arial"/>
              </a:rPr>
              <a:t>though</a:t>
            </a:r>
            <a:r>
              <a:rPr sz="1100" spc="-45">
                <a:latin typeface="Arial"/>
                <a:cs typeface="Arial"/>
              </a:rPr>
              <a:t> </a:t>
            </a:r>
            <a:r>
              <a:rPr sz="1100">
                <a:latin typeface="Arial"/>
                <a:cs typeface="Arial"/>
              </a:rPr>
              <a:t>the</a:t>
            </a:r>
            <a:r>
              <a:rPr sz="1100" spc="-35">
                <a:latin typeface="Arial"/>
                <a:cs typeface="Arial"/>
              </a:rPr>
              <a:t> </a:t>
            </a:r>
            <a:r>
              <a:rPr sz="1100">
                <a:latin typeface="Arial"/>
                <a:cs typeface="Arial"/>
              </a:rPr>
              <a:t>replacement</a:t>
            </a:r>
            <a:r>
              <a:rPr sz="1100" spc="-30">
                <a:latin typeface="Arial"/>
                <a:cs typeface="Arial"/>
              </a:rPr>
              <a:t> </a:t>
            </a:r>
            <a:r>
              <a:rPr sz="1100">
                <a:latin typeface="Arial"/>
                <a:cs typeface="Arial"/>
              </a:rPr>
              <a:t>ratio</a:t>
            </a:r>
            <a:r>
              <a:rPr sz="1100" spc="-35">
                <a:latin typeface="Arial"/>
                <a:cs typeface="Arial"/>
              </a:rPr>
              <a:t> </a:t>
            </a:r>
            <a:r>
              <a:rPr sz="1100">
                <a:latin typeface="Arial"/>
                <a:cs typeface="Arial"/>
              </a:rPr>
              <a:t>is</a:t>
            </a:r>
            <a:r>
              <a:rPr sz="1100" spc="-25">
                <a:latin typeface="Arial"/>
                <a:cs typeface="Arial"/>
              </a:rPr>
              <a:t> </a:t>
            </a:r>
            <a:r>
              <a:rPr sz="1100">
                <a:latin typeface="Arial"/>
                <a:cs typeface="Arial"/>
              </a:rPr>
              <a:t>far</a:t>
            </a:r>
            <a:r>
              <a:rPr sz="1100" spc="-45">
                <a:latin typeface="Arial"/>
                <a:cs typeface="Arial"/>
              </a:rPr>
              <a:t> </a:t>
            </a:r>
            <a:r>
              <a:rPr sz="1100">
                <a:latin typeface="Arial"/>
                <a:cs typeface="Arial"/>
              </a:rPr>
              <a:t>lower</a:t>
            </a:r>
            <a:r>
              <a:rPr sz="1100" spc="-5">
                <a:latin typeface="Arial"/>
                <a:cs typeface="Arial"/>
              </a:rPr>
              <a:t> </a:t>
            </a:r>
            <a:r>
              <a:rPr sz="1100" spc="-25">
                <a:latin typeface="Arial"/>
                <a:cs typeface="Arial"/>
              </a:rPr>
              <a:t>for </a:t>
            </a:r>
            <a:r>
              <a:rPr sz="1100" spc="-10">
                <a:latin typeface="Arial"/>
                <a:cs typeface="Arial"/>
              </a:rPr>
              <a:t>individuals</a:t>
            </a:r>
            <a:r>
              <a:rPr sz="1100" spc="15">
                <a:latin typeface="Arial"/>
                <a:cs typeface="Arial"/>
              </a:rPr>
              <a:t> </a:t>
            </a:r>
            <a:r>
              <a:rPr sz="1100">
                <a:latin typeface="Arial"/>
                <a:cs typeface="Arial"/>
              </a:rPr>
              <a:t>with</a:t>
            </a:r>
            <a:r>
              <a:rPr sz="1100" spc="-10">
                <a:latin typeface="Arial"/>
                <a:cs typeface="Arial"/>
              </a:rPr>
              <a:t> </a:t>
            </a:r>
            <a:r>
              <a:rPr sz="1100">
                <a:latin typeface="Arial"/>
                <a:cs typeface="Arial"/>
              </a:rPr>
              <a:t>high</a:t>
            </a:r>
            <a:r>
              <a:rPr sz="1100" spc="-30">
                <a:latin typeface="Arial"/>
                <a:cs typeface="Arial"/>
              </a:rPr>
              <a:t> </a:t>
            </a:r>
            <a:r>
              <a:rPr sz="1100">
                <a:latin typeface="Arial"/>
                <a:cs typeface="Arial"/>
              </a:rPr>
              <a:t>lifetime</a:t>
            </a:r>
            <a:r>
              <a:rPr sz="1100" spc="-55">
                <a:latin typeface="Arial"/>
                <a:cs typeface="Arial"/>
              </a:rPr>
              <a:t> </a:t>
            </a:r>
            <a:r>
              <a:rPr sz="1100" spc="-10">
                <a:latin typeface="Arial"/>
                <a:cs typeface="Arial"/>
              </a:rPr>
              <a:t>earnings.</a:t>
            </a:r>
            <a:r>
              <a:rPr sz="1050" spc="-15" baseline="27777">
                <a:latin typeface="Arial"/>
                <a:cs typeface="Arial"/>
              </a:rPr>
              <a:t>2</a:t>
            </a:r>
            <a:endParaRPr sz="1050" baseline="27777">
              <a:latin typeface="Arial"/>
              <a:cs typeface="Arial"/>
            </a:endParaRPr>
          </a:p>
        </p:txBody>
      </p:sp>
      <p:grpSp>
        <p:nvGrpSpPr>
          <p:cNvPr id="17" name="object 17"/>
          <p:cNvGrpSpPr/>
          <p:nvPr/>
        </p:nvGrpSpPr>
        <p:grpSpPr>
          <a:xfrm>
            <a:off x="337428" y="2562981"/>
            <a:ext cx="2156460" cy="1024255"/>
            <a:chOff x="337428" y="2562981"/>
            <a:chExt cx="2156460" cy="1024255"/>
          </a:xfrm>
        </p:grpSpPr>
        <p:sp>
          <p:nvSpPr>
            <p:cNvPr id="18" name="object 18"/>
            <p:cNvSpPr/>
            <p:nvPr/>
          </p:nvSpPr>
          <p:spPr>
            <a:xfrm>
              <a:off x="337428" y="2562981"/>
              <a:ext cx="2044064" cy="1024255"/>
            </a:xfrm>
            <a:custGeom>
              <a:avLst/>
              <a:gdLst/>
              <a:ahLst/>
              <a:cxnLst/>
              <a:rect l="l" t="t" r="r" b="b"/>
              <a:pathLst>
                <a:path w="2044064" h="1024254">
                  <a:moveTo>
                    <a:pt x="2043861" y="0"/>
                  </a:moveTo>
                  <a:lnTo>
                    <a:pt x="170687" y="0"/>
                  </a:lnTo>
                  <a:lnTo>
                    <a:pt x="125311" y="6096"/>
                  </a:lnTo>
                  <a:lnTo>
                    <a:pt x="84536" y="23303"/>
                  </a:lnTo>
                  <a:lnTo>
                    <a:pt x="49991" y="49991"/>
                  </a:lnTo>
                  <a:lnTo>
                    <a:pt x="23303" y="84536"/>
                  </a:lnTo>
                  <a:lnTo>
                    <a:pt x="6096" y="125311"/>
                  </a:lnTo>
                  <a:lnTo>
                    <a:pt x="0" y="170688"/>
                  </a:lnTo>
                  <a:lnTo>
                    <a:pt x="0" y="1024128"/>
                  </a:lnTo>
                  <a:lnTo>
                    <a:pt x="1873161" y="1024128"/>
                  </a:lnTo>
                  <a:lnTo>
                    <a:pt x="1918538" y="1018031"/>
                  </a:lnTo>
                  <a:lnTo>
                    <a:pt x="1959315" y="1000824"/>
                  </a:lnTo>
                  <a:lnTo>
                    <a:pt x="1993863" y="974136"/>
                  </a:lnTo>
                  <a:lnTo>
                    <a:pt x="2020555" y="939591"/>
                  </a:lnTo>
                  <a:lnTo>
                    <a:pt x="2037763" y="898816"/>
                  </a:lnTo>
                  <a:lnTo>
                    <a:pt x="2043861" y="853440"/>
                  </a:lnTo>
                  <a:lnTo>
                    <a:pt x="2043861" y="0"/>
                  </a:lnTo>
                  <a:close/>
                </a:path>
              </a:pathLst>
            </a:custGeom>
            <a:solidFill>
              <a:srgbClr val="002854"/>
            </a:solidFill>
          </p:spPr>
          <p:txBody>
            <a:bodyPr wrap="square" lIns="0" tIns="0" rIns="0" bIns="0" rtlCol="0"/>
            <a:lstStyle/>
            <a:p>
              <a:endParaRPr/>
            </a:p>
          </p:txBody>
        </p:sp>
        <p:sp>
          <p:nvSpPr>
            <p:cNvPr id="19" name="object 19"/>
            <p:cNvSpPr/>
            <p:nvPr/>
          </p:nvSpPr>
          <p:spPr>
            <a:xfrm>
              <a:off x="449704" y="2562981"/>
              <a:ext cx="2044064" cy="1024255"/>
            </a:xfrm>
            <a:custGeom>
              <a:avLst/>
              <a:gdLst/>
              <a:ahLst/>
              <a:cxnLst/>
              <a:rect l="l" t="t" r="r" b="b"/>
              <a:pathLst>
                <a:path w="2044064" h="1024254">
                  <a:moveTo>
                    <a:pt x="2043861" y="0"/>
                  </a:moveTo>
                  <a:lnTo>
                    <a:pt x="170687" y="0"/>
                  </a:lnTo>
                  <a:lnTo>
                    <a:pt x="125311" y="6096"/>
                  </a:lnTo>
                  <a:lnTo>
                    <a:pt x="84536" y="23303"/>
                  </a:lnTo>
                  <a:lnTo>
                    <a:pt x="49991" y="49991"/>
                  </a:lnTo>
                  <a:lnTo>
                    <a:pt x="23303" y="84536"/>
                  </a:lnTo>
                  <a:lnTo>
                    <a:pt x="6096" y="125311"/>
                  </a:lnTo>
                  <a:lnTo>
                    <a:pt x="0" y="170688"/>
                  </a:lnTo>
                  <a:lnTo>
                    <a:pt x="0" y="1024128"/>
                  </a:lnTo>
                  <a:lnTo>
                    <a:pt x="1873161" y="1024128"/>
                  </a:lnTo>
                  <a:lnTo>
                    <a:pt x="1918538" y="1018031"/>
                  </a:lnTo>
                  <a:lnTo>
                    <a:pt x="1959315" y="1000824"/>
                  </a:lnTo>
                  <a:lnTo>
                    <a:pt x="1993863" y="974136"/>
                  </a:lnTo>
                  <a:lnTo>
                    <a:pt x="2020555" y="939591"/>
                  </a:lnTo>
                  <a:lnTo>
                    <a:pt x="2037763" y="898816"/>
                  </a:lnTo>
                  <a:lnTo>
                    <a:pt x="2043861" y="853440"/>
                  </a:lnTo>
                  <a:lnTo>
                    <a:pt x="2043861" y="0"/>
                  </a:lnTo>
                  <a:close/>
                </a:path>
              </a:pathLst>
            </a:custGeom>
            <a:solidFill>
              <a:srgbClr val="00B1A9"/>
            </a:solidFill>
          </p:spPr>
          <p:txBody>
            <a:bodyPr wrap="square" lIns="0" tIns="0" rIns="0" bIns="0" rtlCol="0"/>
            <a:lstStyle/>
            <a:p>
              <a:endParaRPr/>
            </a:p>
          </p:txBody>
        </p:sp>
      </p:grpSp>
      <p:sp>
        <p:nvSpPr>
          <p:cNvPr id="20" name="object 20"/>
          <p:cNvSpPr txBox="1"/>
          <p:nvPr/>
        </p:nvSpPr>
        <p:spPr>
          <a:xfrm>
            <a:off x="635082" y="2783453"/>
            <a:ext cx="1671320" cy="574040"/>
          </a:xfrm>
          <a:prstGeom prst="rect">
            <a:avLst/>
          </a:prstGeom>
        </p:spPr>
        <p:txBody>
          <a:bodyPr vert="horz" wrap="square" lIns="0" tIns="12700" rIns="0" bIns="0" rtlCol="0">
            <a:spAutoFit/>
          </a:bodyPr>
          <a:lstStyle/>
          <a:p>
            <a:pPr marL="12700" marR="5080" indent="44450" algn="ctr">
              <a:lnSpc>
                <a:spcPct val="100000"/>
              </a:lnSpc>
              <a:spcBef>
                <a:spcPts val="100"/>
              </a:spcBef>
            </a:pPr>
            <a:r>
              <a:rPr sz="1200" b="1">
                <a:solidFill>
                  <a:srgbClr val="FFFFFF"/>
                </a:solidFill>
                <a:latin typeface="Arial"/>
                <a:cs typeface="Arial"/>
              </a:rPr>
              <a:t>Social</a:t>
            </a:r>
            <a:r>
              <a:rPr sz="1200" b="1" spc="-35">
                <a:solidFill>
                  <a:srgbClr val="FFFFFF"/>
                </a:solidFill>
                <a:latin typeface="Arial"/>
                <a:cs typeface="Arial"/>
              </a:rPr>
              <a:t> </a:t>
            </a:r>
            <a:r>
              <a:rPr sz="1200" b="1">
                <a:solidFill>
                  <a:srgbClr val="FFFFFF"/>
                </a:solidFill>
                <a:latin typeface="Arial"/>
                <a:cs typeface="Arial"/>
              </a:rPr>
              <a:t>Security</a:t>
            </a:r>
            <a:r>
              <a:rPr sz="1200" b="1" spc="-40">
                <a:solidFill>
                  <a:srgbClr val="FFFFFF"/>
                </a:solidFill>
                <a:latin typeface="Arial"/>
                <a:cs typeface="Arial"/>
              </a:rPr>
              <a:t> </a:t>
            </a:r>
            <a:r>
              <a:rPr sz="1200" b="1" spc="-20">
                <a:solidFill>
                  <a:srgbClr val="FFFFFF"/>
                </a:solidFill>
                <a:latin typeface="Arial"/>
                <a:cs typeface="Arial"/>
              </a:rPr>
              <a:t>will </a:t>
            </a:r>
            <a:r>
              <a:rPr sz="1200" b="1">
                <a:solidFill>
                  <a:srgbClr val="FFFFFF"/>
                </a:solidFill>
                <a:latin typeface="Arial"/>
                <a:cs typeface="Arial"/>
              </a:rPr>
              <a:t>replace</a:t>
            </a:r>
            <a:r>
              <a:rPr sz="1200" b="1" spc="-45">
                <a:solidFill>
                  <a:srgbClr val="FFFFFF"/>
                </a:solidFill>
                <a:latin typeface="Arial"/>
                <a:cs typeface="Arial"/>
              </a:rPr>
              <a:t> </a:t>
            </a:r>
            <a:r>
              <a:rPr sz="1200" b="1">
                <a:solidFill>
                  <a:srgbClr val="FFFFFF"/>
                </a:solidFill>
                <a:latin typeface="Arial"/>
                <a:cs typeface="Arial"/>
              </a:rPr>
              <a:t>most</a:t>
            </a:r>
            <a:r>
              <a:rPr sz="1200" b="1" spc="-15">
                <a:solidFill>
                  <a:srgbClr val="FFFFFF"/>
                </a:solidFill>
                <a:latin typeface="Arial"/>
                <a:cs typeface="Arial"/>
              </a:rPr>
              <a:t> </a:t>
            </a:r>
            <a:r>
              <a:rPr sz="1200" b="1">
                <a:solidFill>
                  <a:srgbClr val="FFFFFF"/>
                </a:solidFill>
                <a:latin typeface="Arial"/>
                <a:cs typeface="Arial"/>
              </a:rPr>
              <a:t>of</a:t>
            </a:r>
            <a:r>
              <a:rPr sz="1200" b="1" spc="-5">
                <a:solidFill>
                  <a:srgbClr val="FFFFFF"/>
                </a:solidFill>
                <a:latin typeface="Arial"/>
                <a:cs typeface="Arial"/>
              </a:rPr>
              <a:t> </a:t>
            </a:r>
            <a:r>
              <a:rPr sz="1200" b="1" spc="-50">
                <a:solidFill>
                  <a:srgbClr val="FFFFFF"/>
                </a:solidFill>
                <a:latin typeface="Arial"/>
                <a:cs typeface="Arial"/>
              </a:rPr>
              <a:t>a </a:t>
            </a:r>
            <a:r>
              <a:rPr sz="1200" b="1">
                <a:solidFill>
                  <a:srgbClr val="FFFFFF"/>
                </a:solidFill>
                <a:latin typeface="Arial"/>
                <a:cs typeface="Arial"/>
              </a:rPr>
              <a:t>retiree’s</a:t>
            </a:r>
            <a:r>
              <a:rPr sz="1200" b="1" spc="-65">
                <a:solidFill>
                  <a:srgbClr val="FFFFFF"/>
                </a:solidFill>
                <a:latin typeface="Arial"/>
                <a:cs typeface="Arial"/>
              </a:rPr>
              <a:t> </a:t>
            </a:r>
            <a:r>
              <a:rPr sz="1200" b="1">
                <a:solidFill>
                  <a:srgbClr val="FFFFFF"/>
                </a:solidFill>
                <a:latin typeface="Arial"/>
                <a:cs typeface="Arial"/>
              </a:rPr>
              <a:t>income</a:t>
            </a:r>
            <a:r>
              <a:rPr sz="1200" b="1" spc="-45">
                <a:solidFill>
                  <a:srgbClr val="FFFFFF"/>
                </a:solidFill>
                <a:latin typeface="Arial"/>
                <a:cs typeface="Arial"/>
              </a:rPr>
              <a:t> </a:t>
            </a:r>
            <a:r>
              <a:rPr sz="1200" b="1" spc="-10">
                <a:solidFill>
                  <a:srgbClr val="FFFFFF"/>
                </a:solidFill>
                <a:latin typeface="Arial"/>
                <a:cs typeface="Arial"/>
              </a:rPr>
              <a:t>needs</a:t>
            </a:r>
            <a:endParaRPr sz="1200">
              <a:latin typeface="Arial"/>
              <a:cs typeface="Arial"/>
            </a:endParaRPr>
          </a:p>
        </p:txBody>
      </p:sp>
      <p:grpSp>
        <p:nvGrpSpPr>
          <p:cNvPr id="21" name="object 21"/>
          <p:cNvGrpSpPr/>
          <p:nvPr/>
        </p:nvGrpSpPr>
        <p:grpSpPr>
          <a:xfrm>
            <a:off x="262128" y="5026152"/>
            <a:ext cx="8663940" cy="1132840"/>
            <a:chOff x="262128" y="5026152"/>
            <a:chExt cx="8663940" cy="1132840"/>
          </a:xfrm>
        </p:grpSpPr>
        <p:pic>
          <p:nvPicPr>
            <p:cNvPr id="22" name="object 22"/>
            <p:cNvPicPr/>
            <p:nvPr/>
          </p:nvPicPr>
          <p:blipFill>
            <a:blip r:embed="rId4" cstate="print"/>
            <a:stretch>
              <a:fillRect/>
            </a:stretch>
          </p:blipFill>
          <p:spPr>
            <a:xfrm>
              <a:off x="262128" y="5026152"/>
              <a:ext cx="8663939" cy="1132331"/>
            </a:xfrm>
            <a:prstGeom prst="rect">
              <a:avLst/>
            </a:prstGeom>
          </p:spPr>
        </p:pic>
        <p:sp>
          <p:nvSpPr>
            <p:cNvPr id="23" name="object 23"/>
            <p:cNvSpPr/>
            <p:nvPr/>
          </p:nvSpPr>
          <p:spPr>
            <a:xfrm>
              <a:off x="2276745" y="5051828"/>
              <a:ext cx="6623050" cy="1026160"/>
            </a:xfrm>
            <a:custGeom>
              <a:avLst/>
              <a:gdLst/>
              <a:ahLst/>
              <a:cxnLst/>
              <a:rect l="l" t="t" r="r" b="b"/>
              <a:pathLst>
                <a:path w="6623050" h="1026160">
                  <a:moveTo>
                    <a:pt x="6451447" y="0"/>
                  </a:moveTo>
                  <a:lnTo>
                    <a:pt x="171018" y="0"/>
                  </a:lnTo>
                  <a:lnTo>
                    <a:pt x="125555" y="6108"/>
                  </a:lnTo>
                  <a:lnTo>
                    <a:pt x="84702" y="23349"/>
                  </a:lnTo>
                  <a:lnTo>
                    <a:pt x="50090" y="50090"/>
                  </a:lnTo>
                  <a:lnTo>
                    <a:pt x="23349" y="84702"/>
                  </a:lnTo>
                  <a:lnTo>
                    <a:pt x="6108" y="125555"/>
                  </a:lnTo>
                  <a:lnTo>
                    <a:pt x="0" y="171018"/>
                  </a:lnTo>
                  <a:lnTo>
                    <a:pt x="0" y="855078"/>
                  </a:lnTo>
                  <a:lnTo>
                    <a:pt x="6108" y="900542"/>
                  </a:lnTo>
                  <a:lnTo>
                    <a:pt x="23349" y="941397"/>
                  </a:lnTo>
                  <a:lnTo>
                    <a:pt x="50090" y="976012"/>
                  </a:lnTo>
                  <a:lnTo>
                    <a:pt x="84702" y="1002756"/>
                  </a:lnTo>
                  <a:lnTo>
                    <a:pt x="125555" y="1019999"/>
                  </a:lnTo>
                  <a:lnTo>
                    <a:pt x="171018" y="1026109"/>
                  </a:lnTo>
                  <a:lnTo>
                    <a:pt x="6451447" y="1026109"/>
                  </a:lnTo>
                  <a:lnTo>
                    <a:pt x="6496911" y="1019999"/>
                  </a:lnTo>
                  <a:lnTo>
                    <a:pt x="6537766" y="1002756"/>
                  </a:lnTo>
                  <a:lnTo>
                    <a:pt x="6572381" y="976012"/>
                  </a:lnTo>
                  <a:lnTo>
                    <a:pt x="6599126" y="941397"/>
                  </a:lnTo>
                  <a:lnTo>
                    <a:pt x="6616368" y="900542"/>
                  </a:lnTo>
                  <a:lnTo>
                    <a:pt x="6622478" y="855078"/>
                  </a:lnTo>
                  <a:lnTo>
                    <a:pt x="6622478" y="171018"/>
                  </a:lnTo>
                  <a:lnTo>
                    <a:pt x="6616368" y="125555"/>
                  </a:lnTo>
                  <a:lnTo>
                    <a:pt x="6599126" y="84702"/>
                  </a:lnTo>
                  <a:lnTo>
                    <a:pt x="6572381" y="50090"/>
                  </a:lnTo>
                  <a:lnTo>
                    <a:pt x="6537766" y="23349"/>
                  </a:lnTo>
                  <a:lnTo>
                    <a:pt x="6496911" y="6108"/>
                  </a:lnTo>
                  <a:lnTo>
                    <a:pt x="6451447" y="0"/>
                  </a:lnTo>
                  <a:close/>
                </a:path>
              </a:pathLst>
            </a:custGeom>
            <a:solidFill>
              <a:srgbClr val="F1F1F1"/>
            </a:solidFill>
          </p:spPr>
          <p:txBody>
            <a:bodyPr wrap="square" lIns="0" tIns="0" rIns="0" bIns="0" rtlCol="0"/>
            <a:lstStyle/>
            <a:p>
              <a:endParaRPr/>
            </a:p>
          </p:txBody>
        </p:sp>
      </p:grpSp>
      <p:sp>
        <p:nvSpPr>
          <p:cNvPr id="24" name="object 24"/>
          <p:cNvSpPr txBox="1"/>
          <p:nvPr/>
        </p:nvSpPr>
        <p:spPr>
          <a:xfrm>
            <a:off x="2692087" y="5212326"/>
            <a:ext cx="6051550" cy="697230"/>
          </a:xfrm>
          <a:prstGeom prst="rect">
            <a:avLst/>
          </a:prstGeom>
        </p:spPr>
        <p:txBody>
          <a:bodyPr vert="horz" wrap="square" lIns="0" tIns="12700" rIns="0" bIns="0" rtlCol="0">
            <a:spAutoFit/>
          </a:bodyPr>
          <a:lstStyle/>
          <a:p>
            <a:pPr marL="12700" marR="5080">
              <a:lnSpc>
                <a:spcPct val="100000"/>
              </a:lnSpc>
              <a:spcBef>
                <a:spcPts val="100"/>
              </a:spcBef>
            </a:pPr>
            <a:r>
              <a:rPr sz="1100" spc="-10">
                <a:latin typeface="Arial"/>
                <a:cs typeface="Arial"/>
              </a:rPr>
              <a:t>Individuals </a:t>
            </a:r>
            <a:r>
              <a:rPr sz="1100">
                <a:latin typeface="Arial"/>
                <a:cs typeface="Arial"/>
              </a:rPr>
              <a:t>can</a:t>
            </a:r>
            <a:r>
              <a:rPr sz="1100" spc="-30">
                <a:latin typeface="Arial"/>
                <a:cs typeface="Arial"/>
              </a:rPr>
              <a:t> </a:t>
            </a:r>
            <a:r>
              <a:rPr sz="1100">
                <a:latin typeface="Arial"/>
                <a:cs typeface="Arial"/>
              </a:rPr>
              <a:t>continue</a:t>
            </a:r>
            <a:r>
              <a:rPr sz="1100" spc="-30">
                <a:latin typeface="Arial"/>
                <a:cs typeface="Arial"/>
              </a:rPr>
              <a:t> </a:t>
            </a:r>
            <a:r>
              <a:rPr sz="1100">
                <a:latin typeface="Arial"/>
                <a:cs typeface="Arial"/>
              </a:rPr>
              <a:t>to</a:t>
            </a:r>
            <a:r>
              <a:rPr sz="1100" spc="-45">
                <a:latin typeface="Arial"/>
                <a:cs typeface="Arial"/>
              </a:rPr>
              <a:t> </a:t>
            </a:r>
            <a:r>
              <a:rPr sz="1100">
                <a:latin typeface="Arial"/>
                <a:cs typeface="Arial"/>
              </a:rPr>
              <a:t>work</a:t>
            </a:r>
            <a:r>
              <a:rPr sz="1100" spc="-15">
                <a:latin typeface="Arial"/>
                <a:cs typeface="Arial"/>
              </a:rPr>
              <a:t> </a:t>
            </a:r>
            <a:r>
              <a:rPr sz="1100">
                <a:latin typeface="Arial"/>
                <a:cs typeface="Arial"/>
              </a:rPr>
              <a:t>after</a:t>
            </a:r>
            <a:r>
              <a:rPr sz="1100" spc="-70">
                <a:latin typeface="Arial"/>
                <a:cs typeface="Arial"/>
              </a:rPr>
              <a:t> </a:t>
            </a:r>
            <a:r>
              <a:rPr sz="1100">
                <a:latin typeface="Arial"/>
                <a:cs typeface="Arial"/>
              </a:rPr>
              <a:t>receiving</a:t>
            </a:r>
            <a:r>
              <a:rPr sz="1100" spc="-5">
                <a:latin typeface="Arial"/>
                <a:cs typeface="Arial"/>
              </a:rPr>
              <a:t> </a:t>
            </a:r>
            <a:r>
              <a:rPr sz="1100">
                <a:latin typeface="Arial"/>
                <a:cs typeface="Arial"/>
              </a:rPr>
              <a:t>Social</a:t>
            </a:r>
            <a:r>
              <a:rPr sz="1100" spc="-15">
                <a:latin typeface="Arial"/>
                <a:cs typeface="Arial"/>
              </a:rPr>
              <a:t> </a:t>
            </a:r>
            <a:r>
              <a:rPr sz="1100">
                <a:latin typeface="Arial"/>
                <a:cs typeface="Arial"/>
              </a:rPr>
              <a:t>Security</a:t>
            </a:r>
            <a:r>
              <a:rPr sz="1100" spc="-40">
                <a:latin typeface="Arial"/>
                <a:cs typeface="Arial"/>
              </a:rPr>
              <a:t> </a:t>
            </a:r>
            <a:r>
              <a:rPr sz="1100">
                <a:latin typeface="Arial"/>
                <a:cs typeface="Arial"/>
              </a:rPr>
              <a:t>benefits.</a:t>
            </a:r>
            <a:r>
              <a:rPr sz="1100" spc="-60">
                <a:latin typeface="Arial"/>
                <a:cs typeface="Arial"/>
              </a:rPr>
              <a:t> </a:t>
            </a:r>
            <a:r>
              <a:rPr sz="1100">
                <a:latin typeface="Arial"/>
                <a:cs typeface="Arial"/>
              </a:rPr>
              <a:t>If</a:t>
            </a:r>
            <a:r>
              <a:rPr sz="1100" spc="-40">
                <a:latin typeface="Arial"/>
                <a:cs typeface="Arial"/>
              </a:rPr>
              <a:t> </a:t>
            </a:r>
            <a:r>
              <a:rPr sz="1100">
                <a:latin typeface="Arial"/>
                <a:cs typeface="Arial"/>
              </a:rPr>
              <a:t>an</a:t>
            </a:r>
            <a:r>
              <a:rPr sz="1100" spc="-35">
                <a:latin typeface="Arial"/>
                <a:cs typeface="Arial"/>
              </a:rPr>
              <a:t> </a:t>
            </a:r>
            <a:r>
              <a:rPr sz="1100">
                <a:latin typeface="Arial"/>
                <a:cs typeface="Arial"/>
              </a:rPr>
              <a:t>individual</a:t>
            </a:r>
            <a:r>
              <a:rPr sz="1100" spc="25">
                <a:latin typeface="Arial"/>
                <a:cs typeface="Arial"/>
              </a:rPr>
              <a:t> </a:t>
            </a:r>
            <a:r>
              <a:rPr sz="1100" spc="-10">
                <a:latin typeface="Arial"/>
                <a:cs typeface="Arial"/>
              </a:rPr>
              <a:t>collects </a:t>
            </a:r>
            <a:r>
              <a:rPr sz="1100">
                <a:latin typeface="Arial"/>
                <a:cs typeface="Arial"/>
              </a:rPr>
              <a:t>benefits</a:t>
            </a:r>
            <a:r>
              <a:rPr sz="1100" spc="-50">
                <a:latin typeface="Arial"/>
                <a:cs typeface="Arial"/>
              </a:rPr>
              <a:t> </a:t>
            </a:r>
            <a:r>
              <a:rPr sz="1100">
                <a:latin typeface="Arial"/>
                <a:cs typeface="Arial"/>
              </a:rPr>
              <a:t>before</a:t>
            </a:r>
            <a:r>
              <a:rPr sz="1100" spc="-60">
                <a:latin typeface="Arial"/>
                <a:cs typeface="Arial"/>
              </a:rPr>
              <a:t> </a:t>
            </a:r>
            <a:r>
              <a:rPr sz="1100">
                <a:latin typeface="Arial"/>
                <a:cs typeface="Arial"/>
              </a:rPr>
              <a:t>full</a:t>
            </a:r>
            <a:r>
              <a:rPr sz="1100" spc="-30">
                <a:latin typeface="Arial"/>
                <a:cs typeface="Arial"/>
              </a:rPr>
              <a:t> </a:t>
            </a:r>
            <a:r>
              <a:rPr sz="1100">
                <a:latin typeface="Arial"/>
                <a:cs typeface="Arial"/>
              </a:rPr>
              <a:t>retirement</a:t>
            </a:r>
            <a:r>
              <a:rPr sz="1100" spc="-65">
                <a:latin typeface="Arial"/>
                <a:cs typeface="Arial"/>
              </a:rPr>
              <a:t> </a:t>
            </a:r>
            <a:r>
              <a:rPr sz="1100">
                <a:latin typeface="Arial"/>
                <a:cs typeface="Arial"/>
              </a:rPr>
              <a:t>age</a:t>
            </a:r>
            <a:r>
              <a:rPr sz="1100" spc="-30">
                <a:latin typeface="Arial"/>
                <a:cs typeface="Arial"/>
              </a:rPr>
              <a:t> </a:t>
            </a:r>
            <a:r>
              <a:rPr sz="1100">
                <a:latin typeface="Arial"/>
                <a:cs typeface="Arial"/>
              </a:rPr>
              <a:t>(FRA)</a:t>
            </a:r>
            <a:r>
              <a:rPr sz="1100" spc="-30">
                <a:latin typeface="Arial"/>
                <a:cs typeface="Arial"/>
              </a:rPr>
              <a:t> </a:t>
            </a:r>
            <a:r>
              <a:rPr sz="1100">
                <a:latin typeface="Arial"/>
                <a:cs typeface="Arial"/>
              </a:rPr>
              <a:t>and</a:t>
            </a:r>
            <a:r>
              <a:rPr sz="1100" spc="-30">
                <a:latin typeface="Arial"/>
                <a:cs typeface="Arial"/>
              </a:rPr>
              <a:t> </a:t>
            </a:r>
            <a:r>
              <a:rPr sz="1100">
                <a:latin typeface="Arial"/>
                <a:cs typeface="Arial"/>
              </a:rPr>
              <a:t>has</a:t>
            </a:r>
            <a:r>
              <a:rPr sz="1100" spc="-25">
                <a:latin typeface="Arial"/>
                <a:cs typeface="Arial"/>
              </a:rPr>
              <a:t> </a:t>
            </a:r>
            <a:r>
              <a:rPr sz="1100">
                <a:latin typeface="Arial"/>
                <a:cs typeface="Arial"/>
              </a:rPr>
              <a:t>income</a:t>
            </a:r>
            <a:r>
              <a:rPr sz="1100" spc="-30">
                <a:latin typeface="Arial"/>
                <a:cs typeface="Arial"/>
              </a:rPr>
              <a:t> </a:t>
            </a:r>
            <a:r>
              <a:rPr sz="1100">
                <a:latin typeface="Arial"/>
                <a:cs typeface="Arial"/>
              </a:rPr>
              <a:t>which</a:t>
            </a:r>
            <a:r>
              <a:rPr sz="1100" spc="10">
                <a:latin typeface="Arial"/>
                <a:cs typeface="Arial"/>
              </a:rPr>
              <a:t> </a:t>
            </a:r>
            <a:r>
              <a:rPr sz="1100">
                <a:latin typeface="Arial"/>
                <a:cs typeface="Arial"/>
              </a:rPr>
              <a:t>exceeds</a:t>
            </a:r>
            <a:r>
              <a:rPr sz="1100" spc="-30">
                <a:latin typeface="Arial"/>
                <a:cs typeface="Arial"/>
              </a:rPr>
              <a:t> </a:t>
            </a:r>
            <a:r>
              <a:rPr sz="1100">
                <a:latin typeface="Arial"/>
                <a:cs typeface="Arial"/>
              </a:rPr>
              <a:t>the</a:t>
            </a:r>
            <a:r>
              <a:rPr sz="1100" spc="-35">
                <a:latin typeface="Arial"/>
                <a:cs typeface="Arial"/>
              </a:rPr>
              <a:t> </a:t>
            </a:r>
            <a:r>
              <a:rPr sz="1100">
                <a:latin typeface="Arial"/>
                <a:cs typeface="Arial"/>
              </a:rPr>
              <a:t>earnings</a:t>
            </a:r>
            <a:r>
              <a:rPr sz="1100" spc="-40">
                <a:latin typeface="Arial"/>
                <a:cs typeface="Arial"/>
              </a:rPr>
              <a:t> </a:t>
            </a:r>
            <a:r>
              <a:rPr sz="1100">
                <a:latin typeface="Arial"/>
                <a:cs typeface="Arial"/>
              </a:rPr>
              <a:t>limit,</a:t>
            </a:r>
            <a:r>
              <a:rPr sz="1100" spc="-15">
                <a:latin typeface="Arial"/>
                <a:cs typeface="Arial"/>
              </a:rPr>
              <a:t> </a:t>
            </a:r>
            <a:r>
              <a:rPr sz="1100">
                <a:latin typeface="Arial"/>
                <a:cs typeface="Arial"/>
              </a:rPr>
              <a:t>then</a:t>
            </a:r>
            <a:r>
              <a:rPr sz="1100" spc="-40">
                <a:latin typeface="Arial"/>
                <a:cs typeface="Arial"/>
              </a:rPr>
              <a:t> </a:t>
            </a:r>
            <a:r>
              <a:rPr sz="1100" spc="-50">
                <a:latin typeface="Arial"/>
                <a:cs typeface="Arial"/>
              </a:rPr>
              <a:t>a </a:t>
            </a:r>
            <a:r>
              <a:rPr sz="1100">
                <a:latin typeface="Arial"/>
                <a:cs typeface="Arial"/>
              </a:rPr>
              <a:t>portion</a:t>
            </a:r>
            <a:r>
              <a:rPr sz="1100" spc="-40">
                <a:latin typeface="Arial"/>
                <a:cs typeface="Arial"/>
              </a:rPr>
              <a:t> </a:t>
            </a:r>
            <a:r>
              <a:rPr sz="1100">
                <a:latin typeface="Arial"/>
                <a:cs typeface="Arial"/>
              </a:rPr>
              <a:t>of</a:t>
            </a:r>
            <a:r>
              <a:rPr sz="1100" spc="-35">
                <a:latin typeface="Arial"/>
                <a:cs typeface="Arial"/>
              </a:rPr>
              <a:t> </a:t>
            </a:r>
            <a:r>
              <a:rPr sz="1100">
                <a:latin typeface="Arial"/>
                <a:cs typeface="Arial"/>
              </a:rPr>
              <a:t>benefits</a:t>
            </a:r>
            <a:r>
              <a:rPr sz="1100" spc="-45">
                <a:latin typeface="Arial"/>
                <a:cs typeface="Arial"/>
              </a:rPr>
              <a:t> </a:t>
            </a:r>
            <a:r>
              <a:rPr sz="1100">
                <a:latin typeface="Arial"/>
                <a:cs typeface="Arial"/>
              </a:rPr>
              <a:t>will</a:t>
            </a:r>
            <a:r>
              <a:rPr sz="1100" spc="10">
                <a:latin typeface="Arial"/>
                <a:cs typeface="Arial"/>
              </a:rPr>
              <a:t> </a:t>
            </a:r>
            <a:r>
              <a:rPr sz="1100">
                <a:latin typeface="Arial"/>
                <a:cs typeface="Arial"/>
              </a:rPr>
              <a:t>be</a:t>
            </a:r>
            <a:r>
              <a:rPr sz="1100" spc="-30">
                <a:latin typeface="Arial"/>
                <a:cs typeface="Arial"/>
              </a:rPr>
              <a:t> </a:t>
            </a:r>
            <a:r>
              <a:rPr sz="1100">
                <a:latin typeface="Arial"/>
                <a:cs typeface="Arial"/>
              </a:rPr>
              <a:t>reduced;</a:t>
            </a:r>
            <a:r>
              <a:rPr sz="1100" spc="-30">
                <a:latin typeface="Arial"/>
                <a:cs typeface="Arial"/>
              </a:rPr>
              <a:t> </a:t>
            </a:r>
            <a:r>
              <a:rPr sz="1100">
                <a:latin typeface="Arial"/>
                <a:cs typeface="Arial"/>
              </a:rPr>
              <a:t>however,</a:t>
            </a:r>
            <a:r>
              <a:rPr sz="1100" spc="-25">
                <a:latin typeface="Arial"/>
                <a:cs typeface="Arial"/>
              </a:rPr>
              <a:t> </a:t>
            </a:r>
            <a:r>
              <a:rPr sz="1100">
                <a:latin typeface="Arial"/>
                <a:cs typeface="Arial"/>
              </a:rPr>
              <a:t>any</a:t>
            </a:r>
            <a:r>
              <a:rPr sz="1100" spc="-30">
                <a:latin typeface="Arial"/>
                <a:cs typeface="Arial"/>
              </a:rPr>
              <a:t> </a:t>
            </a:r>
            <a:r>
              <a:rPr sz="1100">
                <a:latin typeface="Arial"/>
                <a:cs typeface="Arial"/>
              </a:rPr>
              <a:t>benefits</a:t>
            </a:r>
            <a:r>
              <a:rPr sz="1100" spc="-45">
                <a:latin typeface="Arial"/>
                <a:cs typeface="Arial"/>
              </a:rPr>
              <a:t> </a:t>
            </a:r>
            <a:r>
              <a:rPr sz="1100">
                <a:latin typeface="Arial"/>
                <a:cs typeface="Arial"/>
              </a:rPr>
              <a:t>which were</a:t>
            </a:r>
            <a:r>
              <a:rPr sz="1100" spc="-20">
                <a:latin typeface="Arial"/>
                <a:cs typeface="Arial"/>
              </a:rPr>
              <a:t> </a:t>
            </a:r>
            <a:r>
              <a:rPr sz="1100">
                <a:latin typeface="Arial"/>
                <a:cs typeface="Arial"/>
              </a:rPr>
              <a:t>reduced</a:t>
            </a:r>
            <a:r>
              <a:rPr sz="1100" spc="-35">
                <a:latin typeface="Arial"/>
                <a:cs typeface="Arial"/>
              </a:rPr>
              <a:t> </a:t>
            </a:r>
            <a:r>
              <a:rPr sz="1100">
                <a:latin typeface="Arial"/>
                <a:cs typeface="Arial"/>
              </a:rPr>
              <a:t>due</a:t>
            </a:r>
            <a:r>
              <a:rPr sz="1100" spc="-30">
                <a:latin typeface="Arial"/>
                <a:cs typeface="Arial"/>
              </a:rPr>
              <a:t> </a:t>
            </a:r>
            <a:r>
              <a:rPr sz="1100">
                <a:latin typeface="Arial"/>
                <a:cs typeface="Arial"/>
              </a:rPr>
              <a:t>to</a:t>
            </a:r>
            <a:r>
              <a:rPr sz="1100" spc="-40">
                <a:latin typeface="Arial"/>
                <a:cs typeface="Arial"/>
              </a:rPr>
              <a:t> </a:t>
            </a:r>
            <a:r>
              <a:rPr sz="1100">
                <a:latin typeface="Arial"/>
                <a:cs typeface="Arial"/>
              </a:rPr>
              <a:t>the</a:t>
            </a:r>
            <a:r>
              <a:rPr sz="1100" spc="-35">
                <a:latin typeface="Arial"/>
                <a:cs typeface="Arial"/>
              </a:rPr>
              <a:t> </a:t>
            </a:r>
            <a:r>
              <a:rPr sz="1100" spc="-10">
                <a:latin typeface="Arial"/>
                <a:cs typeface="Arial"/>
              </a:rPr>
              <a:t>earnings </a:t>
            </a:r>
            <a:r>
              <a:rPr sz="1100">
                <a:latin typeface="Arial"/>
                <a:cs typeface="Arial"/>
              </a:rPr>
              <a:t>limit</a:t>
            </a:r>
            <a:r>
              <a:rPr sz="1100" spc="-15">
                <a:latin typeface="Arial"/>
                <a:cs typeface="Arial"/>
              </a:rPr>
              <a:t> </a:t>
            </a:r>
            <a:r>
              <a:rPr sz="1100">
                <a:latin typeface="Arial"/>
                <a:cs typeface="Arial"/>
              </a:rPr>
              <a:t>will</a:t>
            </a:r>
            <a:r>
              <a:rPr sz="1100" spc="10">
                <a:latin typeface="Arial"/>
                <a:cs typeface="Arial"/>
              </a:rPr>
              <a:t> </a:t>
            </a:r>
            <a:r>
              <a:rPr sz="1100">
                <a:latin typeface="Arial"/>
                <a:cs typeface="Arial"/>
              </a:rPr>
              <a:t>later</a:t>
            </a:r>
            <a:r>
              <a:rPr sz="1100" spc="-35">
                <a:latin typeface="Arial"/>
                <a:cs typeface="Arial"/>
              </a:rPr>
              <a:t> </a:t>
            </a:r>
            <a:r>
              <a:rPr sz="1100">
                <a:latin typeface="Arial"/>
                <a:cs typeface="Arial"/>
              </a:rPr>
              <a:t>be</a:t>
            </a:r>
            <a:r>
              <a:rPr sz="1100" spc="-35">
                <a:latin typeface="Arial"/>
                <a:cs typeface="Arial"/>
              </a:rPr>
              <a:t> </a:t>
            </a:r>
            <a:r>
              <a:rPr sz="1100">
                <a:latin typeface="Arial"/>
                <a:cs typeface="Arial"/>
              </a:rPr>
              <a:t>credited</a:t>
            </a:r>
            <a:r>
              <a:rPr sz="1100" spc="-40">
                <a:latin typeface="Arial"/>
                <a:cs typeface="Arial"/>
              </a:rPr>
              <a:t> </a:t>
            </a:r>
            <a:r>
              <a:rPr sz="1100">
                <a:latin typeface="Arial"/>
                <a:cs typeface="Arial"/>
              </a:rPr>
              <a:t>back.</a:t>
            </a:r>
            <a:r>
              <a:rPr sz="1100" spc="-45">
                <a:latin typeface="Arial"/>
                <a:cs typeface="Arial"/>
              </a:rPr>
              <a:t> </a:t>
            </a:r>
            <a:r>
              <a:rPr sz="1100">
                <a:latin typeface="Arial"/>
                <a:cs typeface="Arial"/>
              </a:rPr>
              <a:t>[There</a:t>
            </a:r>
            <a:r>
              <a:rPr sz="1100" spc="-65">
                <a:latin typeface="Arial"/>
                <a:cs typeface="Arial"/>
              </a:rPr>
              <a:t> </a:t>
            </a:r>
            <a:r>
              <a:rPr sz="1100">
                <a:latin typeface="Arial"/>
                <a:cs typeface="Arial"/>
              </a:rPr>
              <a:t>is</a:t>
            </a:r>
            <a:r>
              <a:rPr sz="1100" spc="-15">
                <a:latin typeface="Arial"/>
                <a:cs typeface="Arial"/>
              </a:rPr>
              <a:t> </a:t>
            </a:r>
            <a:r>
              <a:rPr sz="1100">
                <a:latin typeface="Arial"/>
                <a:cs typeface="Arial"/>
              </a:rPr>
              <a:t>no</a:t>
            </a:r>
            <a:r>
              <a:rPr sz="1100" spc="-35">
                <a:latin typeface="Arial"/>
                <a:cs typeface="Arial"/>
              </a:rPr>
              <a:t> </a:t>
            </a:r>
            <a:r>
              <a:rPr sz="1100">
                <a:latin typeface="Arial"/>
                <a:cs typeface="Arial"/>
              </a:rPr>
              <a:t>earnings</a:t>
            </a:r>
            <a:r>
              <a:rPr sz="1100" spc="-40">
                <a:latin typeface="Arial"/>
                <a:cs typeface="Arial"/>
              </a:rPr>
              <a:t> </a:t>
            </a:r>
            <a:r>
              <a:rPr sz="1100">
                <a:latin typeface="Arial"/>
                <a:cs typeface="Arial"/>
              </a:rPr>
              <a:t>limit</a:t>
            </a:r>
            <a:r>
              <a:rPr sz="1100" spc="-15">
                <a:latin typeface="Arial"/>
                <a:cs typeface="Arial"/>
              </a:rPr>
              <a:t> </a:t>
            </a:r>
            <a:r>
              <a:rPr sz="1100">
                <a:latin typeface="Arial"/>
                <a:cs typeface="Arial"/>
              </a:rPr>
              <a:t>upon</a:t>
            </a:r>
            <a:r>
              <a:rPr sz="1100" spc="-30">
                <a:latin typeface="Arial"/>
                <a:cs typeface="Arial"/>
              </a:rPr>
              <a:t> </a:t>
            </a:r>
            <a:r>
              <a:rPr sz="1100">
                <a:latin typeface="Arial"/>
                <a:cs typeface="Arial"/>
              </a:rPr>
              <a:t>reaching</a:t>
            </a:r>
            <a:r>
              <a:rPr sz="1100" spc="-30">
                <a:latin typeface="Arial"/>
                <a:cs typeface="Arial"/>
              </a:rPr>
              <a:t> </a:t>
            </a:r>
            <a:r>
              <a:rPr sz="1100" spc="-10">
                <a:latin typeface="Arial"/>
                <a:cs typeface="Arial"/>
              </a:rPr>
              <a:t>FRA.]</a:t>
            </a:r>
            <a:endParaRPr sz="1100">
              <a:latin typeface="Arial"/>
              <a:cs typeface="Arial"/>
            </a:endParaRPr>
          </a:p>
        </p:txBody>
      </p:sp>
      <p:grpSp>
        <p:nvGrpSpPr>
          <p:cNvPr id="25" name="object 25"/>
          <p:cNvGrpSpPr/>
          <p:nvPr/>
        </p:nvGrpSpPr>
        <p:grpSpPr>
          <a:xfrm>
            <a:off x="342318" y="5051823"/>
            <a:ext cx="2156460" cy="1024255"/>
            <a:chOff x="342318" y="5051823"/>
            <a:chExt cx="2156460" cy="1024255"/>
          </a:xfrm>
        </p:grpSpPr>
        <p:sp>
          <p:nvSpPr>
            <p:cNvPr id="26" name="object 26"/>
            <p:cNvSpPr/>
            <p:nvPr/>
          </p:nvSpPr>
          <p:spPr>
            <a:xfrm>
              <a:off x="342318" y="5051823"/>
              <a:ext cx="2044064" cy="1024255"/>
            </a:xfrm>
            <a:custGeom>
              <a:avLst/>
              <a:gdLst/>
              <a:ahLst/>
              <a:cxnLst/>
              <a:rect l="l" t="t" r="r" b="b"/>
              <a:pathLst>
                <a:path w="2044064" h="1024254">
                  <a:moveTo>
                    <a:pt x="2043861" y="0"/>
                  </a:moveTo>
                  <a:lnTo>
                    <a:pt x="170687" y="0"/>
                  </a:lnTo>
                  <a:lnTo>
                    <a:pt x="125311" y="6096"/>
                  </a:lnTo>
                  <a:lnTo>
                    <a:pt x="84536" y="23303"/>
                  </a:lnTo>
                  <a:lnTo>
                    <a:pt x="49991" y="49991"/>
                  </a:lnTo>
                  <a:lnTo>
                    <a:pt x="23303" y="84536"/>
                  </a:lnTo>
                  <a:lnTo>
                    <a:pt x="6096" y="125311"/>
                  </a:lnTo>
                  <a:lnTo>
                    <a:pt x="0" y="170688"/>
                  </a:lnTo>
                  <a:lnTo>
                    <a:pt x="0" y="1024128"/>
                  </a:lnTo>
                  <a:lnTo>
                    <a:pt x="1873161" y="1024128"/>
                  </a:lnTo>
                  <a:lnTo>
                    <a:pt x="1918538" y="1018031"/>
                  </a:lnTo>
                  <a:lnTo>
                    <a:pt x="1959315" y="1000824"/>
                  </a:lnTo>
                  <a:lnTo>
                    <a:pt x="1993863" y="974136"/>
                  </a:lnTo>
                  <a:lnTo>
                    <a:pt x="2020555" y="939591"/>
                  </a:lnTo>
                  <a:lnTo>
                    <a:pt x="2037763" y="898816"/>
                  </a:lnTo>
                  <a:lnTo>
                    <a:pt x="2043861" y="853440"/>
                  </a:lnTo>
                  <a:lnTo>
                    <a:pt x="2043861" y="0"/>
                  </a:lnTo>
                  <a:close/>
                </a:path>
              </a:pathLst>
            </a:custGeom>
            <a:solidFill>
              <a:srgbClr val="002854"/>
            </a:solidFill>
          </p:spPr>
          <p:txBody>
            <a:bodyPr wrap="square" lIns="0" tIns="0" rIns="0" bIns="0" rtlCol="0"/>
            <a:lstStyle/>
            <a:p>
              <a:endParaRPr/>
            </a:p>
          </p:txBody>
        </p:sp>
        <p:sp>
          <p:nvSpPr>
            <p:cNvPr id="27" name="object 27"/>
            <p:cNvSpPr/>
            <p:nvPr/>
          </p:nvSpPr>
          <p:spPr>
            <a:xfrm>
              <a:off x="454593" y="5051823"/>
              <a:ext cx="2044064" cy="1024255"/>
            </a:xfrm>
            <a:custGeom>
              <a:avLst/>
              <a:gdLst/>
              <a:ahLst/>
              <a:cxnLst/>
              <a:rect l="l" t="t" r="r" b="b"/>
              <a:pathLst>
                <a:path w="2044064" h="1024254">
                  <a:moveTo>
                    <a:pt x="2043861" y="0"/>
                  </a:moveTo>
                  <a:lnTo>
                    <a:pt x="170687" y="0"/>
                  </a:lnTo>
                  <a:lnTo>
                    <a:pt x="125311" y="6096"/>
                  </a:lnTo>
                  <a:lnTo>
                    <a:pt x="84536" y="23303"/>
                  </a:lnTo>
                  <a:lnTo>
                    <a:pt x="49991" y="49991"/>
                  </a:lnTo>
                  <a:lnTo>
                    <a:pt x="23303" y="84536"/>
                  </a:lnTo>
                  <a:lnTo>
                    <a:pt x="6096" y="125311"/>
                  </a:lnTo>
                  <a:lnTo>
                    <a:pt x="0" y="170688"/>
                  </a:lnTo>
                  <a:lnTo>
                    <a:pt x="0" y="1024128"/>
                  </a:lnTo>
                  <a:lnTo>
                    <a:pt x="1873161" y="1024128"/>
                  </a:lnTo>
                  <a:lnTo>
                    <a:pt x="1918538" y="1018031"/>
                  </a:lnTo>
                  <a:lnTo>
                    <a:pt x="1959315" y="1000824"/>
                  </a:lnTo>
                  <a:lnTo>
                    <a:pt x="1993863" y="974136"/>
                  </a:lnTo>
                  <a:lnTo>
                    <a:pt x="2020555" y="939591"/>
                  </a:lnTo>
                  <a:lnTo>
                    <a:pt x="2037763" y="898816"/>
                  </a:lnTo>
                  <a:lnTo>
                    <a:pt x="2043861" y="853440"/>
                  </a:lnTo>
                  <a:lnTo>
                    <a:pt x="2043861" y="0"/>
                  </a:lnTo>
                  <a:close/>
                </a:path>
              </a:pathLst>
            </a:custGeom>
            <a:solidFill>
              <a:srgbClr val="00B1A9"/>
            </a:solidFill>
          </p:spPr>
          <p:txBody>
            <a:bodyPr wrap="square" lIns="0" tIns="0" rIns="0" bIns="0" rtlCol="0"/>
            <a:lstStyle/>
            <a:p>
              <a:endParaRPr/>
            </a:p>
          </p:txBody>
        </p:sp>
      </p:grpSp>
      <p:sp>
        <p:nvSpPr>
          <p:cNvPr id="28" name="object 28"/>
          <p:cNvSpPr txBox="1"/>
          <p:nvPr/>
        </p:nvSpPr>
        <p:spPr>
          <a:xfrm>
            <a:off x="592696" y="5272296"/>
            <a:ext cx="1767839" cy="574040"/>
          </a:xfrm>
          <a:prstGeom prst="rect">
            <a:avLst/>
          </a:prstGeom>
        </p:spPr>
        <p:txBody>
          <a:bodyPr vert="horz" wrap="square" lIns="0" tIns="12700" rIns="0" bIns="0" rtlCol="0">
            <a:spAutoFit/>
          </a:bodyPr>
          <a:lstStyle/>
          <a:p>
            <a:pPr marL="12700" marR="5080" indent="100330">
              <a:lnSpc>
                <a:spcPct val="100000"/>
              </a:lnSpc>
              <a:spcBef>
                <a:spcPts val="100"/>
              </a:spcBef>
            </a:pPr>
            <a:r>
              <a:rPr sz="1200" b="1">
                <a:solidFill>
                  <a:srgbClr val="FFFFFF"/>
                </a:solidFill>
                <a:latin typeface="Arial"/>
                <a:cs typeface="Arial"/>
              </a:rPr>
              <a:t>Earned</a:t>
            </a:r>
            <a:r>
              <a:rPr sz="1200" b="1" spc="-30">
                <a:solidFill>
                  <a:srgbClr val="FFFFFF"/>
                </a:solidFill>
                <a:latin typeface="Arial"/>
                <a:cs typeface="Arial"/>
              </a:rPr>
              <a:t> </a:t>
            </a:r>
            <a:r>
              <a:rPr sz="1200" b="1">
                <a:solidFill>
                  <a:srgbClr val="FFFFFF"/>
                </a:solidFill>
                <a:latin typeface="Arial"/>
                <a:cs typeface="Arial"/>
              </a:rPr>
              <a:t>income</a:t>
            </a:r>
            <a:r>
              <a:rPr sz="1200" b="1" spc="-15">
                <a:solidFill>
                  <a:srgbClr val="FFFFFF"/>
                </a:solidFill>
                <a:latin typeface="Arial"/>
                <a:cs typeface="Arial"/>
              </a:rPr>
              <a:t> </a:t>
            </a:r>
            <a:r>
              <a:rPr sz="1200" b="1">
                <a:solidFill>
                  <a:srgbClr val="FFFFFF"/>
                </a:solidFill>
                <a:latin typeface="Arial"/>
                <a:cs typeface="Arial"/>
              </a:rPr>
              <a:t>is</a:t>
            </a:r>
            <a:r>
              <a:rPr sz="1200" b="1" spc="-20">
                <a:solidFill>
                  <a:srgbClr val="FFFFFF"/>
                </a:solidFill>
                <a:latin typeface="Arial"/>
                <a:cs typeface="Arial"/>
              </a:rPr>
              <a:t> </a:t>
            </a:r>
            <a:r>
              <a:rPr sz="1200" b="1" spc="-25">
                <a:solidFill>
                  <a:srgbClr val="FFFFFF"/>
                </a:solidFill>
                <a:latin typeface="Arial"/>
                <a:cs typeface="Arial"/>
              </a:rPr>
              <a:t>not </a:t>
            </a:r>
            <a:r>
              <a:rPr sz="1200" b="1">
                <a:solidFill>
                  <a:srgbClr val="FFFFFF"/>
                </a:solidFill>
                <a:latin typeface="Arial"/>
                <a:cs typeface="Arial"/>
              </a:rPr>
              <a:t>allowed</a:t>
            </a:r>
            <a:r>
              <a:rPr sz="1200" b="1" spc="-40">
                <a:solidFill>
                  <a:srgbClr val="FFFFFF"/>
                </a:solidFill>
                <a:latin typeface="Arial"/>
                <a:cs typeface="Arial"/>
              </a:rPr>
              <a:t> </a:t>
            </a:r>
            <a:r>
              <a:rPr sz="1200" b="1">
                <a:solidFill>
                  <a:srgbClr val="FFFFFF"/>
                </a:solidFill>
                <a:latin typeface="Arial"/>
                <a:cs typeface="Arial"/>
              </a:rPr>
              <a:t>while</a:t>
            </a:r>
            <a:r>
              <a:rPr sz="1200" b="1" spc="-30">
                <a:solidFill>
                  <a:srgbClr val="FFFFFF"/>
                </a:solidFill>
                <a:latin typeface="Arial"/>
                <a:cs typeface="Arial"/>
              </a:rPr>
              <a:t> </a:t>
            </a:r>
            <a:r>
              <a:rPr sz="1200" b="1" spc="-10">
                <a:solidFill>
                  <a:srgbClr val="FFFFFF"/>
                </a:solidFill>
                <a:latin typeface="Arial"/>
                <a:cs typeface="Arial"/>
              </a:rPr>
              <a:t>collecting </a:t>
            </a:r>
            <a:r>
              <a:rPr sz="1200" b="1">
                <a:solidFill>
                  <a:srgbClr val="FFFFFF"/>
                </a:solidFill>
                <a:latin typeface="Arial"/>
                <a:cs typeface="Arial"/>
              </a:rPr>
              <a:t>Social</a:t>
            </a:r>
            <a:r>
              <a:rPr sz="1200" b="1" spc="-20">
                <a:solidFill>
                  <a:srgbClr val="FFFFFF"/>
                </a:solidFill>
                <a:latin typeface="Arial"/>
                <a:cs typeface="Arial"/>
              </a:rPr>
              <a:t> </a:t>
            </a:r>
            <a:r>
              <a:rPr sz="1200" b="1">
                <a:solidFill>
                  <a:srgbClr val="FFFFFF"/>
                </a:solidFill>
                <a:latin typeface="Arial"/>
                <a:cs typeface="Arial"/>
              </a:rPr>
              <a:t>Security</a:t>
            </a:r>
            <a:r>
              <a:rPr sz="1200" b="1" spc="-25">
                <a:solidFill>
                  <a:srgbClr val="FFFFFF"/>
                </a:solidFill>
                <a:latin typeface="Arial"/>
                <a:cs typeface="Arial"/>
              </a:rPr>
              <a:t> </a:t>
            </a:r>
            <a:r>
              <a:rPr sz="1200" b="1" spc="-10">
                <a:solidFill>
                  <a:srgbClr val="FFFFFF"/>
                </a:solidFill>
                <a:latin typeface="Arial"/>
                <a:cs typeface="Arial"/>
              </a:rPr>
              <a:t>benefits</a:t>
            </a:r>
            <a:endParaRPr sz="1200">
              <a:latin typeface="Arial"/>
              <a:cs typeface="Arial"/>
            </a:endParaRPr>
          </a:p>
        </p:txBody>
      </p:sp>
      <p:sp>
        <p:nvSpPr>
          <p:cNvPr id="29" name="object 29"/>
          <p:cNvSpPr txBox="1"/>
          <p:nvPr/>
        </p:nvSpPr>
        <p:spPr>
          <a:xfrm>
            <a:off x="494880" y="6206528"/>
            <a:ext cx="6497955" cy="391795"/>
          </a:xfrm>
          <a:prstGeom prst="rect">
            <a:avLst/>
          </a:prstGeom>
        </p:spPr>
        <p:txBody>
          <a:bodyPr vert="horz" wrap="square" lIns="0" tIns="12700" rIns="0" bIns="0" rtlCol="0">
            <a:spAutoFit/>
          </a:bodyPr>
          <a:lstStyle/>
          <a:p>
            <a:pPr marL="38100">
              <a:lnSpc>
                <a:spcPct val="100000"/>
              </a:lnSpc>
              <a:spcBef>
                <a:spcPts val="100"/>
              </a:spcBef>
            </a:pPr>
            <a:r>
              <a:rPr lang="en-US" sz="750" i="1" spc="-7" baseline="27777" dirty="0">
                <a:solidFill>
                  <a:srgbClr val="706D66"/>
                </a:solidFill>
                <a:latin typeface="Arial"/>
                <a:cs typeface="Arial"/>
              </a:rPr>
              <a:t>1</a:t>
            </a:r>
            <a:r>
              <a:rPr sz="750" i="1" spc="-7" baseline="27777" dirty="0">
                <a:solidFill>
                  <a:srgbClr val="706D66"/>
                </a:solidFill>
                <a:latin typeface="Arial"/>
                <a:cs typeface="Arial"/>
              </a:rPr>
              <a:t> </a:t>
            </a:r>
            <a:r>
              <a:rPr sz="800" i="1" spc="-10" dirty="0">
                <a:solidFill>
                  <a:srgbClr val="706D66"/>
                </a:solidFill>
                <a:latin typeface="Arial"/>
                <a:cs typeface="Arial"/>
              </a:rPr>
              <a:t>Source:</a:t>
            </a:r>
            <a:r>
              <a:rPr sz="800" i="1" spc="-25" dirty="0">
                <a:solidFill>
                  <a:srgbClr val="706D66"/>
                </a:solidFill>
                <a:latin typeface="Arial"/>
                <a:cs typeface="Arial"/>
              </a:rPr>
              <a:t> </a:t>
            </a:r>
            <a:r>
              <a:rPr sz="800" i="1" dirty="0">
                <a:solidFill>
                  <a:srgbClr val="706D66"/>
                </a:solidFill>
                <a:latin typeface="Arial"/>
                <a:cs typeface="Arial"/>
              </a:rPr>
              <a:t>AARP</a:t>
            </a:r>
            <a:r>
              <a:rPr sz="800" i="1" spc="-25" dirty="0">
                <a:solidFill>
                  <a:srgbClr val="706D66"/>
                </a:solidFill>
                <a:latin typeface="Arial"/>
                <a:cs typeface="Arial"/>
              </a:rPr>
              <a:t> </a:t>
            </a:r>
            <a:r>
              <a:rPr sz="800" i="1" dirty="0">
                <a:solidFill>
                  <a:srgbClr val="706D66"/>
                </a:solidFill>
                <a:latin typeface="Arial"/>
                <a:cs typeface="Arial"/>
              </a:rPr>
              <a:t>–</a:t>
            </a:r>
            <a:r>
              <a:rPr sz="800" i="1" spc="-25" dirty="0">
                <a:solidFill>
                  <a:srgbClr val="706D66"/>
                </a:solidFill>
                <a:latin typeface="Arial"/>
                <a:cs typeface="Arial"/>
              </a:rPr>
              <a:t> </a:t>
            </a:r>
            <a:r>
              <a:rPr sz="800" i="1" dirty="0">
                <a:solidFill>
                  <a:srgbClr val="706D66"/>
                </a:solidFill>
                <a:latin typeface="Arial"/>
                <a:cs typeface="Arial"/>
              </a:rPr>
              <a:t>“Social</a:t>
            </a:r>
            <a:r>
              <a:rPr sz="800" i="1" spc="-25" dirty="0">
                <a:solidFill>
                  <a:srgbClr val="706D66"/>
                </a:solidFill>
                <a:latin typeface="Arial"/>
                <a:cs typeface="Arial"/>
              </a:rPr>
              <a:t> </a:t>
            </a:r>
            <a:r>
              <a:rPr sz="800" i="1" dirty="0">
                <a:solidFill>
                  <a:srgbClr val="706D66"/>
                </a:solidFill>
                <a:latin typeface="Arial"/>
                <a:cs typeface="Arial"/>
              </a:rPr>
              <a:t>Security</a:t>
            </a:r>
            <a:r>
              <a:rPr sz="800" i="1" spc="-25" dirty="0">
                <a:solidFill>
                  <a:srgbClr val="706D66"/>
                </a:solidFill>
                <a:latin typeface="Arial"/>
                <a:cs typeface="Arial"/>
              </a:rPr>
              <a:t> </a:t>
            </a:r>
            <a:r>
              <a:rPr sz="800" i="1" dirty="0">
                <a:solidFill>
                  <a:srgbClr val="706D66"/>
                </a:solidFill>
                <a:latin typeface="Arial"/>
                <a:cs typeface="Arial"/>
              </a:rPr>
              <a:t>Report</a:t>
            </a:r>
            <a:r>
              <a:rPr sz="800" i="1" spc="-25" dirty="0">
                <a:solidFill>
                  <a:srgbClr val="706D66"/>
                </a:solidFill>
                <a:latin typeface="Arial"/>
                <a:cs typeface="Arial"/>
              </a:rPr>
              <a:t> </a:t>
            </a:r>
            <a:r>
              <a:rPr sz="800" i="1" dirty="0">
                <a:solidFill>
                  <a:srgbClr val="706D66"/>
                </a:solidFill>
                <a:latin typeface="Arial"/>
                <a:cs typeface="Arial"/>
              </a:rPr>
              <a:t>Projects</a:t>
            </a:r>
            <a:r>
              <a:rPr sz="800" i="1" spc="-25" dirty="0">
                <a:solidFill>
                  <a:srgbClr val="706D66"/>
                </a:solidFill>
                <a:latin typeface="Arial"/>
                <a:cs typeface="Arial"/>
              </a:rPr>
              <a:t> </a:t>
            </a:r>
            <a:r>
              <a:rPr sz="800" i="1" dirty="0">
                <a:solidFill>
                  <a:srgbClr val="706D66"/>
                </a:solidFill>
                <a:latin typeface="Arial"/>
                <a:cs typeface="Arial"/>
              </a:rPr>
              <a:t>Trust</a:t>
            </a:r>
            <a:r>
              <a:rPr sz="800" i="1" spc="-25" dirty="0">
                <a:solidFill>
                  <a:srgbClr val="706D66"/>
                </a:solidFill>
                <a:latin typeface="Arial"/>
                <a:cs typeface="Arial"/>
              </a:rPr>
              <a:t> </a:t>
            </a:r>
            <a:r>
              <a:rPr sz="800" i="1" dirty="0">
                <a:solidFill>
                  <a:srgbClr val="706D66"/>
                </a:solidFill>
                <a:latin typeface="Arial"/>
                <a:cs typeface="Arial"/>
              </a:rPr>
              <a:t>Fund</a:t>
            </a:r>
            <a:r>
              <a:rPr sz="800" i="1" spc="-25" dirty="0">
                <a:solidFill>
                  <a:srgbClr val="706D66"/>
                </a:solidFill>
                <a:latin typeface="Arial"/>
                <a:cs typeface="Arial"/>
              </a:rPr>
              <a:t> </a:t>
            </a:r>
            <a:r>
              <a:rPr sz="800" i="1" spc="-10" dirty="0">
                <a:solidFill>
                  <a:srgbClr val="706D66"/>
                </a:solidFill>
                <a:latin typeface="Arial"/>
                <a:cs typeface="Arial"/>
              </a:rPr>
              <a:t>Shortfall</a:t>
            </a:r>
            <a:r>
              <a:rPr sz="800" i="1" spc="-25" dirty="0">
                <a:solidFill>
                  <a:srgbClr val="706D66"/>
                </a:solidFill>
                <a:latin typeface="Arial"/>
                <a:cs typeface="Arial"/>
              </a:rPr>
              <a:t> </a:t>
            </a:r>
            <a:r>
              <a:rPr sz="800" i="1" dirty="0">
                <a:solidFill>
                  <a:srgbClr val="706D66"/>
                </a:solidFill>
                <a:latin typeface="Arial"/>
                <a:cs typeface="Arial"/>
              </a:rPr>
              <a:t>in</a:t>
            </a:r>
            <a:r>
              <a:rPr sz="800" i="1" spc="-25" dirty="0">
                <a:solidFill>
                  <a:srgbClr val="706D66"/>
                </a:solidFill>
                <a:latin typeface="Arial"/>
                <a:cs typeface="Arial"/>
              </a:rPr>
              <a:t> </a:t>
            </a:r>
            <a:r>
              <a:rPr sz="800" i="1" dirty="0">
                <a:solidFill>
                  <a:srgbClr val="706D66"/>
                </a:solidFill>
                <a:latin typeface="Arial"/>
                <a:cs typeface="Arial"/>
              </a:rPr>
              <a:t>2035”</a:t>
            </a:r>
            <a:r>
              <a:rPr sz="800" i="1" spc="-25" dirty="0">
                <a:solidFill>
                  <a:srgbClr val="706D66"/>
                </a:solidFill>
                <a:latin typeface="Arial"/>
                <a:cs typeface="Arial"/>
              </a:rPr>
              <a:t> </a:t>
            </a:r>
            <a:r>
              <a:rPr sz="800" i="1" dirty="0">
                <a:solidFill>
                  <a:srgbClr val="706D66"/>
                </a:solidFill>
                <a:latin typeface="Arial"/>
                <a:cs typeface="Arial"/>
              </a:rPr>
              <a:t>(May</a:t>
            </a:r>
            <a:r>
              <a:rPr sz="800" i="1" spc="-25" dirty="0">
                <a:solidFill>
                  <a:srgbClr val="706D66"/>
                </a:solidFill>
                <a:latin typeface="Arial"/>
                <a:cs typeface="Arial"/>
              </a:rPr>
              <a:t> </a:t>
            </a:r>
            <a:r>
              <a:rPr sz="800" i="1" dirty="0">
                <a:solidFill>
                  <a:srgbClr val="706D66"/>
                </a:solidFill>
                <a:latin typeface="Arial"/>
                <a:cs typeface="Arial"/>
              </a:rPr>
              <a:t>7,</a:t>
            </a:r>
            <a:r>
              <a:rPr sz="800" i="1" spc="-25" dirty="0">
                <a:solidFill>
                  <a:srgbClr val="706D66"/>
                </a:solidFill>
                <a:latin typeface="Arial"/>
                <a:cs typeface="Arial"/>
              </a:rPr>
              <a:t> </a:t>
            </a:r>
            <a:r>
              <a:rPr sz="800" i="1" spc="-10" dirty="0">
                <a:solidFill>
                  <a:srgbClr val="706D66"/>
                </a:solidFill>
                <a:latin typeface="Arial"/>
                <a:cs typeface="Arial"/>
              </a:rPr>
              <a:t>2024)</a:t>
            </a:r>
            <a:endParaRPr sz="800" dirty="0">
              <a:latin typeface="Arial"/>
              <a:cs typeface="Arial"/>
            </a:endParaRPr>
          </a:p>
          <a:p>
            <a:pPr marL="38100">
              <a:lnSpc>
                <a:spcPct val="100000"/>
              </a:lnSpc>
            </a:pPr>
            <a:r>
              <a:rPr sz="750" i="1" baseline="27777" dirty="0">
                <a:solidFill>
                  <a:srgbClr val="706D66"/>
                </a:solidFill>
                <a:latin typeface="Arial"/>
                <a:cs typeface="Arial"/>
              </a:rPr>
              <a:t>2</a:t>
            </a:r>
            <a:r>
              <a:rPr sz="750" i="1" spc="104" baseline="27777" dirty="0">
                <a:solidFill>
                  <a:srgbClr val="706D66"/>
                </a:solidFill>
                <a:latin typeface="Arial"/>
                <a:cs typeface="Arial"/>
              </a:rPr>
              <a:t> </a:t>
            </a:r>
            <a:r>
              <a:rPr sz="800" i="1" spc="-10" dirty="0">
                <a:solidFill>
                  <a:srgbClr val="706D66"/>
                </a:solidFill>
                <a:latin typeface="Arial"/>
                <a:cs typeface="Arial"/>
              </a:rPr>
              <a:t>Source:</a:t>
            </a:r>
            <a:r>
              <a:rPr sz="800" i="1" spc="-20" dirty="0">
                <a:solidFill>
                  <a:srgbClr val="706D66"/>
                </a:solidFill>
                <a:latin typeface="Arial"/>
                <a:cs typeface="Arial"/>
              </a:rPr>
              <a:t> </a:t>
            </a:r>
            <a:r>
              <a:rPr sz="800" i="1" dirty="0">
                <a:solidFill>
                  <a:srgbClr val="706D66"/>
                </a:solidFill>
                <a:latin typeface="Arial"/>
                <a:cs typeface="Arial"/>
              </a:rPr>
              <a:t>The</a:t>
            </a:r>
            <a:r>
              <a:rPr sz="800" i="1" spc="-20" dirty="0">
                <a:solidFill>
                  <a:srgbClr val="706D66"/>
                </a:solidFill>
                <a:latin typeface="Arial"/>
                <a:cs typeface="Arial"/>
              </a:rPr>
              <a:t> </a:t>
            </a:r>
            <a:r>
              <a:rPr sz="800" i="1" dirty="0">
                <a:solidFill>
                  <a:srgbClr val="706D66"/>
                </a:solidFill>
                <a:latin typeface="Arial"/>
                <a:cs typeface="Arial"/>
              </a:rPr>
              <a:t>Motley</a:t>
            </a:r>
            <a:r>
              <a:rPr sz="800" i="1" spc="-25" dirty="0">
                <a:solidFill>
                  <a:srgbClr val="706D66"/>
                </a:solidFill>
                <a:latin typeface="Arial"/>
                <a:cs typeface="Arial"/>
              </a:rPr>
              <a:t> </a:t>
            </a:r>
            <a:r>
              <a:rPr sz="800" i="1" dirty="0">
                <a:solidFill>
                  <a:srgbClr val="706D66"/>
                </a:solidFill>
                <a:latin typeface="Arial"/>
                <a:cs typeface="Arial"/>
              </a:rPr>
              <a:t>Fool</a:t>
            </a:r>
            <a:r>
              <a:rPr sz="800" i="1" spc="-20" dirty="0">
                <a:solidFill>
                  <a:srgbClr val="706D66"/>
                </a:solidFill>
                <a:latin typeface="Arial"/>
                <a:cs typeface="Arial"/>
              </a:rPr>
              <a:t> </a:t>
            </a:r>
            <a:r>
              <a:rPr sz="800" i="1" dirty="0">
                <a:solidFill>
                  <a:srgbClr val="706D66"/>
                </a:solidFill>
                <a:latin typeface="Arial"/>
                <a:cs typeface="Arial"/>
              </a:rPr>
              <a:t>–</a:t>
            </a:r>
            <a:r>
              <a:rPr sz="800" i="1" spc="-20" dirty="0">
                <a:solidFill>
                  <a:srgbClr val="706D66"/>
                </a:solidFill>
                <a:latin typeface="Arial"/>
                <a:cs typeface="Arial"/>
              </a:rPr>
              <a:t> </a:t>
            </a:r>
            <a:r>
              <a:rPr sz="800" i="1" dirty="0">
                <a:solidFill>
                  <a:srgbClr val="706D66"/>
                </a:solidFill>
                <a:latin typeface="Arial"/>
                <a:cs typeface="Arial"/>
              </a:rPr>
              <a:t>“Social</a:t>
            </a:r>
            <a:r>
              <a:rPr sz="800" i="1" spc="-25" dirty="0">
                <a:solidFill>
                  <a:srgbClr val="706D66"/>
                </a:solidFill>
                <a:latin typeface="Arial"/>
                <a:cs typeface="Arial"/>
              </a:rPr>
              <a:t> </a:t>
            </a:r>
            <a:r>
              <a:rPr sz="800" i="1" dirty="0">
                <a:solidFill>
                  <a:srgbClr val="706D66"/>
                </a:solidFill>
                <a:latin typeface="Arial"/>
                <a:cs typeface="Arial"/>
              </a:rPr>
              <a:t>Security</a:t>
            </a:r>
            <a:r>
              <a:rPr sz="800" i="1" spc="-20" dirty="0">
                <a:solidFill>
                  <a:srgbClr val="706D66"/>
                </a:solidFill>
                <a:latin typeface="Arial"/>
                <a:cs typeface="Arial"/>
              </a:rPr>
              <a:t> </a:t>
            </a:r>
            <a:r>
              <a:rPr sz="800" i="1" dirty="0">
                <a:solidFill>
                  <a:srgbClr val="706D66"/>
                </a:solidFill>
                <a:latin typeface="Arial"/>
                <a:cs typeface="Arial"/>
              </a:rPr>
              <a:t>Replaces</a:t>
            </a:r>
            <a:r>
              <a:rPr sz="800" i="1" spc="-20" dirty="0">
                <a:solidFill>
                  <a:srgbClr val="706D66"/>
                </a:solidFill>
                <a:latin typeface="Arial"/>
                <a:cs typeface="Arial"/>
              </a:rPr>
              <a:t> </a:t>
            </a:r>
            <a:r>
              <a:rPr sz="800" i="1" dirty="0">
                <a:solidFill>
                  <a:srgbClr val="706D66"/>
                </a:solidFill>
                <a:latin typeface="Arial"/>
                <a:cs typeface="Arial"/>
              </a:rPr>
              <a:t>Less</a:t>
            </a:r>
            <a:r>
              <a:rPr sz="800" i="1" spc="-20" dirty="0">
                <a:solidFill>
                  <a:srgbClr val="706D66"/>
                </a:solidFill>
                <a:latin typeface="Arial"/>
                <a:cs typeface="Arial"/>
              </a:rPr>
              <a:t> </a:t>
            </a:r>
            <a:r>
              <a:rPr sz="800" i="1" dirty="0">
                <a:solidFill>
                  <a:srgbClr val="706D66"/>
                </a:solidFill>
                <a:latin typeface="Arial"/>
                <a:cs typeface="Arial"/>
              </a:rPr>
              <a:t>of</a:t>
            </a:r>
            <a:r>
              <a:rPr sz="800" i="1" spc="-25" dirty="0">
                <a:solidFill>
                  <a:srgbClr val="706D66"/>
                </a:solidFill>
                <a:latin typeface="Arial"/>
                <a:cs typeface="Arial"/>
              </a:rPr>
              <a:t> </a:t>
            </a:r>
            <a:r>
              <a:rPr sz="800" i="1" dirty="0">
                <a:solidFill>
                  <a:srgbClr val="706D66"/>
                </a:solidFill>
                <a:latin typeface="Arial"/>
                <a:cs typeface="Arial"/>
              </a:rPr>
              <a:t>Your</a:t>
            </a:r>
            <a:r>
              <a:rPr sz="800" i="1" spc="-20" dirty="0">
                <a:solidFill>
                  <a:srgbClr val="706D66"/>
                </a:solidFill>
                <a:latin typeface="Arial"/>
                <a:cs typeface="Arial"/>
              </a:rPr>
              <a:t> </a:t>
            </a:r>
            <a:r>
              <a:rPr sz="800" i="1" spc="-10" dirty="0">
                <a:solidFill>
                  <a:srgbClr val="706D66"/>
                </a:solidFill>
                <a:latin typeface="Arial"/>
                <a:cs typeface="Arial"/>
              </a:rPr>
              <a:t>Income</a:t>
            </a:r>
            <a:r>
              <a:rPr sz="800" i="1" spc="-20" dirty="0">
                <a:solidFill>
                  <a:srgbClr val="706D66"/>
                </a:solidFill>
                <a:latin typeface="Arial"/>
                <a:cs typeface="Arial"/>
              </a:rPr>
              <a:t> </a:t>
            </a:r>
            <a:r>
              <a:rPr sz="800" i="1" dirty="0">
                <a:solidFill>
                  <a:srgbClr val="706D66"/>
                </a:solidFill>
                <a:latin typeface="Arial"/>
                <a:cs typeface="Arial"/>
              </a:rPr>
              <a:t>Now</a:t>
            </a:r>
            <a:r>
              <a:rPr sz="800" i="1" spc="-25" dirty="0">
                <a:solidFill>
                  <a:srgbClr val="706D66"/>
                </a:solidFill>
                <a:latin typeface="Arial"/>
                <a:cs typeface="Arial"/>
              </a:rPr>
              <a:t> </a:t>
            </a:r>
            <a:r>
              <a:rPr sz="800" i="1" dirty="0">
                <a:solidFill>
                  <a:srgbClr val="706D66"/>
                </a:solidFill>
                <a:latin typeface="Arial"/>
                <a:cs typeface="Arial"/>
              </a:rPr>
              <a:t>Than</a:t>
            </a:r>
            <a:r>
              <a:rPr sz="800" i="1" spc="-20" dirty="0">
                <a:solidFill>
                  <a:srgbClr val="706D66"/>
                </a:solidFill>
                <a:latin typeface="Arial"/>
                <a:cs typeface="Arial"/>
              </a:rPr>
              <a:t> </a:t>
            </a:r>
            <a:r>
              <a:rPr sz="800" i="1" dirty="0">
                <a:solidFill>
                  <a:srgbClr val="706D66"/>
                </a:solidFill>
                <a:latin typeface="Arial"/>
                <a:cs typeface="Arial"/>
              </a:rPr>
              <a:t>It</a:t>
            </a:r>
            <a:r>
              <a:rPr sz="800" i="1" spc="-20" dirty="0">
                <a:solidFill>
                  <a:srgbClr val="706D66"/>
                </a:solidFill>
                <a:latin typeface="Arial"/>
                <a:cs typeface="Arial"/>
              </a:rPr>
              <a:t> </a:t>
            </a:r>
            <a:r>
              <a:rPr sz="800" i="1" dirty="0">
                <a:solidFill>
                  <a:srgbClr val="706D66"/>
                </a:solidFill>
                <a:latin typeface="Arial"/>
                <a:cs typeface="Arial"/>
              </a:rPr>
              <a:t>Did</a:t>
            </a:r>
            <a:r>
              <a:rPr sz="800" i="1" spc="-20" dirty="0">
                <a:solidFill>
                  <a:srgbClr val="706D66"/>
                </a:solidFill>
                <a:latin typeface="Arial"/>
                <a:cs typeface="Arial"/>
              </a:rPr>
              <a:t> </a:t>
            </a:r>
            <a:r>
              <a:rPr sz="800" i="1" spc="-10" dirty="0">
                <a:solidFill>
                  <a:srgbClr val="706D66"/>
                </a:solidFill>
                <a:latin typeface="Arial"/>
                <a:cs typeface="Arial"/>
              </a:rPr>
              <a:t>Before.</a:t>
            </a:r>
            <a:r>
              <a:rPr sz="800" i="1" spc="-25" dirty="0">
                <a:solidFill>
                  <a:srgbClr val="706D66"/>
                </a:solidFill>
                <a:latin typeface="Arial"/>
                <a:cs typeface="Arial"/>
              </a:rPr>
              <a:t> </a:t>
            </a:r>
            <a:r>
              <a:rPr sz="800" i="1" dirty="0">
                <a:solidFill>
                  <a:srgbClr val="706D66"/>
                </a:solidFill>
                <a:latin typeface="Arial"/>
                <a:cs typeface="Arial"/>
              </a:rPr>
              <a:t>Here's</a:t>
            </a:r>
            <a:r>
              <a:rPr sz="800" i="1" spc="-20" dirty="0">
                <a:solidFill>
                  <a:srgbClr val="706D66"/>
                </a:solidFill>
                <a:latin typeface="Arial"/>
                <a:cs typeface="Arial"/>
              </a:rPr>
              <a:t> </a:t>
            </a:r>
            <a:r>
              <a:rPr sz="800" i="1" dirty="0">
                <a:solidFill>
                  <a:srgbClr val="706D66"/>
                </a:solidFill>
                <a:latin typeface="Arial"/>
                <a:cs typeface="Arial"/>
              </a:rPr>
              <a:t>Why.”</a:t>
            </a:r>
            <a:r>
              <a:rPr sz="800" i="1" spc="-20" dirty="0">
                <a:solidFill>
                  <a:srgbClr val="706D66"/>
                </a:solidFill>
                <a:latin typeface="Arial"/>
                <a:cs typeface="Arial"/>
              </a:rPr>
              <a:t> </a:t>
            </a:r>
            <a:r>
              <a:rPr sz="800" i="1" dirty="0">
                <a:solidFill>
                  <a:srgbClr val="706D66"/>
                </a:solidFill>
                <a:latin typeface="Arial"/>
                <a:cs typeface="Arial"/>
              </a:rPr>
              <a:t>(February</a:t>
            </a:r>
            <a:r>
              <a:rPr sz="800" i="1" spc="-25" dirty="0">
                <a:solidFill>
                  <a:srgbClr val="706D66"/>
                </a:solidFill>
                <a:latin typeface="Arial"/>
                <a:cs typeface="Arial"/>
              </a:rPr>
              <a:t> </a:t>
            </a:r>
            <a:r>
              <a:rPr lang="en-US" sz="800" i="1" spc="-25" dirty="0">
                <a:solidFill>
                  <a:srgbClr val="706D66"/>
                </a:solidFill>
                <a:latin typeface="Arial"/>
                <a:cs typeface="Arial"/>
              </a:rPr>
              <a:t>1</a:t>
            </a:r>
            <a:r>
              <a:rPr sz="800" i="1" dirty="0">
                <a:solidFill>
                  <a:srgbClr val="706D66"/>
                </a:solidFill>
                <a:latin typeface="Arial"/>
                <a:cs typeface="Arial"/>
              </a:rPr>
              <a:t>8,</a:t>
            </a:r>
            <a:r>
              <a:rPr sz="800" i="1" spc="-20" dirty="0">
                <a:solidFill>
                  <a:srgbClr val="706D66"/>
                </a:solidFill>
                <a:latin typeface="Arial"/>
                <a:cs typeface="Arial"/>
              </a:rPr>
              <a:t> </a:t>
            </a:r>
            <a:r>
              <a:rPr sz="800" i="1" spc="-10" dirty="0">
                <a:solidFill>
                  <a:srgbClr val="706D66"/>
                </a:solidFill>
                <a:latin typeface="Arial"/>
                <a:cs typeface="Arial"/>
              </a:rPr>
              <a:t>2024)</a:t>
            </a:r>
            <a:endParaRPr sz="800" dirty="0">
              <a:latin typeface="Arial"/>
              <a:cs typeface="Arial"/>
            </a:endParaRPr>
          </a:p>
          <a:p>
            <a:pPr marL="38100">
              <a:lnSpc>
                <a:spcPct val="100000"/>
              </a:lnSpc>
              <a:spcBef>
                <a:spcPts val="5"/>
              </a:spcBef>
            </a:pPr>
            <a:r>
              <a:rPr sz="750" i="1" baseline="27777" dirty="0">
                <a:solidFill>
                  <a:srgbClr val="706D66"/>
                </a:solidFill>
                <a:latin typeface="Arial"/>
                <a:cs typeface="Arial"/>
              </a:rPr>
              <a:t>3</a:t>
            </a:r>
            <a:r>
              <a:rPr sz="750" i="1" spc="104" baseline="27777" dirty="0">
                <a:solidFill>
                  <a:srgbClr val="706D66"/>
                </a:solidFill>
                <a:latin typeface="Arial"/>
                <a:cs typeface="Arial"/>
              </a:rPr>
              <a:t> </a:t>
            </a:r>
            <a:r>
              <a:rPr sz="800" i="1" dirty="0">
                <a:solidFill>
                  <a:srgbClr val="706D66"/>
                </a:solidFill>
                <a:latin typeface="Arial"/>
                <a:cs typeface="Arial"/>
              </a:rPr>
              <a:t>Source:</a:t>
            </a:r>
            <a:r>
              <a:rPr sz="800" i="1" spc="-10" dirty="0">
                <a:solidFill>
                  <a:srgbClr val="706D66"/>
                </a:solidFill>
                <a:latin typeface="Arial"/>
                <a:cs typeface="Arial"/>
              </a:rPr>
              <a:t> </a:t>
            </a:r>
            <a:r>
              <a:rPr sz="800" i="1" dirty="0">
                <a:solidFill>
                  <a:srgbClr val="706D66"/>
                </a:solidFill>
                <a:latin typeface="Arial"/>
                <a:cs typeface="Arial"/>
              </a:rPr>
              <a:t>CNBC:</a:t>
            </a:r>
            <a:r>
              <a:rPr sz="800" i="1" spc="-20" dirty="0">
                <a:solidFill>
                  <a:srgbClr val="706D66"/>
                </a:solidFill>
                <a:latin typeface="Arial"/>
                <a:cs typeface="Arial"/>
              </a:rPr>
              <a:t> </a:t>
            </a:r>
            <a:r>
              <a:rPr sz="800" i="1" dirty="0">
                <a:solidFill>
                  <a:srgbClr val="706D66"/>
                </a:solidFill>
                <a:latin typeface="Arial"/>
                <a:cs typeface="Arial"/>
              </a:rPr>
              <a:t>"Social</a:t>
            </a:r>
            <a:r>
              <a:rPr sz="800" i="1" spc="-20" dirty="0">
                <a:solidFill>
                  <a:srgbClr val="706D66"/>
                </a:solidFill>
                <a:latin typeface="Arial"/>
                <a:cs typeface="Arial"/>
              </a:rPr>
              <a:t> </a:t>
            </a:r>
            <a:r>
              <a:rPr sz="800" i="1" dirty="0">
                <a:solidFill>
                  <a:srgbClr val="706D66"/>
                </a:solidFill>
                <a:latin typeface="Arial"/>
                <a:cs typeface="Arial"/>
              </a:rPr>
              <a:t>Security</a:t>
            </a:r>
            <a:r>
              <a:rPr sz="800" i="1" spc="-15" dirty="0">
                <a:solidFill>
                  <a:srgbClr val="706D66"/>
                </a:solidFill>
                <a:latin typeface="Arial"/>
                <a:cs typeface="Arial"/>
              </a:rPr>
              <a:t> </a:t>
            </a:r>
            <a:r>
              <a:rPr sz="800" i="1" spc="-10" dirty="0">
                <a:solidFill>
                  <a:srgbClr val="706D66"/>
                </a:solidFill>
                <a:latin typeface="Arial"/>
                <a:cs typeface="Arial"/>
              </a:rPr>
              <a:t>beneficiaries</a:t>
            </a:r>
            <a:r>
              <a:rPr sz="800" i="1" spc="-20" dirty="0">
                <a:solidFill>
                  <a:srgbClr val="706D66"/>
                </a:solidFill>
                <a:latin typeface="Arial"/>
                <a:cs typeface="Arial"/>
              </a:rPr>
              <a:t> </a:t>
            </a:r>
            <a:r>
              <a:rPr sz="800" i="1" dirty="0">
                <a:solidFill>
                  <a:srgbClr val="706D66"/>
                </a:solidFill>
                <a:latin typeface="Arial"/>
                <a:cs typeface="Arial"/>
              </a:rPr>
              <a:t>will</a:t>
            </a:r>
            <a:r>
              <a:rPr sz="800" i="1" spc="-20" dirty="0">
                <a:solidFill>
                  <a:srgbClr val="706D66"/>
                </a:solidFill>
                <a:latin typeface="Arial"/>
                <a:cs typeface="Arial"/>
              </a:rPr>
              <a:t> </a:t>
            </a:r>
            <a:r>
              <a:rPr sz="800" i="1" dirty="0">
                <a:solidFill>
                  <a:srgbClr val="706D66"/>
                </a:solidFill>
                <a:latin typeface="Arial"/>
                <a:cs typeface="Arial"/>
              </a:rPr>
              <a:t>soon</a:t>
            </a:r>
            <a:r>
              <a:rPr sz="800" i="1" spc="-20" dirty="0">
                <a:solidFill>
                  <a:srgbClr val="706D66"/>
                </a:solidFill>
                <a:latin typeface="Arial"/>
                <a:cs typeface="Arial"/>
              </a:rPr>
              <a:t> </a:t>
            </a:r>
            <a:r>
              <a:rPr sz="800" i="1" dirty="0">
                <a:solidFill>
                  <a:srgbClr val="706D66"/>
                </a:solidFill>
                <a:latin typeface="Arial"/>
                <a:cs typeface="Arial"/>
              </a:rPr>
              <a:t>receive</a:t>
            </a:r>
            <a:r>
              <a:rPr sz="800" i="1" spc="-15" dirty="0">
                <a:solidFill>
                  <a:srgbClr val="706D66"/>
                </a:solidFill>
                <a:latin typeface="Arial"/>
                <a:cs typeface="Arial"/>
              </a:rPr>
              <a:t> </a:t>
            </a:r>
            <a:r>
              <a:rPr sz="800" i="1" dirty="0">
                <a:solidFill>
                  <a:srgbClr val="706D66"/>
                </a:solidFill>
                <a:latin typeface="Arial"/>
                <a:cs typeface="Arial"/>
              </a:rPr>
              <a:t>2026</a:t>
            </a:r>
            <a:r>
              <a:rPr sz="800" i="1" spc="-20" dirty="0">
                <a:solidFill>
                  <a:srgbClr val="706D66"/>
                </a:solidFill>
                <a:latin typeface="Arial"/>
                <a:cs typeface="Arial"/>
              </a:rPr>
              <a:t> </a:t>
            </a:r>
            <a:r>
              <a:rPr sz="800" i="1" dirty="0">
                <a:solidFill>
                  <a:srgbClr val="706D66"/>
                </a:solidFill>
                <a:latin typeface="Arial"/>
                <a:cs typeface="Arial"/>
              </a:rPr>
              <a:t>benefit</a:t>
            </a:r>
            <a:r>
              <a:rPr sz="800" i="1" spc="-20" dirty="0">
                <a:solidFill>
                  <a:srgbClr val="706D66"/>
                </a:solidFill>
                <a:latin typeface="Arial"/>
                <a:cs typeface="Arial"/>
              </a:rPr>
              <a:t> </a:t>
            </a:r>
            <a:r>
              <a:rPr sz="800" i="1" spc="-10" dirty="0">
                <a:solidFill>
                  <a:srgbClr val="706D66"/>
                </a:solidFill>
                <a:latin typeface="Arial"/>
                <a:cs typeface="Arial"/>
              </a:rPr>
              <a:t>notices.</a:t>
            </a:r>
            <a:r>
              <a:rPr sz="800" i="1" spc="-15" dirty="0">
                <a:solidFill>
                  <a:srgbClr val="706D66"/>
                </a:solidFill>
                <a:latin typeface="Arial"/>
                <a:cs typeface="Arial"/>
              </a:rPr>
              <a:t> </a:t>
            </a:r>
            <a:r>
              <a:rPr sz="800" i="1" dirty="0">
                <a:solidFill>
                  <a:srgbClr val="706D66"/>
                </a:solidFill>
                <a:latin typeface="Arial"/>
                <a:cs typeface="Arial"/>
              </a:rPr>
              <a:t>Here</a:t>
            </a:r>
            <a:r>
              <a:rPr sz="800" i="1" spc="-20" dirty="0">
                <a:solidFill>
                  <a:srgbClr val="706D66"/>
                </a:solidFill>
                <a:latin typeface="Arial"/>
                <a:cs typeface="Arial"/>
              </a:rPr>
              <a:t> </a:t>
            </a:r>
            <a:r>
              <a:rPr sz="800" i="1" dirty="0">
                <a:solidFill>
                  <a:srgbClr val="706D66"/>
                </a:solidFill>
                <a:latin typeface="Arial"/>
                <a:cs typeface="Arial"/>
              </a:rPr>
              <a:t>are</a:t>
            </a:r>
            <a:r>
              <a:rPr sz="800" i="1" spc="-20" dirty="0">
                <a:solidFill>
                  <a:srgbClr val="706D66"/>
                </a:solidFill>
                <a:latin typeface="Arial"/>
                <a:cs typeface="Arial"/>
              </a:rPr>
              <a:t> </a:t>
            </a:r>
            <a:r>
              <a:rPr sz="800" i="1" dirty="0">
                <a:solidFill>
                  <a:srgbClr val="706D66"/>
                </a:solidFill>
                <a:latin typeface="Arial"/>
                <a:cs typeface="Arial"/>
              </a:rPr>
              <a:t>the</a:t>
            </a:r>
            <a:r>
              <a:rPr sz="800" i="1" spc="-20" dirty="0">
                <a:solidFill>
                  <a:srgbClr val="706D66"/>
                </a:solidFill>
                <a:latin typeface="Arial"/>
                <a:cs typeface="Arial"/>
              </a:rPr>
              <a:t> </a:t>
            </a:r>
            <a:r>
              <a:rPr sz="800" i="1" dirty="0">
                <a:solidFill>
                  <a:srgbClr val="706D66"/>
                </a:solidFill>
                <a:latin typeface="Arial"/>
                <a:cs typeface="Arial"/>
              </a:rPr>
              <a:t>changes</a:t>
            </a:r>
            <a:r>
              <a:rPr sz="800" i="1" spc="-15" dirty="0">
                <a:solidFill>
                  <a:srgbClr val="706D66"/>
                </a:solidFill>
                <a:latin typeface="Arial"/>
                <a:cs typeface="Arial"/>
              </a:rPr>
              <a:t> </a:t>
            </a:r>
            <a:r>
              <a:rPr sz="800" i="1" dirty="0">
                <a:solidFill>
                  <a:srgbClr val="706D66"/>
                </a:solidFill>
                <a:latin typeface="Arial"/>
                <a:cs typeface="Arial"/>
              </a:rPr>
              <a:t>to</a:t>
            </a:r>
            <a:r>
              <a:rPr sz="800" i="1" spc="-20" dirty="0">
                <a:solidFill>
                  <a:srgbClr val="706D66"/>
                </a:solidFill>
                <a:latin typeface="Arial"/>
                <a:cs typeface="Arial"/>
              </a:rPr>
              <a:t> </a:t>
            </a:r>
            <a:r>
              <a:rPr sz="800" i="1" dirty="0">
                <a:solidFill>
                  <a:srgbClr val="706D66"/>
                </a:solidFill>
                <a:latin typeface="Arial"/>
                <a:cs typeface="Arial"/>
              </a:rPr>
              <a:t>watch</a:t>
            </a:r>
            <a:r>
              <a:rPr sz="800" i="1" spc="-20" dirty="0">
                <a:solidFill>
                  <a:srgbClr val="706D66"/>
                </a:solidFill>
                <a:latin typeface="Arial"/>
                <a:cs typeface="Arial"/>
              </a:rPr>
              <a:t> </a:t>
            </a:r>
            <a:r>
              <a:rPr sz="800" i="1" dirty="0">
                <a:solidFill>
                  <a:srgbClr val="706D66"/>
                </a:solidFill>
                <a:latin typeface="Arial"/>
                <a:cs typeface="Arial"/>
              </a:rPr>
              <a:t>for"</a:t>
            </a:r>
            <a:r>
              <a:rPr sz="800" i="1" spc="-20" dirty="0">
                <a:solidFill>
                  <a:srgbClr val="706D66"/>
                </a:solidFill>
                <a:latin typeface="Arial"/>
                <a:cs typeface="Arial"/>
              </a:rPr>
              <a:t> </a:t>
            </a:r>
            <a:r>
              <a:rPr sz="800" i="1" dirty="0">
                <a:solidFill>
                  <a:srgbClr val="706D66"/>
                </a:solidFill>
                <a:latin typeface="Arial"/>
                <a:cs typeface="Arial"/>
              </a:rPr>
              <a:t>(November</a:t>
            </a:r>
            <a:r>
              <a:rPr sz="800" i="1" spc="-15" dirty="0">
                <a:solidFill>
                  <a:srgbClr val="706D66"/>
                </a:solidFill>
                <a:latin typeface="Arial"/>
                <a:cs typeface="Arial"/>
              </a:rPr>
              <a:t> </a:t>
            </a:r>
            <a:r>
              <a:rPr sz="800" i="1" dirty="0">
                <a:solidFill>
                  <a:srgbClr val="706D66"/>
                </a:solidFill>
                <a:latin typeface="Arial"/>
                <a:cs typeface="Arial"/>
              </a:rPr>
              <a:t>2</a:t>
            </a:r>
            <a:r>
              <a:rPr lang="en-US" sz="800" i="1" dirty="0">
                <a:solidFill>
                  <a:srgbClr val="706D66"/>
                </a:solidFill>
                <a:latin typeface="Arial"/>
                <a:cs typeface="Arial"/>
              </a:rPr>
              <a:t>1</a:t>
            </a:r>
            <a:r>
              <a:rPr sz="800" i="1" dirty="0">
                <a:solidFill>
                  <a:srgbClr val="706D66"/>
                </a:solidFill>
                <a:latin typeface="Arial"/>
                <a:cs typeface="Arial"/>
              </a:rPr>
              <a:t>,</a:t>
            </a:r>
            <a:r>
              <a:rPr sz="800" i="1" spc="-20" dirty="0">
                <a:solidFill>
                  <a:srgbClr val="706D66"/>
                </a:solidFill>
                <a:latin typeface="Arial"/>
                <a:cs typeface="Arial"/>
              </a:rPr>
              <a:t> </a:t>
            </a:r>
            <a:r>
              <a:rPr sz="800" i="1" spc="-10" dirty="0">
                <a:solidFill>
                  <a:srgbClr val="706D66"/>
                </a:solidFill>
                <a:latin typeface="Arial"/>
                <a:cs typeface="Arial"/>
              </a:rPr>
              <a:t>2025)</a:t>
            </a:r>
            <a:endParaRPr sz="800" dirty="0">
              <a:latin typeface="Arial"/>
              <a:cs typeface="Arial"/>
            </a:endParaRPr>
          </a:p>
        </p:txBody>
      </p:sp>
      <p:grpSp>
        <p:nvGrpSpPr>
          <p:cNvPr id="30" name="object 30"/>
          <p:cNvGrpSpPr/>
          <p:nvPr/>
        </p:nvGrpSpPr>
        <p:grpSpPr>
          <a:xfrm>
            <a:off x="261810" y="3775763"/>
            <a:ext cx="8663940" cy="1130935"/>
            <a:chOff x="261810" y="3775763"/>
            <a:chExt cx="8663940" cy="1130935"/>
          </a:xfrm>
        </p:grpSpPr>
        <p:pic>
          <p:nvPicPr>
            <p:cNvPr id="31" name="object 31"/>
            <p:cNvPicPr/>
            <p:nvPr/>
          </p:nvPicPr>
          <p:blipFill>
            <a:blip r:embed="rId5" cstate="print"/>
            <a:stretch>
              <a:fillRect/>
            </a:stretch>
          </p:blipFill>
          <p:spPr>
            <a:xfrm>
              <a:off x="261810" y="3775763"/>
              <a:ext cx="8663939" cy="1130807"/>
            </a:xfrm>
            <a:prstGeom prst="rect">
              <a:avLst/>
            </a:prstGeom>
          </p:spPr>
        </p:pic>
        <p:sp>
          <p:nvSpPr>
            <p:cNvPr id="32" name="object 32"/>
            <p:cNvSpPr/>
            <p:nvPr/>
          </p:nvSpPr>
          <p:spPr>
            <a:xfrm>
              <a:off x="2276455" y="3801995"/>
              <a:ext cx="6623050" cy="1024255"/>
            </a:xfrm>
            <a:custGeom>
              <a:avLst/>
              <a:gdLst/>
              <a:ahLst/>
              <a:cxnLst/>
              <a:rect l="l" t="t" r="r" b="b"/>
              <a:pathLst>
                <a:path w="6623050" h="1024254">
                  <a:moveTo>
                    <a:pt x="6451777" y="0"/>
                  </a:moveTo>
                  <a:lnTo>
                    <a:pt x="170688" y="0"/>
                  </a:lnTo>
                  <a:lnTo>
                    <a:pt x="125311" y="6096"/>
                  </a:lnTo>
                  <a:lnTo>
                    <a:pt x="84536" y="23303"/>
                  </a:lnTo>
                  <a:lnTo>
                    <a:pt x="49991" y="49991"/>
                  </a:lnTo>
                  <a:lnTo>
                    <a:pt x="23303" y="84536"/>
                  </a:lnTo>
                  <a:lnTo>
                    <a:pt x="6096" y="125311"/>
                  </a:lnTo>
                  <a:lnTo>
                    <a:pt x="0" y="170687"/>
                  </a:lnTo>
                  <a:lnTo>
                    <a:pt x="0" y="853439"/>
                  </a:lnTo>
                  <a:lnTo>
                    <a:pt x="6096" y="898812"/>
                  </a:lnTo>
                  <a:lnTo>
                    <a:pt x="23303" y="939585"/>
                  </a:lnTo>
                  <a:lnTo>
                    <a:pt x="49991" y="974131"/>
                  </a:lnTo>
                  <a:lnTo>
                    <a:pt x="84536" y="1000822"/>
                  </a:lnTo>
                  <a:lnTo>
                    <a:pt x="125311" y="1018030"/>
                  </a:lnTo>
                  <a:lnTo>
                    <a:pt x="170688" y="1024128"/>
                  </a:lnTo>
                  <a:lnTo>
                    <a:pt x="6451777" y="1024128"/>
                  </a:lnTo>
                  <a:lnTo>
                    <a:pt x="6497155" y="1018030"/>
                  </a:lnTo>
                  <a:lnTo>
                    <a:pt x="6537932" y="1000822"/>
                  </a:lnTo>
                  <a:lnTo>
                    <a:pt x="6572480" y="974131"/>
                  </a:lnTo>
                  <a:lnTo>
                    <a:pt x="6599172" y="939585"/>
                  </a:lnTo>
                  <a:lnTo>
                    <a:pt x="6616380" y="898812"/>
                  </a:lnTo>
                  <a:lnTo>
                    <a:pt x="6622478" y="853439"/>
                  </a:lnTo>
                  <a:lnTo>
                    <a:pt x="6622478" y="170687"/>
                  </a:lnTo>
                  <a:lnTo>
                    <a:pt x="6616380" y="125311"/>
                  </a:lnTo>
                  <a:lnTo>
                    <a:pt x="6599172" y="84536"/>
                  </a:lnTo>
                  <a:lnTo>
                    <a:pt x="6572480" y="49991"/>
                  </a:lnTo>
                  <a:lnTo>
                    <a:pt x="6537932" y="23303"/>
                  </a:lnTo>
                  <a:lnTo>
                    <a:pt x="6497155" y="6096"/>
                  </a:lnTo>
                  <a:lnTo>
                    <a:pt x="6451777" y="0"/>
                  </a:lnTo>
                  <a:close/>
                </a:path>
              </a:pathLst>
            </a:custGeom>
            <a:solidFill>
              <a:srgbClr val="F1F1F1"/>
            </a:solidFill>
          </p:spPr>
          <p:txBody>
            <a:bodyPr wrap="square" lIns="0" tIns="0" rIns="0" bIns="0" rtlCol="0"/>
            <a:lstStyle/>
            <a:p>
              <a:endParaRPr/>
            </a:p>
          </p:txBody>
        </p:sp>
      </p:grpSp>
      <p:sp>
        <p:nvSpPr>
          <p:cNvPr id="33" name="object 33"/>
          <p:cNvSpPr txBox="1"/>
          <p:nvPr/>
        </p:nvSpPr>
        <p:spPr>
          <a:xfrm>
            <a:off x="2691698" y="4072122"/>
            <a:ext cx="5603875" cy="529590"/>
          </a:xfrm>
          <a:prstGeom prst="rect">
            <a:avLst/>
          </a:prstGeom>
        </p:spPr>
        <p:txBody>
          <a:bodyPr vert="horz" wrap="square" lIns="0" tIns="12700" rIns="0" bIns="0" rtlCol="0">
            <a:spAutoFit/>
          </a:bodyPr>
          <a:lstStyle/>
          <a:p>
            <a:pPr marL="12700" marR="5080">
              <a:lnSpc>
                <a:spcPct val="100000"/>
              </a:lnSpc>
              <a:spcBef>
                <a:spcPts val="100"/>
              </a:spcBef>
            </a:pPr>
            <a:r>
              <a:rPr sz="1100" spc="-10">
                <a:latin typeface="Arial"/>
                <a:cs typeface="Arial"/>
              </a:rPr>
              <a:t>Social</a:t>
            </a:r>
            <a:r>
              <a:rPr sz="1100" spc="-45">
                <a:latin typeface="Arial"/>
                <a:cs typeface="Arial"/>
              </a:rPr>
              <a:t> </a:t>
            </a:r>
            <a:r>
              <a:rPr sz="1100">
                <a:latin typeface="Arial"/>
                <a:cs typeface="Arial"/>
              </a:rPr>
              <a:t>Security</a:t>
            </a:r>
            <a:r>
              <a:rPr sz="1100" spc="-45">
                <a:latin typeface="Arial"/>
                <a:cs typeface="Arial"/>
              </a:rPr>
              <a:t> </a:t>
            </a:r>
            <a:r>
              <a:rPr sz="1100">
                <a:latin typeface="Arial"/>
                <a:cs typeface="Arial"/>
              </a:rPr>
              <a:t>payments</a:t>
            </a:r>
            <a:r>
              <a:rPr sz="1100" spc="-45">
                <a:latin typeface="Arial"/>
                <a:cs typeface="Arial"/>
              </a:rPr>
              <a:t> </a:t>
            </a:r>
            <a:r>
              <a:rPr sz="1100">
                <a:latin typeface="Arial"/>
                <a:cs typeface="Arial"/>
              </a:rPr>
              <a:t>will</a:t>
            </a:r>
            <a:r>
              <a:rPr sz="1100" spc="-40">
                <a:latin typeface="Arial"/>
                <a:cs typeface="Arial"/>
              </a:rPr>
              <a:t> </a:t>
            </a:r>
            <a:r>
              <a:rPr sz="1100">
                <a:latin typeface="Arial"/>
                <a:cs typeface="Arial"/>
              </a:rPr>
              <a:t>change</a:t>
            </a:r>
            <a:r>
              <a:rPr sz="1100" spc="-45">
                <a:latin typeface="Arial"/>
                <a:cs typeface="Arial"/>
              </a:rPr>
              <a:t> </a:t>
            </a:r>
            <a:r>
              <a:rPr sz="1100">
                <a:latin typeface="Arial"/>
                <a:cs typeface="Arial"/>
              </a:rPr>
              <a:t>annually,</a:t>
            </a:r>
            <a:r>
              <a:rPr sz="1100" spc="-50">
                <a:latin typeface="Arial"/>
                <a:cs typeface="Arial"/>
              </a:rPr>
              <a:t> </a:t>
            </a:r>
            <a:r>
              <a:rPr sz="1100">
                <a:latin typeface="Arial"/>
                <a:cs typeface="Arial"/>
              </a:rPr>
              <a:t>depending</a:t>
            </a:r>
            <a:r>
              <a:rPr sz="1100" spc="-40">
                <a:latin typeface="Arial"/>
                <a:cs typeface="Arial"/>
              </a:rPr>
              <a:t> </a:t>
            </a:r>
            <a:r>
              <a:rPr sz="1100">
                <a:latin typeface="Arial"/>
                <a:cs typeface="Arial"/>
              </a:rPr>
              <a:t>on</a:t>
            </a:r>
            <a:r>
              <a:rPr sz="1100" spc="-45">
                <a:latin typeface="Arial"/>
                <a:cs typeface="Arial"/>
              </a:rPr>
              <a:t> </a:t>
            </a:r>
            <a:r>
              <a:rPr sz="1100">
                <a:latin typeface="Arial"/>
                <a:cs typeface="Arial"/>
              </a:rPr>
              <a:t>a</a:t>
            </a:r>
            <a:r>
              <a:rPr sz="1100" spc="-45">
                <a:latin typeface="Arial"/>
                <a:cs typeface="Arial"/>
              </a:rPr>
              <a:t> </a:t>
            </a:r>
            <a:r>
              <a:rPr sz="1100">
                <a:latin typeface="Arial"/>
                <a:cs typeface="Arial"/>
              </a:rPr>
              <a:t>number</a:t>
            </a:r>
            <a:r>
              <a:rPr sz="1100" spc="-40">
                <a:latin typeface="Arial"/>
                <a:cs typeface="Arial"/>
              </a:rPr>
              <a:t> </a:t>
            </a:r>
            <a:r>
              <a:rPr sz="1100">
                <a:latin typeface="Arial"/>
                <a:cs typeface="Arial"/>
              </a:rPr>
              <a:t>of</a:t>
            </a:r>
            <a:r>
              <a:rPr sz="1100" spc="-50">
                <a:latin typeface="Arial"/>
                <a:cs typeface="Arial"/>
              </a:rPr>
              <a:t> </a:t>
            </a:r>
            <a:r>
              <a:rPr sz="1100">
                <a:latin typeface="Arial"/>
                <a:cs typeface="Arial"/>
              </a:rPr>
              <a:t>different</a:t>
            </a:r>
            <a:r>
              <a:rPr sz="1100" spc="-50">
                <a:latin typeface="Arial"/>
                <a:cs typeface="Arial"/>
              </a:rPr>
              <a:t> </a:t>
            </a:r>
            <a:r>
              <a:rPr sz="1100" spc="-10">
                <a:latin typeface="Arial"/>
                <a:cs typeface="Arial"/>
              </a:rPr>
              <a:t>factors. </a:t>
            </a:r>
            <a:r>
              <a:rPr sz="1100">
                <a:latin typeface="Arial"/>
                <a:cs typeface="Arial"/>
              </a:rPr>
              <a:t>For</a:t>
            </a:r>
            <a:r>
              <a:rPr sz="1100" spc="-35">
                <a:latin typeface="Arial"/>
                <a:cs typeface="Arial"/>
              </a:rPr>
              <a:t> </a:t>
            </a:r>
            <a:r>
              <a:rPr sz="1100">
                <a:latin typeface="Arial"/>
                <a:cs typeface="Arial"/>
              </a:rPr>
              <a:t>example,</a:t>
            </a:r>
            <a:r>
              <a:rPr sz="1100" spc="-35">
                <a:latin typeface="Arial"/>
                <a:cs typeface="Arial"/>
              </a:rPr>
              <a:t> </a:t>
            </a:r>
            <a:r>
              <a:rPr sz="1100">
                <a:latin typeface="Arial"/>
                <a:cs typeface="Arial"/>
              </a:rPr>
              <a:t>in</a:t>
            </a:r>
            <a:r>
              <a:rPr sz="1100" spc="-30">
                <a:latin typeface="Arial"/>
                <a:cs typeface="Arial"/>
              </a:rPr>
              <a:t> </a:t>
            </a:r>
            <a:r>
              <a:rPr sz="1100">
                <a:latin typeface="Arial"/>
                <a:cs typeface="Arial"/>
              </a:rPr>
              <a:t>2026,</a:t>
            </a:r>
            <a:r>
              <a:rPr sz="1100" spc="-30">
                <a:latin typeface="Arial"/>
                <a:cs typeface="Arial"/>
              </a:rPr>
              <a:t> </a:t>
            </a:r>
            <a:r>
              <a:rPr sz="1100" spc="-10">
                <a:latin typeface="Arial"/>
                <a:cs typeface="Arial"/>
              </a:rPr>
              <a:t>Social</a:t>
            </a:r>
            <a:r>
              <a:rPr sz="1100" spc="-30">
                <a:latin typeface="Arial"/>
                <a:cs typeface="Arial"/>
              </a:rPr>
              <a:t> </a:t>
            </a:r>
            <a:r>
              <a:rPr sz="1100">
                <a:latin typeface="Arial"/>
                <a:cs typeface="Arial"/>
              </a:rPr>
              <a:t>Security</a:t>
            </a:r>
            <a:r>
              <a:rPr sz="1100" spc="-30">
                <a:latin typeface="Arial"/>
                <a:cs typeface="Arial"/>
              </a:rPr>
              <a:t> </a:t>
            </a:r>
            <a:r>
              <a:rPr sz="1100" spc="-10">
                <a:latin typeface="Arial"/>
                <a:cs typeface="Arial"/>
              </a:rPr>
              <a:t>beneficiaries</a:t>
            </a:r>
            <a:r>
              <a:rPr sz="1100" spc="-30">
                <a:latin typeface="Arial"/>
                <a:cs typeface="Arial"/>
              </a:rPr>
              <a:t> </a:t>
            </a:r>
            <a:r>
              <a:rPr sz="1100">
                <a:latin typeface="Arial"/>
                <a:cs typeface="Arial"/>
              </a:rPr>
              <a:t>will</a:t>
            </a:r>
            <a:r>
              <a:rPr sz="1100" spc="-25">
                <a:latin typeface="Arial"/>
                <a:cs typeface="Arial"/>
              </a:rPr>
              <a:t> </a:t>
            </a:r>
            <a:r>
              <a:rPr sz="1100">
                <a:latin typeface="Arial"/>
                <a:cs typeface="Arial"/>
              </a:rPr>
              <a:t>receive</a:t>
            </a:r>
            <a:r>
              <a:rPr sz="1100" spc="-30">
                <a:latin typeface="Arial"/>
                <a:cs typeface="Arial"/>
              </a:rPr>
              <a:t> </a:t>
            </a:r>
            <a:r>
              <a:rPr sz="1100">
                <a:latin typeface="Arial"/>
                <a:cs typeface="Arial"/>
              </a:rPr>
              <a:t>a</a:t>
            </a:r>
            <a:r>
              <a:rPr sz="1100" spc="-30">
                <a:latin typeface="Arial"/>
                <a:cs typeface="Arial"/>
              </a:rPr>
              <a:t> </a:t>
            </a:r>
            <a:r>
              <a:rPr sz="1100">
                <a:latin typeface="Arial"/>
                <a:cs typeface="Arial"/>
              </a:rPr>
              <a:t>+2.8%</a:t>
            </a:r>
            <a:r>
              <a:rPr sz="1100" spc="-25">
                <a:latin typeface="Arial"/>
                <a:cs typeface="Arial"/>
              </a:rPr>
              <a:t> </a:t>
            </a:r>
            <a:r>
              <a:rPr sz="1100" spc="-10">
                <a:latin typeface="Arial"/>
                <a:cs typeface="Arial"/>
              </a:rPr>
              <a:t>cost-of-living </a:t>
            </a:r>
            <a:r>
              <a:rPr sz="1100">
                <a:latin typeface="Arial"/>
                <a:cs typeface="Arial"/>
              </a:rPr>
              <a:t>adjustment</a:t>
            </a:r>
            <a:r>
              <a:rPr sz="1100" spc="-45">
                <a:latin typeface="Arial"/>
                <a:cs typeface="Arial"/>
              </a:rPr>
              <a:t> </a:t>
            </a:r>
            <a:r>
              <a:rPr sz="1100">
                <a:latin typeface="Arial"/>
                <a:cs typeface="Arial"/>
              </a:rPr>
              <a:t>to</a:t>
            </a:r>
            <a:r>
              <a:rPr sz="1100" spc="-40">
                <a:latin typeface="Arial"/>
                <a:cs typeface="Arial"/>
              </a:rPr>
              <a:t> </a:t>
            </a:r>
            <a:r>
              <a:rPr sz="1100">
                <a:latin typeface="Arial"/>
                <a:cs typeface="Arial"/>
              </a:rPr>
              <a:t>their</a:t>
            </a:r>
            <a:r>
              <a:rPr sz="1100" spc="-40">
                <a:latin typeface="Arial"/>
                <a:cs typeface="Arial"/>
              </a:rPr>
              <a:t> </a:t>
            </a:r>
            <a:r>
              <a:rPr sz="1100">
                <a:latin typeface="Arial"/>
                <a:cs typeface="Arial"/>
              </a:rPr>
              <a:t>payments</a:t>
            </a:r>
            <a:r>
              <a:rPr sz="1100" spc="-40">
                <a:latin typeface="Arial"/>
                <a:cs typeface="Arial"/>
              </a:rPr>
              <a:t> </a:t>
            </a:r>
            <a:r>
              <a:rPr sz="1100">
                <a:latin typeface="Arial"/>
                <a:cs typeface="Arial"/>
              </a:rPr>
              <a:t>(an</a:t>
            </a:r>
            <a:r>
              <a:rPr sz="1100" spc="-40">
                <a:latin typeface="Arial"/>
                <a:cs typeface="Arial"/>
              </a:rPr>
              <a:t> </a:t>
            </a:r>
            <a:r>
              <a:rPr sz="1100">
                <a:latin typeface="Arial"/>
                <a:cs typeface="Arial"/>
              </a:rPr>
              <a:t>average</a:t>
            </a:r>
            <a:r>
              <a:rPr sz="1100" spc="-35">
                <a:latin typeface="Arial"/>
                <a:cs typeface="Arial"/>
              </a:rPr>
              <a:t> </a:t>
            </a:r>
            <a:r>
              <a:rPr sz="1100">
                <a:latin typeface="Arial"/>
                <a:cs typeface="Arial"/>
              </a:rPr>
              <a:t>of</a:t>
            </a:r>
            <a:r>
              <a:rPr sz="1100" spc="-45">
                <a:latin typeface="Arial"/>
                <a:cs typeface="Arial"/>
              </a:rPr>
              <a:t> </a:t>
            </a:r>
            <a:r>
              <a:rPr sz="1100">
                <a:latin typeface="Arial"/>
                <a:cs typeface="Arial"/>
              </a:rPr>
              <a:t>$56</a:t>
            </a:r>
            <a:r>
              <a:rPr sz="1100" spc="-40">
                <a:latin typeface="Arial"/>
                <a:cs typeface="Arial"/>
              </a:rPr>
              <a:t> </a:t>
            </a:r>
            <a:r>
              <a:rPr sz="1100">
                <a:latin typeface="Arial"/>
                <a:cs typeface="Arial"/>
              </a:rPr>
              <a:t>per</a:t>
            </a:r>
            <a:r>
              <a:rPr sz="1100" spc="-40">
                <a:latin typeface="Arial"/>
                <a:cs typeface="Arial"/>
              </a:rPr>
              <a:t> </a:t>
            </a:r>
            <a:r>
              <a:rPr sz="1100">
                <a:latin typeface="Arial"/>
                <a:cs typeface="Arial"/>
              </a:rPr>
              <a:t>month</a:t>
            </a:r>
            <a:r>
              <a:rPr sz="1100" spc="-40">
                <a:latin typeface="Arial"/>
                <a:cs typeface="Arial"/>
              </a:rPr>
              <a:t> </a:t>
            </a:r>
            <a:r>
              <a:rPr sz="1100">
                <a:latin typeface="Arial"/>
                <a:cs typeface="Arial"/>
              </a:rPr>
              <a:t>increase</a:t>
            </a:r>
            <a:r>
              <a:rPr sz="1100" spc="-40">
                <a:latin typeface="Arial"/>
                <a:cs typeface="Arial"/>
              </a:rPr>
              <a:t> </a:t>
            </a:r>
            <a:r>
              <a:rPr sz="1100">
                <a:latin typeface="Arial"/>
                <a:cs typeface="Arial"/>
              </a:rPr>
              <a:t>to</a:t>
            </a:r>
            <a:r>
              <a:rPr sz="1100" spc="-35">
                <a:latin typeface="Arial"/>
                <a:cs typeface="Arial"/>
              </a:rPr>
              <a:t> </a:t>
            </a:r>
            <a:r>
              <a:rPr sz="1100" spc="-10">
                <a:latin typeface="Arial"/>
                <a:cs typeface="Arial"/>
              </a:rPr>
              <a:t>benefits).</a:t>
            </a:r>
            <a:endParaRPr sz="1100">
              <a:latin typeface="Arial"/>
              <a:cs typeface="Arial"/>
            </a:endParaRPr>
          </a:p>
        </p:txBody>
      </p:sp>
      <p:grpSp>
        <p:nvGrpSpPr>
          <p:cNvPr id="34" name="object 34"/>
          <p:cNvGrpSpPr/>
          <p:nvPr/>
        </p:nvGrpSpPr>
        <p:grpSpPr>
          <a:xfrm>
            <a:off x="342028" y="3801992"/>
            <a:ext cx="2156460" cy="1024255"/>
            <a:chOff x="342028" y="3801992"/>
            <a:chExt cx="2156460" cy="1024255"/>
          </a:xfrm>
        </p:grpSpPr>
        <p:sp>
          <p:nvSpPr>
            <p:cNvPr id="35" name="object 35"/>
            <p:cNvSpPr/>
            <p:nvPr/>
          </p:nvSpPr>
          <p:spPr>
            <a:xfrm>
              <a:off x="342028" y="3801992"/>
              <a:ext cx="2044064" cy="1024255"/>
            </a:xfrm>
            <a:custGeom>
              <a:avLst/>
              <a:gdLst/>
              <a:ahLst/>
              <a:cxnLst/>
              <a:rect l="l" t="t" r="r" b="b"/>
              <a:pathLst>
                <a:path w="2044064" h="1024254">
                  <a:moveTo>
                    <a:pt x="2043861" y="0"/>
                  </a:moveTo>
                  <a:lnTo>
                    <a:pt x="170687" y="0"/>
                  </a:lnTo>
                  <a:lnTo>
                    <a:pt x="125311" y="6096"/>
                  </a:lnTo>
                  <a:lnTo>
                    <a:pt x="84536" y="23303"/>
                  </a:lnTo>
                  <a:lnTo>
                    <a:pt x="49991" y="49991"/>
                  </a:lnTo>
                  <a:lnTo>
                    <a:pt x="23303" y="84536"/>
                  </a:lnTo>
                  <a:lnTo>
                    <a:pt x="6096" y="125311"/>
                  </a:lnTo>
                  <a:lnTo>
                    <a:pt x="0" y="170688"/>
                  </a:lnTo>
                  <a:lnTo>
                    <a:pt x="0" y="1024128"/>
                  </a:lnTo>
                  <a:lnTo>
                    <a:pt x="1873161" y="1024128"/>
                  </a:lnTo>
                  <a:lnTo>
                    <a:pt x="1918538" y="1018031"/>
                  </a:lnTo>
                  <a:lnTo>
                    <a:pt x="1959315" y="1000824"/>
                  </a:lnTo>
                  <a:lnTo>
                    <a:pt x="1993863" y="974136"/>
                  </a:lnTo>
                  <a:lnTo>
                    <a:pt x="2020555" y="939591"/>
                  </a:lnTo>
                  <a:lnTo>
                    <a:pt x="2037763" y="898816"/>
                  </a:lnTo>
                  <a:lnTo>
                    <a:pt x="2043861" y="853440"/>
                  </a:lnTo>
                  <a:lnTo>
                    <a:pt x="2043861" y="0"/>
                  </a:lnTo>
                  <a:close/>
                </a:path>
              </a:pathLst>
            </a:custGeom>
            <a:solidFill>
              <a:srgbClr val="002854"/>
            </a:solidFill>
          </p:spPr>
          <p:txBody>
            <a:bodyPr wrap="square" lIns="0" tIns="0" rIns="0" bIns="0" rtlCol="0"/>
            <a:lstStyle/>
            <a:p>
              <a:endParaRPr/>
            </a:p>
          </p:txBody>
        </p:sp>
        <p:sp>
          <p:nvSpPr>
            <p:cNvPr id="36" name="object 36"/>
            <p:cNvSpPr/>
            <p:nvPr/>
          </p:nvSpPr>
          <p:spPr>
            <a:xfrm>
              <a:off x="454304" y="3801992"/>
              <a:ext cx="2044064" cy="1024255"/>
            </a:xfrm>
            <a:custGeom>
              <a:avLst/>
              <a:gdLst/>
              <a:ahLst/>
              <a:cxnLst/>
              <a:rect l="l" t="t" r="r" b="b"/>
              <a:pathLst>
                <a:path w="2044064" h="1024254">
                  <a:moveTo>
                    <a:pt x="2043861" y="0"/>
                  </a:moveTo>
                  <a:lnTo>
                    <a:pt x="170687" y="0"/>
                  </a:lnTo>
                  <a:lnTo>
                    <a:pt x="125311" y="6096"/>
                  </a:lnTo>
                  <a:lnTo>
                    <a:pt x="84536" y="23303"/>
                  </a:lnTo>
                  <a:lnTo>
                    <a:pt x="49991" y="49991"/>
                  </a:lnTo>
                  <a:lnTo>
                    <a:pt x="23303" y="84536"/>
                  </a:lnTo>
                  <a:lnTo>
                    <a:pt x="6096" y="125311"/>
                  </a:lnTo>
                  <a:lnTo>
                    <a:pt x="0" y="170688"/>
                  </a:lnTo>
                  <a:lnTo>
                    <a:pt x="0" y="1024128"/>
                  </a:lnTo>
                  <a:lnTo>
                    <a:pt x="1873161" y="1024128"/>
                  </a:lnTo>
                  <a:lnTo>
                    <a:pt x="1918538" y="1018031"/>
                  </a:lnTo>
                  <a:lnTo>
                    <a:pt x="1959315" y="1000824"/>
                  </a:lnTo>
                  <a:lnTo>
                    <a:pt x="1993863" y="974136"/>
                  </a:lnTo>
                  <a:lnTo>
                    <a:pt x="2020555" y="939591"/>
                  </a:lnTo>
                  <a:lnTo>
                    <a:pt x="2037763" y="898816"/>
                  </a:lnTo>
                  <a:lnTo>
                    <a:pt x="2043861" y="853440"/>
                  </a:lnTo>
                  <a:lnTo>
                    <a:pt x="2043861" y="0"/>
                  </a:lnTo>
                  <a:close/>
                </a:path>
              </a:pathLst>
            </a:custGeom>
            <a:solidFill>
              <a:srgbClr val="00B1A9"/>
            </a:solidFill>
          </p:spPr>
          <p:txBody>
            <a:bodyPr wrap="square" lIns="0" tIns="0" rIns="0" bIns="0" rtlCol="0"/>
            <a:lstStyle/>
            <a:p>
              <a:endParaRPr/>
            </a:p>
          </p:txBody>
        </p:sp>
      </p:grpSp>
      <p:sp>
        <p:nvSpPr>
          <p:cNvPr id="37" name="object 37"/>
          <p:cNvSpPr txBox="1"/>
          <p:nvPr/>
        </p:nvSpPr>
        <p:spPr>
          <a:xfrm>
            <a:off x="751922" y="4052023"/>
            <a:ext cx="1437640" cy="574675"/>
          </a:xfrm>
          <a:prstGeom prst="rect">
            <a:avLst/>
          </a:prstGeom>
        </p:spPr>
        <p:txBody>
          <a:bodyPr vert="horz" wrap="square" lIns="0" tIns="12700" rIns="0" bIns="0" rtlCol="0">
            <a:spAutoFit/>
          </a:bodyPr>
          <a:lstStyle/>
          <a:p>
            <a:pPr marL="12700" marR="5080" indent="-635" algn="ctr">
              <a:lnSpc>
                <a:spcPct val="100000"/>
              </a:lnSpc>
              <a:spcBef>
                <a:spcPts val="100"/>
              </a:spcBef>
            </a:pPr>
            <a:r>
              <a:rPr sz="1200" b="1" dirty="0">
                <a:solidFill>
                  <a:srgbClr val="FFFFFF"/>
                </a:solidFill>
                <a:latin typeface="Arial"/>
                <a:cs typeface="Arial"/>
              </a:rPr>
              <a:t>My</a:t>
            </a:r>
            <a:r>
              <a:rPr sz="1200" b="1" spc="-15" dirty="0">
                <a:solidFill>
                  <a:srgbClr val="FFFFFF"/>
                </a:solidFill>
                <a:latin typeface="Arial"/>
                <a:cs typeface="Arial"/>
              </a:rPr>
              <a:t> </a:t>
            </a:r>
            <a:r>
              <a:rPr sz="1200" b="1" dirty="0">
                <a:solidFill>
                  <a:srgbClr val="FFFFFF"/>
                </a:solidFill>
                <a:latin typeface="Arial"/>
                <a:cs typeface="Arial"/>
              </a:rPr>
              <a:t>Social</a:t>
            </a:r>
            <a:r>
              <a:rPr sz="1200" b="1" spc="-10" dirty="0">
                <a:solidFill>
                  <a:srgbClr val="FFFFFF"/>
                </a:solidFill>
                <a:latin typeface="Arial"/>
                <a:cs typeface="Arial"/>
              </a:rPr>
              <a:t> Security </a:t>
            </a:r>
            <a:r>
              <a:rPr sz="1200" b="1" dirty="0">
                <a:solidFill>
                  <a:srgbClr val="FFFFFF"/>
                </a:solidFill>
                <a:latin typeface="Arial"/>
                <a:cs typeface="Arial"/>
              </a:rPr>
              <a:t>payment</a:t>
            </a:r>
            <a:r>
              <a:rPr sz="1200" b="1" spc="-10" dirty="0">
                <a:solidFill>
                  <a:srgbClr val="FFFFFF"/>
                </a:solidFill>
                <a:latin typeface="Arial"/>
                <a:cs typeface="Arial"/>
              </a:rPr>
              <a:t> </a:t>
            </a:r>
            <a:r>
              <a:rPr sz="1200" b="1" dirty="0">
                <a:solidFill>
                  <a:srgbClr val="FFFFFF"/>
                </a:solidFill>
                <a:latin typeface="Arial"/>
                <a:cs typeface="Arial"/>
              </a:rPr>
              <a:t>will</a:t>
            </a:r>
            <a:r>
              <a:rPr sz="1200" b="1" spc="-5" dirty="0">
                <a:solidFill>
                  <a:srgbClr val="FFFFFF"/>
                </a:solidFill>
                <a:latin typeface="Arial"/>
                <a:cs typeface="Arial"/>
              </a:rPr>
              <a:t> </a:t>
            </a:r>
            <a:r>
              <a:rPr sz="1200" b="1" dirty="0">
                <a:solidFill>
                  <a:srgbClr val="FFFFFF"/>
                </a:solidFill>
                <a:latin typeface="Arial"/>
                <a:cs typeface="Arial"/>
              </a:rPr>
              <a:t>be</a:t>
            </a:r>
            <a:r>
              <a:rPr sz="1200" b="1" spc="-5" dirty="0">
                <a:solidFill>
                  <a:srgbClr val="FFFFFF"/>
                </a:solidFill>
                <a:latin typeface="Arial"/>
                <a:cs typeface="Arial"/>
              </a:rPr>
              <a:t> </a:t>
            </a:r>
            <a:r>
              <a:rPr sz="1200" b="1" spc="-25" dirty="0">
                <a:solidFill>
                  <a:srgbClr val="FFFFFF"/>
                </a:solidFill>
                <a:latin typeface="Arial"/>
                <a:cs typeface="Arial"/>
              </a:rPr>
              <a:t>the </a:t>
            </a:r>
            <a:r>
              <a:rPr sz="1200" b="1" dirty="0">
                <a:solidFill>
                  <a:srgbClr val="FFFFFF"/>
                </a:solidFill>
                <a:latin typeface="Arial"/>
                <a:cs typeface="Arial"/>
              </a:rPr>
              <a:t>same</a:t>
            </a:r>
            <a:r>
              <a:rPr sz="1200" b="1" spc="-5" dirty="0">
                <a:solidFill>
                  <a:srgbClr val="FFFFFF"/>
                </a:solidFill>
                <a:latin typeface="Arial"/>
                <a:cs typeface="Arial"/>
              </a:rPr>
              <a:t> </a:t>
            </a:r>
            <a:r>
              <a:rPr sz="1200" b="1" spc="-10" dirty="0">
                <a:solidFill>
                  <a:srgbClr val="FFFFFF"/>
                </a:solidFill>
                <a:latin typeface="Arial"/>
                <a:cs typeface="Arial"/>
              </a:rPr>
              <a:t>forever</a:t>
            </a:r>
            <a:endParaRPr sz="1200" dirty="0">
              <a:latin typeface="Arial"/>
              <a:cs typeface="Arial"/>
            </a:endParaRPr>
          </a:p>
        </p:txBody>
      </p:sp>
      <p:pic>
        <p:nvPicPr>
          <p:cNvPr id="38" name="object 38"/>
          <p:cNvPicPr/>
          <p:nvPr/>
        </p:nvPicPr>
        <p:blipFill>
          <a:blip r:embed="rId6" cstate="print"/>
          <a:stretch>
            <a:fillRect/>
          </a:stretch>
        </p:blipFill>
        <p:spPr>
          <a:xfrm>
            <a:off x="7618318" y="4428575"/>
            <a:ext cx="114655" cy="142198"/>
          </a:xfrm>
          <a:prstGeom prst="rect">
            <a:avLst/>
          </a:prstGeom>
        </p:spPr>
      </p:pic>
      <p:sp>
        <p:nvSpPr>
          <p:cNvPr id="40" name="Footer Placeholder 3">
            <a:extLst>
              <a:ext uri="{FF2B5EF4-FFF2-40B4-BE49-F238E27FC236}">
                <a16:creationId xmlns:a16="http://schemas.microsoft.com/office/drawing/2014/main" id="{2B844D1B-78DE-B305-F73A-E8AF75D7072F}"/>
              </a:ext>
            </a:extLst>
          </p:cNvPr>
          <p:cNvSpPr>
            <a:spLocks noGrp="1"/>
          </p:cNvSpPr>
          <p:nvPr>
            <p:ph type="ftr" sz="quarter" idx="3"/>
          </p:nvPr>
        </p:nvSpPr>
        <p:spPr>
          <a:xfrm>
            <a:off x="96823" y="6613253"/>
            <a:ext cx="4294424" cy="24474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281150" y="0"/>
            <a:ext cx="862965" cy="914400"/>
            <a:chOff x="8281150" y="0"/>
            <a:chExt cx="862965" cy="914400"/>
          </a:xfrm>
        </p:grpSpPr>
        <p:sp>
          <p:nvSpPr>
            <p:cNvPr id="3" name="object 3"/>
            <p:cNvSpPr/>
            <p:nvPr/>
          </p:nvSpPr>
          <p:spPr>
            <a:xfrm>
              <a:off x="8281150" y="0"/>
              <a:ext cx="862965" cy="914400"/>
            </a:xfrm>
            <a:custGeom>
              <a:avLst/>
              <a:gdLst/>
              <a:ahLst/>
              <a:cxnLst/>
              <a:rect l="l" t="t" r="r" b="b"/>
              <a:pathLst>
                <a:path w="862965" h="914400">
                  <a:moveTo>
                    <a:pt x="862850" y="0"/>
                  </a:moveTo>
                  <a:lnTo>
                    <a:pt x="0" y="0"/>
                  </a:lnTo>
                  <a:lnTo>
                    <a:pt x="862850" y="913790"/>
                  </a:lnTo>
                  <a:lnTo>
                    <a:pt x="862850" y="0"/>
                  </a:lnTo>
                  <a:close/>
                </a:path>
              </a:pathLst>
            </a:custGeom>
            <a:solidFill>
              <a:srgbClr val="002854"/>
            </a:solidFill>
          </p:spPr>
          <p:txBody>
            <a:bodyPr wrap="square" lIns="0" tIns="0" rIns="0" bIns="0" rtlCol="0"/>
            <a:lstStyle/>
            <a:p>
              <a:endParaRPr/>
            </a:p>
          </p:txBody>
        </p:sp>
        <p:sp>
          <p:nvSpPr>
            <p:cNvPr id="4" name="object 4"/>
            <p:cNvSpPr/>
            <p:nvPr/>
          </p:nvSpPr>
          <p:spPr>
            <a:xfrm>
              <a:off x="8718905" y="142417"/>
              <a:ext cx="304800" cy="304800"/>
            </a:xfrm>
            <a:custGeom>
              <a:avLst/>
              <a:gdLst/>
              <a:ahLst/>
              <a:cxnLst/>
              <a:rect l="l" t="t" r="r" b="b"/>
              <a:pathLst>
                <a:path w="304800" h="304800">
                  <a:moveTo>
                    <a:pt x="304800" y="141363"/>
                  </a:moveTo>
                  <a:lnTo>
                    <a:pt x="248031" y="66192"/>
                  </a:lnTo>
                  <a:lnTo>
                    <a:pt x="248031" y="148958"/>
                  </a:lnTo>
                  <a:lnTo>
                    <a:pt x="172631" y="247269"/>
                  </a:lnTo>
                  <a:lnTo>
                    <a:pt x="164528" y="253415"/>
                  </a:lnTo>
                  <a:lnTo>
                    <a:pt x="154762" y="255460"/>
                  </a:lnTo>
                  <a:lnTo>
                    <a:pt x="144995" y="253415"/>
                  </a:lnTo>
                  <a:lnTo>
                    <a:pt x="136906" y="247269"/>
                  </a:lnTo>
                  <a:lnTo>
                    <a:pt x="124015" y="228409"/>
                  </a:lnTo>
                  <a:lnTo>
                    <a:pt x="183540" y="148958"/>
                  </a:lnTo>
                  <a:lnTo>
                    <a:pt x="154406" y="110236"/>
                  </a:lnTo>
                  <a:lnTo>
                    <a:pt x="123024" y="68516"/>
                  </a:lnTo>
                  <a:lnTo>
                    <a:pt x="136906" y="50647"/>
                  </a:lnTo>
                  <a:lnTo>
                    <a:pt x="145415" y="43942"/>
                  </a:lnTo>
                  <a:lnTo>
                    <a:pt x="155143" y="41706"/>
                  </a:lnTo>
                  <a:lnTo>
                    <a:pt x="164668" y="43942"/>
                  </a:lnTo>
                  <a:lnTo>
                    <a:pt x="172631" y="50647"/>
                  </a:lnTo>
                  <a:lnTo>
                    <a:pt x="247040" y="148958"/>
                  </a:lnTo>
                  <a:lnTo>
                    <a:pt x="248031" y="148958"/>
                  </a:lnTo>
                  <a:lnTo>
                    <a:pt x="248031" y="66192"/>
                  </a:lnTo>
                  <a:lnTo>
                    <a:pt x="229539" y="41706"/>
                  </a:lnTo>
                  <a:lnTo>
                    <a:pt x="215290" y="22847"/>
                  </a:lnTo>
                  <a:lnTo>
                    <a:pt x="187731" y="1054"/>
                  </a:lnTo>
                  <a:lnTo>
                    <a:pt x="182905" y="0"/>
                  </a:lnTo>
                  <a:lnTo>
                    <a:pt x="126631" y="0"/>
                  </a:lnTo>
                  <a:lnTo>
                    <a:pt x="121805" y="1054"/>
                  </a:lnTo>
                  <a:lnTo>
                    <a:pt x="121031" y="1676"/>
                  </a:lnTo>
                  <a:lnTo>
                    <a:pt x="121031" y="148958"/>
                  </a:lnTo>
                  <a:lnTo>
                    <a:pt x="92265" y="186690"/>
                  </a:lnTo>
                  <a:lnTo>
                    <a:pt x="62496" y="148958"/>
                  </a:lnTo>
                  <a:lnTo>
                    <a:pt x="92265" y="110236"/>
                  </a:lnTo>
                  <a:lnTo>
                    <a:pt x="121031" y="148958"/>
                  </a:lnTo>
                  <a:lnTo>
                    <a:pt x="121031" y="1676"/>
                  </a:lnTo>
                  <a:lnTo>
                    <a:pt x="94246" y="22847"/>
                  </a:lnTo>
                  <a:lnTo>
                    <a:pt x="0" y="148958"/>
                  </a:lnTo>
                  <a:lnTo>
                    <a:pt x="95237" y="274078"/>
                  </a:lnTo>
                  <a:lnTo>
                    <a:pt x="122364" y="296989"/>
                  </a:lnTo>
                  <a:lnTo>
                    <a:pt x="155257" y="304622"/>
                  </a:lnTo>
                  <a:lnTo>
                    <a:pt x="188163" y="296989"/>
                  </a:lnTo>
                  <a:lnTo>
                    <a:pt x="215290" y="274078"/>
                  </a:lnTo>
                  <a:lnTo>
                    <a:pt x="304800" y="156502"/>
                  </a:lnTo>
                  <a:lnTo>
                    <a:pt x="304800" y="148958"/>
                  </a:lnTo>
                  <a:lnTo>
                    <a:pt x="304800" y="141363"/>
                  </a:lnTo>
                  <a:close/>
                </a:path>
              </a:pathLst>
            </a:custGeom>
            <a:solidFill>
              <a:srgbClr val="FDFDFD"/>
            </a:solidFill>
          </p:spPr>
          <p:txBody>
            <a:bodyPr wrap="square" lIns="0" tIns="0" rIns="0" bIns="0" rtlCol="0"/>
            <a:lstStyle/>
            <a:p>
              <a:endParaRPr/>
            </a:p>
          </p:txBody>
        </p:sp>
      </p:grpSp>
      <p:pic>
        <p:nvPicPr>
          <p:cNvPr id="5" name="object 5"/>
          <p:cNvPicPr/>
          <p:nvPr/>
        </p:nvPicPr>
        <p:blipFill>
          <a:blip r:embed="rId2" cstate="print"/>
          <a:stretch>
            <a:fillRect/>
          </a:stretch>
        </p:blipFill>
        <p:spPr>
          <a:xfrm>
            <a:off x="447015" y="1241811"/>
            <a:ext cx="838247" cy="468422"/>
          </a:xfrm>
          <a:prstGeom prst="rect">
            <a:avLst/>
          </a:prstGeom>
        </p:spPr>
      </p:pic>
      <p:pic>
        <p:nvPicPr>
          <p:cNvPr id="6" name="object 6"/>
          <p:cNvPicPr/>
          <p:nvPr/>
        </p:nvPicPr>
        <p:blipFill>
          <a:blip r:embed="rId3" cstate="print"/>
          <a:stretch>
            <a:fillRect/>
          </a:stretch>
        </p:blipFill>
        <p:spPr>
          <a:xfrm>
            <a:off x="462832" y="1988413"/>
            <a:ext cx="788935" cy="714978"/>
          </a:xfrm>
          <a:prstGeom prst="rect">
            <a:avLst/>
          </a:prstGeom>
        </p:spPr>
      </p:pic>
      <p:pic>
        <p:nvPicPr>
          <p:cNvPr id="7" name="object 7"/>
          <p:cNvPicPr/>
          <p:nvPr/>
        </p:nvPicPr>
        <p:blipFill>
          <a:blip r:embed="rId4" cstate="print"/>
          <a:stretch>
            <a:fillRect/>
          </a:stretch>
        </p:blipFill>
        <p:spPr>
          <a:xfrm>
            <a:off x="532335" y="4174252"/>
            <a:ext cx="812877" cy="591180"/>
          </a:xfrm>
          <a:prstGeom prst="rect">
            <a:avLst/>
          </a:prstGeom>
        </p:spPr>
      </p:pic>
      <p:pic>
        <p:nvPicPr>
          <p:cNvPr id="8" name="object 8" descr="How to Grow Your Home Care Business with Medicare Advantage Partnerships |  The Rosemark System"/>
          <p:cNvPicPr/>
          <p:nvPr/>
        </p:nvPicPr>
        <p:blipFill>
          <a:blip r:embed="rId5" cstate="print"/>
          <a:stretch>
            <a:fillRect/>
          </a:stretch>
        </p:blipFill>
        <p:spPr>
          <a:xfrm>
            <a:off x="424942" y="2891062"/>
            <a:ext cx="934007" cy="928844"/>
          </a:xfrm>
          <a:prstGeom prst="rect">
            <a:avLst/>
          </a:prstGeom>
        </p:spPr>
      </p:pic>
      <p:sp>
        <p:nvSpPr>
          <p:cNvPr id="9" name="object 9"/>
          <p:cNvSpPr txBox="1"/>
          <p:nvPr/>
        </p:nvSpPr>
        <p:spPr>
          <a:xfrm>
            <a:off x="267944" y="1193380"/>
            <a:ext cx="8649335" cy="4938018"/>
          </a:xfrm>
          <a:prstGeom prst="rect">
            <a:avLst/>
          </a:prstGeom>
        </p:spPr>
        <p:txBody>
          <a:bodyPr vert="horz" wrap="square" lIns="0" tIns="12065" rIns="0" bIns="0" rtlCol="0">
            <a:spAutoFit/>
          </a:bodyPr>
          <a:lstStyle/>
          <a:p>
            <a:pPr marL="1408430" indent="-172085">
              <a:lnSpc>
                <a:spcPct val="100000"/>
              </a:lnSpc>
              <a:spcBef>
                <a:spcPts val="95"/>
              </a:spcBef>
              <a:buClr>
                <a:srgbClr val="002854"/>
              </a:buClr>
              <a:buFont typeface="Arial"/>
              <a:buChar char="•"/>
              <a:tabLst>
                <a:tab pos="1408430" algn="l"/>
              </a:tabLst>
            </a:pPr>
            <a:r>
              <a:rPr sz="1300" b="1" dirty="0">
                <a:solidFill>
                  <a:srgbClr val="002854"/>
                </a:solidFill>
                <a:latin typeface="Arial"/>
                <a:cs typeface="Arial"/>
              </a:rPr>
              <a:t>Part</a:t>
            </a:r>
            <a:r>
              <a:rPr sz="1300" b="1" spc="-70" dirty="0">
                <a:solidFill>
                  <a:srgbClr val="002854"/>
                </a:solidFill>
                <a:latin typeface="Arial"/>
                <a:cs typeface="Arial"/>
              </a:rPr>
              <a:t> </a:t>
            </a:r>
            <a:r>
              <a:rPr sz="1300" b="1" dirty="0">
                <a:solidFill>
                  <a:srgbClr val="002854"/>
                </a:solidFill>
                <a:latin typeface="Arial"/>
                <a:cs typeface="Arial"/>
              </a:rPr>
              <a:t>A</a:t>
            </a:r>
            <a:r>
              <a:rPr sz="1300" b="1" spc="-80" dirty="0">
                <a:solidFill>
                  <a:srgbClr val="002854"/>
                </a:solidFill>
                <a:latin typeface="Arial"/>
                <a:cs typeface="Arial"/>
              </a:rPr>
              <a:t> </a:t>
            </a:r>
            <a:r>
              <a:rPr sz="1300" b="1" dirty="0">
                <a:solidFill>
                  <a:srgbClr val="002854"/>
                </a:solidFill>
                <a:latin typeface="Arial"/>
                <a:cs typeface="Arial"/>
              </a:rPr>
              <a:t>(Hospital</a:t>
            </a:r>
            <a:r>
              <a:rPr sz="1300" b="1" spc="10" dirty="0">
                <a:solidFill>
                  <a:srgbClr val="002854"/>
                </a:solidFill>
                <a:latin typeface="Arial"/>
                <a:cs typeface="Arial"/>
              </a:rPr>
              <a:t> </a:t>
            </a:r>
            <a:r>
              <a:rPr sz="1300" b="1" spc="-10" dirty="0">
                <a:solidFill>
                  <a:srgbClr val="002854"/>
                </a:solidFill>
                <a:latin typeface="Arial"/>
                <a:cs typeface="Arial"/>
              </a:rPr>
              <a:t>Insurance)</a:t>
            </a:r>
            <a:endParaRPr sz="1300" dirty="0">
              <a:latin typeface="Arial"/>
              <a:cs typeface="Arial"/>
            </a:endParaRPr>
          </a:p>
          <a:p>
            <a:pPr marL="1692275" lvl="1" indent="-227329">
              <a:lnSpc>
                <a:spcPct val="100000"/>
              </a:lnSpc>
              <a:buFont typeface="Courier New"/>
              <a:buChar char="o"/>
              <a:tabLst>
                <a:tab pos="1692275" algn="l"/>
              </a:tabLst>
            </a:pPr>
            <a:r>
              <a:rPr sz="1300" dirty="0">
                <a:latin typeface="Arial"/>
                <a:cs typeface="Arial"/>
              </a:rPr>
              <a:t>Free</a:t>
            </a:r>
            <a:r>
              <a:rPr sz="1300" spc="-20" dirty="0">
                <a:latin typeface="Arial"/>
                <a:cs typeface="Arial"/>
              </a:rPr>
              <a:t> </a:t>
            </a:r>
            <a:r>
              <a:rPr sz="1300" dirty="0">
                <a:latin typeface="Arial"/>
                <a:cs typeface="Arial"/>
              </a:rPr>
              <a:t>for</a:t>
            </a:r>
            <a:r>
              <a:rPr sz="1300" spc="-30" dirty="0">
                <a:latin typeface="Arial"/>
                <a:cs typeface="Arial"/>
              </a:rPr>
              <a:t> </a:t>
            </a:r>
            <a:r>
              <a:rPr sz="1300" dirty="0">
                <a:latin typeface="Arial"/>
                <a:cs typeface="Arial"/>
              </a:rPr>
              <a:t>people</a:t>
            </a:r>
            <a:r>
              <a:rPr sz="1300" spc="-10" dirty="0">
                <a:latin typeface="Arial"/>
                <a:cs typeface="Arial"/>
              </a:rPr>
              <a:t> </a:t>
            </a:r>
            <a:r>
              <a:rPr sz="1300" dirty="0">
                <a:latin typeface="Arial"/>
                <a:cs typeface="Arial"/>
              </a:rPr>
              <a:t>65+</a:t>
            </a:r>
            <a:r>
              <a:rPr sz="1300" spc="-35" dirty="0">
                <a:latin typeface="Arial"/>
                <a:cs typeface="Arial"/>
              </a:rPr>
              <a:t> </a:t>
            </a:r>
            <a:r>
              <a:rPr sz="1300" dirty="0">
                <a:latin typeface="Arial"/>
                <a:cs typeface="Arial"/>
              </a:rPr>
              <a:t>who</a:t>
            </a:r>
            <a:r>
              <a:rPr sz="1300" spc="-15" dirty="0">
                <a:latin typeface="Arial"/>
                <a:cs typeface="Arial"/>
              </a:rPr>
              <a:t> </a:t>
            </a:r>
            <a:r>
              <a:rPr sz="1300" dirty="0">
                <a:latin typeface="Arial"/>
                <a:cs typeface="Arial"/>
              </a:rPr>
              <a:t>paid</a:t>
            </a:r>
            <a:r>
              <a:rPr sz="1300" spc="-20" dirty="0">
                <a:latin typeface="Arial"/>
                <a:cs typeface="Arial"/>
              </a:rPr>
              <a:t> </a:t>
            </a:r>
            <a:r>
              <a:rPr sz="1300" dirty="0">
                <a:latin typeface="Arial"/>
                <a:cs typeface="Arial"/>
              </a:rPr>
              <a:t>payroll</a:t>
            </a:r>
            <a:r>
              <a:rPr sz="1300" spc="-10" dirty="0">
                <a:latin typeface="Arial"/>
                <a:cs typeface="Arial"/>
              </a:rPr>
              <a:t> </a:t>
            </a:r>
            <a:r>
              <a:rPr sz="1300" dirty="0">
                <a:latin typeface="Arial"/>
                <a:cs typeface="Arial"/>
              </a:rPr>
              <a:t>tax</a:t>
            </a:r>
            <a:r>
              <a:rPr sz="1300" spc="-30" dirty="0">
                <a:latin typeface="Arial"/>
                <a:cs typeface="Arial"/>
              </a:rPr>
              <a:t> </a:t>
            </a:r>
            <a:r>
              <a:rPr sz="1300" dirty="0">
                <a:latin typeface="Arial"/>
                <a:cs typeface="Arial"/>
              </a:rPr>
              <a:t>for</a:t>
            </a:r>
            <a:r>
              <a:rPr sz="1300" spc="-30" dirty="0">
                <a:latin typeface="Arial"/>
                <a:cs typeface="Arial"/>
              </a:rPr>
              <a:t> </a:t>
            </a:r>
            <a:r>
              <a:rPr sz="1300" dirty="0">
                <a:latin typeface="Arial"/>
                <a:cs typeface="Arial"/>
              </a:rPr>
              <a:t>~</a:t>
            </a:r>
            <a:r>
              <a:rPr lang="en-US" sz="1300" dirty="0">
                <a:latin typeface="Arial"/>
                <a:cs typeface="Arial"/>
              </a:rPr>
              <a:t>1</a:t>
            </a:r>
            <a:r>
              <a:rPr sz="1300" dirty="0">
                <a:latin typeface="Arial"/>
                <a:cs typeface="Arial"/>
              </a:rPr>
              <a:t>0</a:t>
            </a:r>
            <a:r>
              <a:rPr sz="1300" spc="-15" dirty="0">
                <a:latin typeface="Arial"/>
                <a:cs typeface="Arial"/>
              </a:rPr>
              <a:t> </a:t>
            </a:r>
            <a:r>
              <a:rPr sz="1300" spc="-10" dirty="0">
                <a:latin typeface="Arial"/>
                <a:cs typeface="Arial"/>
              </a:rPr>
              <a:t>years</a:t>
            </a:r>
            <a:endParaRPr sz="1300" dirty="0">
              <a:latin typeface="Arial"/>
              <a:cs typeface="Arial"/>
            </a:endParaRPr>
          </a:p>
          <a:p>
            <a:pPr marL="1692275" lvl="1" indent="-227329">
              <a:lnSpc>
                <a:spcPct val="100000"/>
              </a:lnSpc>
              <a:buFont typeface="Courier New"/>
              <a:buChar char="o"/>
              <a:tabLst>
                <a:tab pos="1692275" algn="l"/>
              </a:tabLst>
            </a:pPr>
            <a:r>
              <a:rPr sz="1300" dirty="0">
                <a:latin typeface="Arial"/>
                <a:cs typeface="Arial"/>
              </a:rPr>
              <a:t>Covers</a:t>
            </a:r>
            <a:r>
              <a:rPr sz="1300" spc="-20" dirty="0">
                <a:latin typeface="Arial"/>
                <a:cs typeface="Arial"/>
              </a:rPr>
              <a:t> </a:t>
            </a:r>
            <a:r>
              <a:rPr sz="1300" dirty="0">
                <a:latin typeface="Arial"/>
                <a:cs typeface="Arial"/>
              </a:rPr>
              <a:t>care</a:t>
            </a:r>
            <a:r>
              <a:rPr sz="1300" spc="-30" dirty="0">
                <a:latin typeface="Arial"/>
                <a:cs typeface="Arial"/>
              </a:rPr>
              <a:t> </a:t>
            </a:r>
            <a:r>
              <a:rPr sz="1300" dirty="0">
                <a:latin typeface="Arial"/>
                <a:cs typeface="Arial"/>
              </a:rPr>
              <a:t>in</a:t>
            </a:r>
            <a:r>
              <a:rPr sz="1300" spc="-50" dirty="0">
                <a:latin typeface="Arial"/>
                <a:cs typeface="Arial"/>
              </a:rPr>
              <a:t> </a:t>
            </a:r>
            <a:r>
              <a:rPr sz="1300" dirty="0">
                <a:latin typeface="Arial"/>
                <a:cs typeface="Arial"/>
              </a:rPr>
              <a:t>hospitals,</a:t>
            </a:r>
            <a:r>
              <a:rPr sz="1300" spc="-15" dirty="0">
                <a:latin typeface="Arial"/>
                <a:cs typeface="Arial"/>
              </a:rPr>
              <a:t> </a:t>
            </a:r>
            <a:r>
              <a:rPr sz="1300" dirty="0">
                <a:latin typeface="Arial"/>
                <a:cs typeface="Arial"/>
              </a:rPr>
              <a:t>skilled</a:t>
            </a:r>
            <a:r>
              <a:rPr sz="1300" spc="-40" dirty="0">
                <a:latin typeface="Arial"/>
                <a:cs typeface="Arial"/>
              </a:rPr>
              <a:t> </a:t>
            </a:r>
            <a:r>
              <a:rPr sz="1300" dirty="0">
                <a:latin typeface="Arial"/>
                <a:cs typeface="Arial"/>
              </a:rPr>
              <a:t>nursing</a:t>
            </a:r>
            <a:r>
              <a:rPr sz="1300" spc="-30" dirty="0">
                <a:latin typeface="Arial"/>
                <a:cs typeface="Arial"/>
              </a:rPr>
              <a:t> </a:t>
            </a:r>
            <a:r>
              <a:rPr sz="1300" dirty="0">
                <a:latin typeface="Arial"/>
                <a:cs typeface="Arial"/>
              </a:rPr>
              <a:t>facilities,</a:t>
            </a:r>
            <a:r>
              <a:rPr sz="1300" spc="-30" dirty="0">
                <a:latin typeface="Arial"/>
                <a:cs typeface="Arial"/>
              </a:rPr>
              <a:t> </a:t>
            </a:r>
            <a:r>
              <a:rPr sz="1300" dirty="0">
                <a:latin typeface="Arial"/>
                <a:cs typeface="Arial"/>
              </a:rPr>
              <a:t>hospice</a:t>
            </a:r>
            <a:r>
              <a:rPr sz="1300" spc="-30" dirty="0">
                <a:latin typeface="Arial"/>
                <a:cs typeface="Arial"/>
              </a:rPr>
              <a:t> </a:t>
            </a:r>
            <a:r>
              <a:rPr sz="1300" dirty="0">
                <a:latin typeface="Arial"/>
                <a:cs typeface="Arial"/>
              </a:rPr>
              <a:t>and</a:t>
            </a:r>
            <a:r>
              <a:rPr sz="1300" spc="-30" dirty="0">
                <a:latin typeface="Arial"/>
                <a:cs typeface="Arial"/>
              </a:rPr>
              <a:t> </a:t>
            </a:r>
            <a:r>
              <a:rPr sz="1300" dirty="0">
                <a:latin typeface="Arial"/>
                <a:cs typeface="Arial"/>
              </a:rPr>
              <a:t>home</a:t>
            </a:r>
            <a:r>
              <a:rPr sz="1300" spc="-25" dirty="0">
                <a:latin typeface="Arial"/>
                <a:cs typeface="Arial"/>
              </a:rPr>
              <a:t> </a:t>
            </a:r>
            <a:r>
              <a:rPr sz="1300" spc="-10" dirty="0">
                <a:latin typeface="Arial"/>
                <a:cs typeface="Arial"/>
              </a:rPr>
              <a:t>healthcare</a:t>
            </a:r>
            <a:endParaRPr sz="1300" dirty="0">
              <a:latin typeface="Arial"/>
              <a:cs typeface="Arial"/>
            </a:endParaRPr>
          </a:p>
          <a:p>
            <a:pPr lvl="1">
              <a:lnSpc>
                <a:spcPct val="100000"/>
              </a:lnSpc>
              <a:spcBef>
                <a:spcPts val="65"/>
              </a:spcBef>
              <a:buFont typeface="Courier New"/>
              <a:buChar char="o"/>
            </a:pPr>
            <a:endParaRPr sz="1300" dirty="0">
              <a:latin typeface="Arial"/>
              <a:cs typeface="Arial"/>
            </a:endParaRPr>
          </a:p>
          <a:p>
            <a:pPr marL="1408430" indent="-172085">
              <a:lnSpc>
                <a:spcPct val="100000"/>
              </a:lnSpc>
              <a:buFont typeface="Arial"/>
              <a:buChar char="•"/>
              <a:tabLst>
                <a:tab pos="1408430" algn="l"/>
                <a:tab pos="3619500" algn="l"/>
              </a:tabLst>
            </a:pPr>
            <a:r>
              <a:rPr sz="1300" b="1" dirty="0">
                <a:solidFill>
                  <a:srgbClr val="002854"/>
                </a:solidFill>
                <a:latin typeface="Arial"/>
                <a:cs typeface="Arial"/>
              </a:rPr>
              <a:t>Part</a:t>
            </a:r>
            <a:r>
              <a:rPr sz="1300" b="1" spc="-20" dirty="0">
                <a:solidFill>
                  <a:srgbClr val="002854"/>
                </a:solidFill>
                <a:latin typeface="Arial"/>
                <a:cs typeface="Arial"/>
              </a:rPr>
              <a:t> </a:t>
            </a:r>
            <a:r>
              <a:rPr sz="1300" b="1" dirty="0">
                <a:solidFill>
                  <a:srgbClr val="002854"/>
                </a:solidFill>
                <a:latin typeface="Arial"/>
                <a:cs typeface="Arial"/>
              </a:rPr>
              <a:t>B</a:t>
            </a:r>
            <a:r>
              <a:rPr sz="1300" b="1" spc="-35" dirty="0">
                <a:solidFill>
                  <a:srgbClr val="002854"/>
                </a:solidFill>
                <a:latin typeface="Arial"/>
                <a:cs typeface="Arial"/>
              </a:rPr>
              <a:t> </a:t>
            </a:r>
            <a:r>
              <a:rPr sz="1300" b="1" dirty="0">
                <a:solidFill>
                  <a:srgbClr val="002854"/>
                </a:solidFill>
                <a:latin typeface="Arial"/>
                <a:cs typeface="Arial"/>
              </a:rPr>
              <a:t>(Medical </a:t>
            </a:r>
            <a:r>
              <a:rPr sz="1300" b="1" spc="-10" dirty="0">
                <a:solidFill>
                  <a:srgbClr val="002854"/>
                </a:solidFill>
                <a:latin typeface="Arial"/>
                <a:cs typeface="Arial"/>
              </a:rPr>
              <a:t>Insurance)</a:t>
            </a:r>
            <a:r>
              <a:rPr sz="1300" b="1" dirty="0">
                <a:solidFill>
                  <a:srgbClr val="002854"/>
                </a:solidFill>
                <a:latin typeface="Arial"/>
                <a:cs typeface="Arial"/>
              </a:rPr>
              <a:t>	***Big</a:t>
            </a:r>
            <a:r>
              <a:rPr sz="1300" b="1" spc="-55" dirty="0">
                <a:solidFill>
                  <a:srgbClr val="002854"/>
                </a:solidFill>
                <a:latin typeface="Arial"/>
                <a:cs typeface="Arial"/>
              </a:rPr>
              <a:t> </a:t>
            </a:r>
            <a:r>
              <a:rPr sz="1300" b="1" dirty="0">
                <a:solidFill>
                  <a:srgbClr val="002854"/>
                </a:solidFill>
                <a:latin typeface="Arial"/>
                <a:cs typeface="Arial"/>
              </a:rPr>
              <a:t>Premium</a:t>
            </a:r>
            <a:r>
              <a:rPr sz="1300" b="1" spc="-50" dirty="0">
                <a:solidFill>
                  <a:srgbClr val="002854"/>
                </a:solidFill>
                <a:latin typeface="Arial"/>
                <a:cs typeface="Arial"/>
              </a:rPr>
              <a:t> </a:t>
            </a:r>
            <a:r>
              <a:rPr sz="1300" b="1" dirty="0">
                <a:solidFill>
                  <a:srgbClr val="002854"/>
                </a:solidFill>
                <a:latin typeface="Arial"/>
                <a:cs typeface="Arial"/>
              </a:rPr>
              <a:t>Changes</a:t>
            </a:r>
            <a:r>
              <a:rPr sz="1300" b="1" spc="-50" dirty="0">
                <a:solidFill>
                  <a:srgbClr val="002854"/>
                </a:solidFill>
                <a:latin typeface="Arial"/>
                <a:cs typeface="Arial"/>
              </a:rPr>
              <a:t> </a:t>
            </a:r>
            <a:r>
              <a:rPr sz="1300" b="1" dirty="0">
                <a:solidFill>
                  <a:srgbClr val="002854"/>
                </a:solidFill>
                <a:latin typeface="Arial"/>
                <a:cs typeface="Arial"/>
              </a:rPr>
              <a:t>in</a:t>
            </a:r>
            <a:r>
              <a:rPr sz="1300" b="1" spc="-50" dirty="0">
                <a:solidFill>
                  <a:srgbClr val="002854"/>
                </a:solidFill>
                <a:latin typeface="Arial"/>
                <a:cs typeface="Arial"/>
              </a:rPr>
              <a:t> </a:t>
            </a:r>
            <a:r>
              <a:rPr sz="1300" b="1" spc="-10" dirty="0">
                <a:solidFill>
                  <a:srgbClr val="002854"/>
                </a:solidFill>
                <a:latin typeface="Arial"/>
                <a:cs typeface="Arial"/>
              </a:rPr>
              <a:t>2026***</a:t>
            </a:r>
            <a:endParaRPr sz="1300" dirty="0">
              <a:latin typeface="Arial"/>
              <a:cs typeface="Arial"/>
            </a:endParaRPr>
          </a:p>
          <a:p>
            <a:pPr marL="1691639" marR="826769" lvl="1" indent="-227329">
              <a:lnSpc>
                <a:spcPct val="100000"/>
              </a:lnSpc>
              <a:buFont typeface="Courier New"/>
              <a:buChar char="o"/>
              <a:tabLst>
                <a:tab pos="1693545" algn="l"/>
              </a:tabLst>
            </a:pPr>
            <a:r>
              <a:rPr sz="1300" dirty="0">
                <a:latin typeface="Arial"/>
                <a:cs typeface="Arial"/>
              </a:rPr>
              <a:t>Helps</a:t>
            </a:r>
            <a:r>
              <a:rPr sz="1300" spc="-40" dirty="0">
                <a:latin typeface="Arial"/>
                <a:cs typeface="Arial"/>
              </a:rPr>
              <a:t> </a:t>
            </a:r>
            <a:r>
              <a:rPr sz="1300" dirty="0">
                <a:latin typeface="Arial"/>
                <a:cs typeface="Arial"/>
              </a:rPr>
              <a:t>cover</a:t>
            </a:r>
            <a:r>
              <a:rPr sz="1300" spc="-15" dirty="0">
                <a:latin typeface="Arial"/>
                <a:cs typeface="Arial"/>
              </a:rPr>
              <a:t> </a:t>
            </a:r>
            <a:r>
              <a:rPr sz="1300" dirty="0">
                <a:latin typeface="Arial"/>
                <a:cs typeface="Arial"/>
              </a:rPr>
              <a:t>physician</a:t>
            </a:r>
            <a:r>
              <a:rPr sz="1300" spc="-20" dirty="0">
                <a:latin typeface="Arial"/>
                <a:cs typeface="Arial"/>
              </a:rPr>
              <a:t> </a:t>
            </a:r>
            <a:r>
              <a:rPr sz="1300" dirty="0">
                <a:latin typeface="Arial"/>
                <a:cs typeface="Arial"/>
              </a:rPr>
              <a:t>services,</a:t>
            </a:r>
            <a:r>
              <a:rPr sz="1300" spc="-10" dirty="0">
                <a:latin typeface="Arial"/>
                <a:cs typeface="Arial"/>
              </a:rPr>
              <a:t> </a:t>
            </a:r>
            <a:r>
              <a:rPr sz="1300" dirty="0">
                <a:latin typeface="Arial"/>
                <a:cs typeface="Arial"/>
              </a:rPr>
              <a:t>outpatient</a:t>
            </a:r>
            <a:r>
              <a:rPr sz="1300" spc="-20" dirty="0">
                <a:latin typeface="Arial"/>
                <a:cs typeface="Arial"/>
              </a:rPr>
              <a:t> </a:t>
            </a:r>
            <a:r>
              <a:rPr sz="1300" dirty="0">
                <a:latin typeface="Arial"/>
                <a:cs typeface="Arial"/>
              </a:rPr>
              <a:t>care,</a:t>
            </a:r>
            <a:r>
              <a:rPr sz="1300" spc="-30" dirty="0">
                <a:latin typeface="Arial"/>
                <a:cs typeface="Arial"/>
              </a:rPr>
              <a:t> </a:t>
            </a:r>
            <a:r>
              <a:rPr sz="1300" dirty="0">
                <a:latin typeface="Arial"/>
                <a:cs typeface="Arial"/>
              </a:rPr>
              <a:t>home</a:t>
            </a:r>
            <a:r>
              <a:rPr sz="1300" spc="-30" dirty="0">
                <a:latin typeface="Arial"/>
                <a:cs typeface="Arial"/>
              </a:rPr>
              <a:t> </a:t>
            </a:r>
            <a:r>
              <a:rPr sz="1300" dirty="0">
                <a:latin typeface="Arial"/>
                <a:cs typeface="Arial"/>
              </a:rPr>
              <a:t>healthcare,</a:t>
            </a:r>
            <a:r>
              <a:rPr sz="1300" spc="-5" dirty="0">
                <a:latin typeface="Arial"/>
                <a:cs typeface="Arial"/>
              </a:rPr>
              <a:t> </a:t>
            </a:r>
            <a:r>
              <a:rPr sz="1300" dirty="0">
                <a:latin typeface="Arial"/>
                <a:cs typeface="Arial"/>
              </a:rPr>
              <a:t>therapy</a:t>
            </a:r>
            <a:r>
              <a:rPr sz="1300" spc="-35" dirty="0">
                <a:latin typeface="Arial"/>
                <a:cs typeface="Arial"/>
              </a:rPr>
              <a:t> </a:t>
            </a:r>
            <a:r>
              <a:rPr sz="1300" spc="-10" dirty="0">
                <a:latin typeface="Arial"/>
                <a:cs typeface="Arial"/>
              </a:rPr>
              <a:t>services, 	</a:t>
            </a:r>
            <a:r>
              <a:rPr sz="1300" dirty="0">
                <a:latin typeface="Arial"/>
                <a:cs typeface="Arial"/>
              </a:rPr>
              <a:t>ambulance</a:t>
            </a:r>
            <a:r>
              <a:rPr sz="1300" spc="-50" dirty="0">
                <a:latin typeface="Arial"/>
                <a:cs typeface="Arial"/>
              </a:rPr>
              <a:t> </a:t>
            </a:r>
            <a:r>
              <a:rPr sz="1300" dirty="0">
                <a:latin typeface="Arial"/>
                <a:cs typeface="Arial"/>
              </a:rPr>
              <a:t>services,</a:t>
            </a:r>
            <a:r>
              <a:rPr sz="1300" spc="-40" dirty="0">
                <a:latin typeface="Arial"/>
                <a:cs typeface="Arial"/>
              </a:rPr>
              <a:t> </a:t>
            </a:r>
            <a:r>
              <a:rPr sz="1300" dirty="0">
                <a:latin typeface="Arial"/>
                <a:cs typeface="Arial"/>
              </a:rPr>
              <a:t>preventive</a:t>
            </a:r>
            <a:r>
              <a:rPr sz="1300" spc="-30" dirty="0">
                <a:latin typeface="Arial"/>
                <a:cs typeface="Arial"/>
              </a:rPr>
              <a:t> </a:t>
            </a:r>
            <a:r>
              <a:rPr sz="1300" dirty="0">
                <a:latin typeface="Arial"/>
                <a:cs typeface="Arial"/>
              </a:rPr>
              <a:t>services</a:t>
            </a:r>
            <a:r>
              <a:rPr sz="1300" spc="-50" dirty="0">
                <a:latin typeface="Arial"/>
                <a:cs typeface="Arial"/>
              </a:rPr>
              <a:t> </a:t>
            </a:r>
            <a:r>
              <a:rPr sz="1300" dirty="0">
                <a:latin typeface="Arial"/>
                <a:cs typeface="Arial"/>
              </a:rPr>
              <a:t>and</a:t>
            </a:r>
            <a:r>
              <a:rPr sz="1300" spc="-60" dirty="0">
                <a:latin typeface="Arial"/>
                <a:cs typeface="Arial"/>
              </a:rPr>
              <a:t> </a:t>
            </a:r>
            <a:r>
              <a:rPr sz="1300" dirty="0">
                <a:latin typeface="Arial"/>
                <a:cs typeface="Arial"/>
              </a:rPr>
              <a:t>durable</a:t>
            </a:r>
            <a:r>
              <a:rPr sz="1300" spc="-55" dirty="0">
                <a:latin typeface="Arial"/>
                <a:cs typeface="Arial"/>
              </a:rPr>
              <a:t> </a:t>
            </a:r>
            <a:r>
              <a:rPr sz="1300" dirty="0">
                <a:latin typeface="Arial"/>
                <a:cs typeface="Arial"/>
              </a:rPr>
              <a:t>medical</a:t>
            </a:r>
            <a:r>
              <a:rPr sz="1300" spc="-50" dirty="0">
                <a:latin typeface="Arial"/>
                <a:cs typeface="Arial"/>
              </a:rPr>
              <a:t> </a:t>
            </a:r>
            <a:r>
              <a:rPr sz="1300" spc="-10" dirty="0">
                <a:latin typeface="Arial"/>
                <a:cs typeface="Arial"/>
              </a:rPr>
              <a:t>equipment</a:t>
            </a:r>
            <a:endParaRPr sz="1300" dirty="0">
              <a:latin typeface="Arial"/>
              <a:cs typeface="Arial"/>
            </a:endParaRPr>
          </a:p>
          <a:p>
            <a:pPr lvl="1">
              <a:lnSpc>
                <a:spcPct val="100000"/>
              </a:lnSpc>
              <a:spcBef>
                <a:spcPts val="65"/>
              </a:spcBef>
              <a:buFont typeface="Courier New"/>
              <a:buChar char="o"/>
            </a:pPr>
            <a:endParaRPr sz="1300" dirty="0">
              <a:latin typeface="Arial"/>
              <a:cs typeface="Arial"/>
            </a:endParaRPr>
          </a:p>
          <a:p>
            <a:pPr marL="1407795" indent="-171450">
              <a:lnSpc>
                <a:spcPct val="100000"/>
              </a:lnSpc>
              <a:buFont typeface="Arial"/>
              <a:buChar char="•"/>
              <a:tabLst>
                <a:tab pos="1407795" algn="l"/>
              </a:tabLst>
            </a:pPr>
            <a:r>
              <a:rPr sz="1300" b="1" dirty="0">
                <a:solidFill>
                  <a:srgbClr val="002854"/>
                </a:solidFill>
                <a:latin typeface="Arial"/>
                <a:cs typeface="Arial"/>
              </a:rPr>
              <a:t>Part</a:t>
            </a:r>
            <a:r>
              <a:rPr sz="1300" b="1" spc="-5" dirty="0">
                <a:solidFill>
                  <a:srgbClr val="002854"/>
                </a:solidFill>
                <a:latin typeface="Arial"/>
                <a:cs typeface="Arial"/>
              </a:rPr>
              <a:t> </a:t>
            </a:r>
            <a:r>
              <a:rPr sz="1300" b="1" dirty="0">
                <a:solidFill>
                  <a:srgbClr val="002854"/>
                </a:solidFill>
                <a:latin typeface="Arial"/>
                <a:cs typeface="Arial"/>
              </a:rPr>
              <a:t>C</a:t>
            </a:r>
            <a:r>
              <a:rPr sz="1300" b="1" spc="-15" dirty="0">
                <a:solidFill>
                  <a:srgbClr val="002854"/>
                </a:solidFill>
                <a:latin typeface="Arial"/>
                <a:cs typeface="Arial"/>
              </a:rPr>
              <a:t> </a:t>
            </a:r>
            <a:r>
              <a:rPr sz="1300" b="1" spc="-10" dirty="0">
                <a:solidFill>
                  <a:srgbClr val="002854"/>
                </a:solidFill>
                <a:latin typeface="Arial"/>
                <a:cs typeface="Arial"/>
              </a:rPr>
              <a:t>(Medicare</a:t>
            </a:r>
            <a:r>
              <a:rPr sz="1300" b="1" spc="-45" dirty="0">
                <a:solidFill>
                  <a:srgbClr val="002854"/>
                </a:solidFill>
                <a:latin typeface="Arial"/>
                <a:cs typeface="Arial"/>
              </a:rPr>
              <a:t> </a:t>
            </a:r>
            <a:r>
              <a:rPr sz="1300" b="1" spc="-10" dirty="0">
                <a:solidFill>
                  <a:srgbClr val="002854"/>
                </a:solidFill>
                <a:latin typeface="Arial"/>
                <a:cs typeface="Arial"/>
              </a:rPr>
              <a:t>Advantage)</a:t>
            </a:r>
            <a:endParaRPr sz="1300" dirty="0">
              <a:latin typeface="Arial"/>
              <a:cs typeface="Arial"/>
            </a:endParaRPr>
          </a:p>
          <a:p>
            <a:pPr marL="1691639" marR="149225" lvl="1" indent="-227329">
              <a:lnSpc>
                <a:spcPct val="100000"/>
              </a:lnSpc>
              <a:buFont typeface="Courier New"/>
              <a:buChar char="o"/>
              <a:tabLst>
                <a:tab pos="1693545" algn="l"/>
              </a:tabLst>
            </a:pPr>
            <a:r>
              <a:rPr sz="1300" dirty="0">
                <a:latin typeface="Arial"/>
                <a:cs typeface="Arial"/>
              </a:rPr>
              <a:t>The</a:t>
            </a:r>
            <a:r>
              <a:rPr sz="1300" spc="-60" dirty="0">
                <a:latin typeface="Arial"/>
                <a:cs typeface="Arial"/>
              </a:rPr>
              <a:t> </a:t>
            </a:r>
            <a:r>
              <a:rPr sz="1300" dirty="0">
                <a:latin typeface="Arial"/>
                <a:cs typeface="Arial"/>
              </a:rPr>
              <a:t>private</a:t>
            </a:r>
            <a:r>
              <a:rPr sz="1300" spc="-15" dirty="0">
                <a:latin typeface="Arial"/>
                <a:cs typeface="Arial"/>
              </a:rPr>
              <a:t> </a:t>
            </a:r>
            <a:r>
              <a:rPr sz="1300" dirty="0">
                <a:latin typeface="Arial"/>
                <a:cs typeface="Arial"/>
              </a:rPr>
              <a:t>health</a:t>
            </a:r>
            <a:r>
              <a:rPr sz="1300" spc="-20" dirty="0">
                <a:latin typeface="Arial"/>
                <a:cs typeface="Arial"/>
              </a:rPr>
              <a:t> </a:t>
            </a:r>
            <a:r>
              <a:rPr sz="1300" dirty="0">
                <a:latin typeface="Arial"/>
                <a:cs typeface="Arial"/>
              </a:rPr>
              <a:t>insurance</a:t>
            </a:r>
            <a:r>
              <a:rPr sz="1300" spc="-15" dirty="0">
                <a:latin typeface="Arial"/>
                <a:cs typeface="Arial"/>
              </a:rPr>
              <a:t> </a:t>
            </a:r>
            <a:r>
              <a:rPr sz="1300" dirty="0">
                <a:latin typeface="Arial"/>
                <a:cs typeface="Arial"/>
              </a:rPr>
              <a:t>alternative</a:t>
            </a:r>
            <a:r>
              <a:rPr sz="1300" spc="-5" dirty="0">
                <a:latin typeface="Arial"/>
                <a:cs typeface="Arial"/>
              </a:rPr>
              <a:t> </a:t>
            </a:r>
            <a:r>
              <a:rPr sz="1300" dirty="0">
                <a:latin typeface="Arial"/>
                <a:cs typeface="Arial"/>
              </a:rPr>
              <a:t>to</a:t>
            </a:r>
            <a:r>
              <a:rPr sz="1300" spc="-30" dirty="0">
                <a:latin typeface="Arial"/>
                <a:cs typeface="Arial"/>
              </a:rPr>
              <a:t> </a:t>
            </a:r>
            <a:r>
              <a:rPr sz="1300" dirty="0">
                <a:latin typeface="Arial"/>
                <a:cs typeface="Arial"/>
              </a:rPr>
              <a:t>‘Original</a:t>
            </a:r>
            <a:r>
              <a:rPr sz="1300" spc="-25" dirty="0">
                <a:latin typeface="Arial"/>
                <a:cs typeface="Arial"/>
              </a:rPr>
              <a:t> </a:t>
            </a:r>
            <a:r>
              <a:rPr sz="1300" spc="-10" dirty="0">
                <a:latin typeface="Arial"/>
                <a:cs typeface="Arial"/>
              </a:rPr>
              <a:t>Medicare’</a:t>
            </a:r>
            <a:r>
              <a:rPr sz="1300" spc="-45" dirty="0">
                <a:latin typeface="Arial"/>
                <a:cs typeface="Arial"/>
              </a:rPr>
              <a:t> </a:t>
            </a:r>
            <a:r>
              <a:rPr sz="1300" spc="-10" dirty="0">
                <a:latin typeface="Arial"/>
                <a:cs typeface="Arial"/>
              </a:rPr>
              <a:t>(Parts</a:t>
            </a:r>
            <a:r>
              <a:rPr sz="1300" spc="-80" dirty="0">
                <a:latin typeface="Arial"/>
                <a:cs typeface="Arial"/>
              </a:rPr>
              <a:t> </a:t>
            </a:r>
            <a:r>
              <a:rPr sz="1300" dirty="0">
                <a:latin typeface="Arial"/>
                <a:cs typeface="Arial"/>
              </a:rPr>
              <a:t>A</a:t>
            </a:r>
            <a:r>
              <a:rPr sz="1300" spc="-90" dirty="0">
                <a:latin typeface="Arial"/>
                <a:cs typeface="Arial"/>
              </a:rPr>
              <a:t> </a:t>
            </a:r>
            <a:r>
              <a:rPr sz="1300" dirty="0">
                <a:latin typeface="Arial"/>
                <a:cs typeface="Arial"/>
              </a:rPr>
              <a:t>&amp;</a:t>
            </a:r>
            <a:r>
              <a:rPr sz="1300" spc="-50" dirty="0">
                <a:latin typeface="Arial"/>
                <a:cs typeface="Arial"/>
              </a:rPr>
              <a:t> </a:t>
            </a:r>
            <a:r>
              <a:rPr sz="1300" dirty="0">
                <a:latin typeface="Arial"/>
                <a:cs typeface="Arial"/>
              </a:rPr>
              <a:t>B),</a:t>
            </a:r>
            <a:r>
              <a:rPr sz="1300" spc="-30" dirty="0">
                <a:latin typeface="Arial"/>
                <a:cs typeface="Arial"/>
              </a:rPr>
              <a:t> </a:t>
            </a:r>
            <a:r>
              <a:rPr sz="1300" dirty="0">
                <a:latin typeface="Arial"/>
                <a:cs typeface="Arial"/>
              </a:rPr>
              <a:t>which</a:t>
            </a:r>
            <a:r>
              <a:rPr sz="1300" spc="-25" dirty="0">
                <a:latin typeface="Arial"/>
                <a:cs typeface="Arial"/>
              </a:rPr>
              <a:t> </a:t>
            </a:r>
            <a:r>
              <a:rPr sz="1300" dirty="0">
                <a:latin typeface="Arial"/>
                <a:cs typeface="Arial"/>
              </a:rPr>
              <a:t>might</a:t>
            </a:r>
            <a:r>
              <a:rPr sz="1300" spc="-25" dirty="0">
                <a:latin typeface="Arial"/>
                <a:cs typeface="Arial"/>
              </a:rPr>
              <a:t> </a:t>
            </a:r>
            <a:r>
              <a:rPr sz="1300" spc="-20" dirty="0">
                <a:latin typeface="Arial"/>
                <a:cs typeface="Arial"/>
              </a:rPr>
              <a:t>also 	</a:t>
            </a:r>
            <a:r>
              <a:rPr sz="1300" dirty="0">
                <a:latin typeface="Arial"/>
                <a:cs typeface="Arial"/>
              </a:rPr>
              <a:t>include</a:t>
            </a:r>
            <a:r>
              <a:rPr sz="1300" spc="-15" dirty="0">
                <a:latin typeface="Arial"/>
                <a:cs typeface="Arial"/>
              </a:rPr>
              <a:t> </a:t>
            </a:r>
            <a:r>
              <a:rPr sz="1300" dirty="0">
                <a:latin typeface="Arial"/>
                <a:cs typeface="Arial"/>
              </a:rPr>
              <a:t>Part</a:t>
            </a:r>
            <a:r>
              <a:rPr sz="1300" spc="-20" dirty="0">
                <a:latin typeface="Arial"/>
                <a:cs typeface="Arial"/>
              </a:rPr>
              <a:t> </a:t>
            </a:r>
            <a:r>
              <a:rPr sz="1300" dirty="0">
                <a:latin typeface="Arial"/>
                <a:cs typeface="Arial"/>
              </a:rPr>
              <a:t>D</a:t>
            </a:r>
            <a:r>
              <a:rPr sz="1300" spc="-30" dirty="0">
                <a:latin typeface="Arial"/>
                <a:cs typeface="Arial"/>
              </a:rPr>
              <a:t> </a:t>
            </a:r>
            <a:r>
              <a:rPr sz="1300" spc="-10" dirty="0">
                <a:latin typeface="Arial"/>
                <a:cs typeface="Arial"/>
              </a:rPr>
              <a:t>coverage</a:t>
            </a:r>
            <a:endParaRPr sz="1300" dirty="0">
              <a:latin typeface="Arial"/>
              <a:cs typeface="Arial"/>
            </a:endParaRPr>
          </a:p>
          <a:p>
            <a:pPr marL="1691639" marR="482600" lvl="1" indent="-227329">
              <a:lnSpc>
                <a:spcPct val="100000"/>
              </a:lnSpc>
              <a:buFont typeface="Courier New"/>
              <a:buChar char="o"/>
              <a:tabLst>
                <a:tab pos="1693545" algn="l"/>
              </a:tabLst>
            </a:pPr>
            <a:r>
              <a:rPr sz="1300" dirty="0">
                <a:latin typeface="Arial"/>
                <a:cs typeface="Arial"/>
              </a:rPr>
              <a:t>If</a:t>
            </a:r>
            <a:r>
              <a:rPr sz="1300" spc="-35" dirty="0">
                <a:latin typeface="Arial"/>
                <a:cs typeface="Arial"/>
              </a:rPr>
              <a:t> </a:t>
            </a:r>
            <a:r>
              <a:rPr sz="1300" dirty="0">
                <a:latin typeface="Arial"/>
                <a:cs typeface="Arial"/>
              </a:rPr>
              <a:t>enrolling</a:t>
            </a:r>
            <a:r>
              <a:rPr sz="1300" spc="-10" dirty="0">
                <a:latin typeface="Arial"/>
                <a:cs typeface="Arial"/>
              </a:rPr>
              <a:t> </a:t>
            </a:r>
            <a:r>
              <a:rPr sz="1300" dirty="0">
                <a:latin typeface="Arial"/>
                <a:cs typeface="Arial"/>
              </a:rPr>
              <a:t>in</a:t>
            </a:r>
            <a:r>
              <a:rPr sz="1300" spc="-25" dirty="0">
                <a:latin typeface="Arial"/>
                <a:cs typeface="Arial"/>
              </a:rPr>
              <a:t> </a:t>
            </a:r>
            <a:r>
              <a:rPr sz="1300" spc="-10" dirty="0">
                <a:latin typeface="Arial"/>
                <a:cs typeface="Arial"/>
              </a:rPr>
              <a:t>Medicare</a:t>
            </a:r>
            <a:r>
              <a:rPr sz="1300" spc="-55" dirty="0">
                <a:latin typeface="Arial"/>
                <a:cs typeface="Arial"/>
              </a:rPr>
              <a:t> </a:t>
            </a:r>
            <a:r>
              <a:rPr sz="1300" dirty="0">
                <a:latin typeface="Arial"/>
                <a:cs typeface="Arial"/>
              </a:rPr>
              <a:t>Advantage,</a:t>
            </a:r>
            <a:r>
              <a:rPr sz="1300" spc="10" dirty="0">
                <a:latin typeface="Arial"/>
                <a:cs typeface="Arial"/>
              </a:rPr>
              <a:t> </a:t>
            </a:r>
            <a:r>
              <a:rPr sz="1300" dirty="0">
                <a:latin typeface="Arial"/>
                <a:cs typeface="Arial"/>
              </a:rPr>
              <a:t>you</a:t>
            </a:r>
            <a:r>
              <a:rPr sz="1300" spc="-10" dirty="0">
                <a:latin typeface="Arial"/>
                <a:cs typeface="Arial"/>
              </a:rPr>
              <a:t> </a:t>
            </a:r>
            <a:r>
              <a:rPr sz="1300" dirty="0">
                <a:latin typeface="Arial"/>
                <a:cs typeface="Arial"/>
              </a:rPr>
              <a:t>must</a:t>
            </a:r>
            <a:r>
              <a:rPr sz="1300" spc="-10" dirty="0">
                <a:latin typeface="Arial"/>
                <a:cs typeface="Arial"/>
              </a:rPr>
              <a:t> </a:t>
            </a:r>
            <a:r>
              <a:rPr sz="1300" dirty="0">
                <a:latin typeface="Arial"/>
                <a:cs typeface="Arial"/>
              </a:rPr>
              <a:t>still</a:t>
            </a:r>
            <a:r>
              <a:rPr sz="1300" spc="-30" dirty="0">
                <a:latin typeface="Arial"/>
                <a:cs typeface="Arial"/>
              </a:rPr>
              <a:t> </a:t>
            </a:r>
            <a:r>
              <a:rPr sz="1300" dirty="0">
                <a:latin typeface="Arial"/>
                <a:cs typeface="Arial"/>
              </a:rPr>
              <a:t>enroll</a:t>
            </a:r>
            <a:r>
              <a:rPr sz="1300" spc="-15" dirty="0">
                <a:latin typeface="Arial"/>
                <a:cs typeface="Arial"/>
              </a:rPr>
              <a:t> </a:t>
            </a:r>
            <a:r>
              <a:rPr sz="1300" dirty="0">
                <a:latin typeface="Arial"/>
                <a:cs typeface="Arial"/>
              </a:rPr>
              <a:t>in</a:t>
            </a:r>
            <a:r>
              <a:rPr sz="1300" spc="-20" dirty="0">
                <a:latin typeface="Arial"/>
                <a:cs typeface="Arial"/>
              </a:rPr>
              <a:t> </a:t>
            </a:r>
            <a:r>
              <a:rPr sz="1300" spc="-10" dirty="0">
                <a:latin typeface="Arial"/>
                <a:cs typeface="Arial"/>
              </a:rPr>
              <a:t>Parts</a:t>
            </a:r>
            <a:r>
              <a:rPr sz="1300" spc="-80" dirty="0">
                <a:latin typeface="Arial"/>
                <a:cs typeface="Arial"/>
              </a:rPr>
              <a:t> </a:t>
            </a:r>
            <a:r>
              <a:rPr sz="1300" dirty="0">
                <a:latin typeface="Arial"/>
                <a:cs typeface="Arial"/>
              </a:rPr>
              <a:t>A</a:t>
            </a:r>
            <a:r>
              <a:rPr sz="1300" spc="-95" dirty="0">
                <a:latin typeface="Arial"/>
                <a:cs typeface="Arial"/>
              </a:rPr>
              <a:t> </a:t>
            </a:r>
            <a:r>
              <a:rPr sz="1300" dirty="0">
                <a:latin typeface="Arial"/>
                <a:cs typeface="Arial"/>
              </a:rPr>
              <a:t>&amp;</a:t>
            </a:r>
            <a:r>
              <a:rPr sz="1300" spc="-30" dirty="0">
                <a:latin typeface="Arial"/>
                <a:cs typeface="Arial"/>
              </a:rPr>
              <a:t> </a:t>
            </a:r>
            <a:r>
              <a:rPr sz="1300" dirty="0">
                <a:latin typeface="Arial"/>
                <a:cs typeface="Arial"/>
              </a:rPr>
              <a:t>B</a:t>
            </a:r>
            <a:r>
              <a:rPr sz="1300" spc="-20" dirty="0">
                <a:latin typeface="Arial"/>
                <a:cs typeface="Arial"/>
              </a:rPr>
              <a:t> </a:t>
            </a:r>
            <a:r>
              <a:rPr sz="1300" dirty="0">
                <a:latin typeface="Arial"/>
                <a:cs typeface="Arial"/>
              </a:rPr>
              <a:t>and</a:t>
            </a:r>
            <a:r>
              <a:rPr sz="1300" spc="-20" dirty="0">
                <a:latin typeface="Arial"/>
                <a:cs typeface="Arial"/>
              </a:rPr>
              <a:t> </a:t>
            </a:r>
            <a:r>
              <a:rPr sz="1300" dirty="0">
                <a:latin typeface="Arial"/>
                <a:cs typeface="Arial"/>
              </a:rPr>
              <a:t>pay</a:t>
            </a:r>
            <a:r>
              <a:rPr sz="1300" spc="-20" dirty="0">
                <a:latin typeface="Arial"/>
                <a:cs typeface="Arial"/>
              </a:rPr>
              <a:t> </a:t>
            </a:r>
            <a:r>
              <a:rPr sz="1300" dirty="0">
                <a:latin typeface="Arial"/>
                <a:cs typeface="Arial"/>
              </a:rPr>
              <a:t>the</a:t>
            </a:r>
            <a:r>
              <a:rPr sz="1300" spc="-25" dirty="0">
                <a:latin typeface="Arial"/>
                <a:cs typeface="Arial"/>
              </a:rPr>
              <a:t> </a:t>
            </a:r>
            <a:r>
              <a:rPr sz="1300" dirty="0">
                <a:latin typeface="Arial"/>
                <a:cs typeface="Arial"/>
              </a:rPr>
              <a:t>Part</a:t>
            </a:r>
            <a:r>
              <a:rPr sz="1300" spc="-10" dirty="0">
                <a:latin typeface="Arial"/>
                <a:cs typeface="Arial"/>
              </a:rPr>
              <a:t> </a:t>
            </a:r>
            <a:r>
              <a:rPr sz="1300" spc="-50" dirty="0">
                <a:latin typeface="Arial"/>
                <a:cs typeface="Arial"/>
              </a:rPr>
              <a:t>B 	</a:t>
            </a:r>
            <a:r>
              <a:rPr sz="1300" dirty="0">
                <a:latin typeface="Arial"/>
                <a:cs typeface="Arial"/>
              </a:rPr>
              <a:t>premium;</a:t>
            </a:r>
            <a:r>
              <a:rPr sz="1300" spc="-10" dirty="0">
                <a:latin typeface="Arial"/>
                <a:cs typeface="Arial"/>
              </a:rPr>
              <a:t> </a:t>
            </a:r>
            <a:r>
              <a:rPr sz="1300" dirty="0">
                <a:latin typeface="Arial"/>
                <a:cs typeface="Arial"/>
              </a:rPr>
              <a:t>will</a:t>
            </a:r>
            <a:r>
              <a:rPr sz="1300" spc="-15" dirty="0">
                <a:latin typeface="Arial"/>
                <a:cs typeface="Arial"/>
              </a:rPr>
              <a:t> </a:t>
            </a:r>
            <a:r>
              <a:rPr sz="1300" dirty="0">
                <a:latin typeface="Arial"/>
                <a:cs typeface="Arial"/>
              </a:rPr>
              <a:t>need</a:t>
            </a:r>
            <a:r>
              <a:rPr sz="1300" spc="-35" dirty="0">
                <a:latin typeface="Arial"/>
                <a:cs typeface="Arial"/>
              </a:rPr>
              <a:t> </a:t>
            </a:r>
            <a:r>
              <a:rPr sz="1300" dirty="0">
                <a:latin typeface="Arial"/>
                <a:cs typeface="Arial"/>
              </a:rPr>
              <a:t>to</a:t>
            </a:r>
            <a:r>
              <a:rPr sz="1300" spc="-30" dirty="0">
                <a:latin typeface="Arial"/>
                <a:cs typeface="Arial"/>
              </a:rPr>
              <a:t> </a:t>
            </a:r>
            <a:r>
              <a:rPr sz="1300" dirty="0">
                <a:latin typeface="Arial"/>
                <a:cs typeface="Arial"/>
              </a:rPr>
              <a:t>sign</a:t>
            </a:r>
            <a:r>
              <a:rPr sz="1300" spc="-30" dirty="0">
                <a:latin typeface="Arial"/>
                <a:cs typeface="Arial"/>
              </a:rPr>
              <a:t> </a:t>
            </a:r>
            <a:r>
              <a:rPr sz="1300" dirty="0">
                <a:latin typeface="Arial"/>
                <a:cs typeface="Arial"/>
              </a:rPr>
              <a:t>up</a:t>
            </a:r>
            <a:r>
              <a:rPr sz="1300" spc="-25" dirty="0">
                <a:latin typeface="Arial"/>
                <a:cs typeface="Arial"/>
              </a:rPr>
              <a:t> </a:t>
            </a:r>
            <a:r>
              <a:rPr sz="1300" dirty="0">
                <a:latin typeface="Arial"/>
                <a:cs typeface="Arial"/>
              </a:rPr>
              <a:t>and</a:t>
            </a:r>
            <a:r>
              <a:rPr sz="1300" spc="-15" dirty="0">
                <a:latin typeface="Arial"/>
                <a:cs typeface="Arial"/>
              </a:rPr>
              <a:t> </a:t>
            </a:r>
            <a:r>
              <a:rPr sz="1300" dirty="0">
                <a:latin typeface="Arial"/>
                <a:cs typeface="Arial"/>
              </a:rPr>
              <a:t>pay</a:t>
            </a:r>
            <a:r>
              <a:rPr sz="1300" spc="-30" dirty="0">
                <a:latin typeface="Arial"/>
                <a:cs typeface="Arial"/>
              </a:rPr>
              <a:t> </a:t>
            </a:r>
            <a:r>
              <a:rPr sz="1300" dirty="0">
                <a:latin typeface="Arial"/>
                <a:cs typeface="Arial"/>
              </a:rPr>
              <a:t>for</a:t>
            </a:r>
            <a:r>
              <a:rPr sz="1300" spc="-25" dirty="0">
                <a:latin typeface="Arial"/>
                <a:cs typeface="Arial"/>
              </a:rPr>
              <a:t> </a:t>
            </a:r>
            <a:r>
              <a:rPr sz="1300" dirty="0">
                <a:latin typeface="Arial"/>
                <a:cs typeface="Arial"/>
              </a:rPr>
              <a:t>the</a:t>
            </a:r>
            <a:r>
              <a:rPr sz="1300" spc="-15" dirty="0">
                <a:latin typeface="Arial"/>
                <a:cs typeface="Arial"/>
              </a:rPr>
              <a:t> </a:t>
            </a:r>
            <a:r>
              <a:rPr sz="1300" dirty="0">
                <a:latin typeface="Arial"/>
                <a:cs typeface="Arial"/>
              </a:rPr>
              <a:t>chosen</a:t>
            </a:r>
            <a:r>
              <a:rPr sz="1300" spc="-20" dirty="0">
                <a:latin typeface="Arial"/>
                <a:cs typeface="Arial"/>
              </a:rPr>
              <a:t> </a:t>
            </a:r>
            <a:r>
              <a:rPr sz="1300" spc="-10" dirty="0">
                <a:latin typeface="Arial"/>
                <a:cs typeface="Arial"/>
              </a:rPr>
              <a:t>Medicare</a:t>
            </a:r>
            <a:r>
              <a:rPr sz="1300" spc="-60" dirty="0">
                <a:latin typeface="Arial"/>
                <a:cs typeface="Arial"/>
              </a:rPr>
              <a:t> </a:t>
            </a:r>
            <a:r>
              <a:rPr sz="1300" dirty="0">
                <a:latin typeface="Arial"/>
                <a:cs typeface="Arial"/>
              </a:rPr>
              <a:t>Advantage</a:t>
            </a:r>
            <a:r>
              <a:rPr sz="1300" spc="5" dirty="0">
                <a:latin typeface="Arial"/>
                <a:cs typeface="Arial"/>
              </a:rPr>
              <a:t> </a:t>
            </a:r>
            <a:r>
              <a:rPr sz="1300" spc="-20" dirty="0">
                <a:latin typeface="Arial"/>
                <a:cs typeface="Arial"/>
              </a:rPr>
              <a:t>plan</a:t>
            </a:r>
            <a:endParaRPr sz="1300" dirty="0">
              <a:latin typeface="Arial"/>
              <a:cs typeface="Arial"/>
            </a:endParaRPr>
          </a:p>
          <a:p>
            <a:pPr lvl="1">
              <a:lnSpc>
                <a:spcPct val="100000"/>
              </a:lnSpc>
              <a:spcBef>
                <a:spcPts val="65"/>
              </a:spcBef>
              <a:buFont typeface="Courier New"/>
              <a:buChar char="o"/>
            </a:pPr>
            <a:endParaRPr sz="1300" dirty="0">
              <a:latin typeface="Arial"/>
              <a:cs typeface="Arial"/>
            </a:endParaRPr>
          </a:p>
          <a:p>
            <a:pPr marL="1407795" indent="-171450">
              <a:lnSpc>
                <a:spcPct val="100000"/>
              </a:lnSpc>
              <a:buFont typeface="Arial"/>
              <a:buChar char="•"/>
              <a:tabLst>
                <a:tab pos="1407795" algn="l"/>
              </a:tabLst>
            </a:pPr>
            <a:r>
              <a:rPr sz="1300" b="1" dirty="0">
                <a:solidFill>
                  <a:srgbClr val="002854"/>
                </a:solidFill>
                <a:latin typeface="Arial"/>
                <a:cs typeface="Arial"/>
              </a:rPr>
              <a:t>Part</a:t>
            </a:r>
            <a:r>
              <a:rPr sz="1300" b="1" spc="-30" dirty="0">
                <a:solidFill>
                  <a:srgbClr val="002854"/>
                </a:solidFill>
                <a:latin typeface="Arial"/>
                <a:cs typeface="Arial"/>
              </a:rPr>
              <a:t> </a:t>
            </a:r>
            <a:r>
              <a:rPr sz="1300" b="1" dirty="0">
                <a:solidFill>
                  <a:srgbClr val="002854"/>
                </a:solidFill>
                <a:latin typeface="Arial"/>
                <a:cs typeface="Arial"/>
              </a:rPr>
              <a:t>D</a:t>
            </a:r>
            <a:r>
              <a:rPr sz="1300" b="1" spc="-40" dirty="0">
                <a:solidFill>
                  <a:srgbClr val="002854"/>
                </a:solidFill>
                <a:latin typeface="Arial"/>
                <a:cs typeface="Arial"/>
              </a:rPr>
              <a:t> </a:t>
            </a:r>
            <a:r>
              <a:rPr sz="1300" b="1" dirty="0">
                <a:solidFill>
                  <a:srgbClr val="002854"/>
                </a:solidFill>
                <a:latin typeface="Arial"/>
                <a:cs typeface="Arial"/>
              </a:rPr>
              <a:t>(Prescription</a:t>
            </a:r>
            <a:r>
              <a:rPr sz="1300" b="1" spc="5" dirty="0">
                <a:solidFill>
                  <a:srgbClr val="002854"/>
                </a:solidFill>
                <a:latin typeface="Arial"/>
                <a:cs typeface="Arial"/>
              </a:rPr>
              <a:t> </a:t>
            </a:r>
            <a:r>
              <a:rPr sz="1300" b="1" dirty="0">
                <a:solidFill>
                  <a:srgbClr val="002854"/>
                </a:solidFill>
                <a:latin typeface="Arial"/>
                <a:cs typeface="Arial"/>
              </a:rPr>
              <a:t>Drug</a:t>
            </a:r>
            <a:r>
              <a:rPr sz="1300" b="1" spc="-30" dirty="0">
                <a:solidFill>
                  <a:srgbClr val="002854"/>
                </a:solidFill>
                <a:latin typeface="Arial"/>
                <a:cs typeface="Arial"/>
              </a:rPr>
              <a:t> </a:t>
            </a:r>
            <a:r>
              <a:rPr sz="1300" b="1" spc="-10" dirty="0">
                <a:solidFill>
                  <a:srgbClr val="002854"/>
                </a:solidFill>
                <a:latin typeface="Arial"/>
                <a:cs typeface="Arial"/>
              </a:rPr>
              <a:t>Coverage)</a:t>
            </a:r>
            <a:endParaRPr sz="1300" dirty="0">
              <a:latin typeface="Arial"/>
              <a:cs typeface="Arial"/>
            </a:endParaRPr>
          </a:p>
          <a:p>
            <a:pPr marL="1692275" lvl="1" indent="-227329">
              <a:lnSpc>
                <a:spcPct val="100000"/>
              </a:lnSpc>
              <a:buFont typeface="Courier New"/>
              <a:buChar char="o"/>
              <a:tabLst>
                <a:tab pos="1692275" algn="l"/>
              </a:tabLst>
            </a:pPr>
            <a:r>
              <a:rPr sz="1300" dirty="0">
                <a:latin typeface="Arial"/>
                <a:cs typeface="Arial"/>
              </a:rPr>
              <a:t>Helps</a:t>
            </a:r>
            <a:r>
              <a:rPr sz="1300" spc="-35" dirty="0">
                <a:latin typeface="Arial"/>
                <a:cs typeface="Arial"/>
              </a:rPr>
              <a:t> </a:t>
            </a:r>
            <a:r>
              <a:rPr sz="1300" dirty="0">
                <a:latin typeface="Arial"/>
                <a:cs typeface="Arial"/>
              </a:rPr>
              <a:t>cover</a:t>
            </a:r>
            <a:r>
              <a:rPr sz="1300" spc="-5" dirty="0">
                <a:latin typeface="Arial"/>
                <a:cs typeface="Arial"/>
              </a:rPr>
              <a:t> </a:t>
            </a:r>
            <a:r>
              <a:rPr sz="1300" dirty="0">
                <a:latin typeface="Arial"/>
                <a:cs typeface="Arial"/>
              </a:rPr>
              <a:t>the</a:t>
            </a:r>
            <a:r>
              <a:rPr sz="1300" spc="-30" dirty="0">
                <a:latin typeface="Arial"/>
                <a:cs typeface="Arial"/>
              </a:rPr>
              <a:t> </a:t>
            </a:r>
            <a:r>
              <a:rPr sz="1300" dirty="0">
                <a:latin typeface="Arial"/>
                <a:cs typeface="Arial"/>
              </a:rPr>
              <a:t>cost</a:t>
            </a:r>
            <a:r>
              <a:rPr sz="1300" spc="-25" dirty="0">
                <a:latin typeface="Arial"/>
                <a:cs typeface="Arial"/>
              </a:rPr>
              <a:t> </a:t>
            </a:r>
            <a:r>
              <a:rPr sz="1300" dirty="0">
                <a:latin typeface="Arial"/>
                <a:cs typeface="Arial"/>
              </a:rPr>
              <a:t>of</a:t>
            </a:r>
            <a:r>
              <a:rPr sz="1300" spc="-45" dirty="0">
                <a:latin typeface="Arial"/>
                <a:cs typeface="Arial"/>
              </a:rPr>
              <a:t> </a:t>
            </a:r>
            <a:r>
              <a:rPr sz="1300" dirty="0">
                <a:latin typeface="Arial"/>
                <a:cs typeface="Arial"/>
              </a:rPr>
              <a:t>prescription </a:t>
            </a:r>
            <a:r>
              <a:rPr sz="1300" spc="-10" dirty="0">
                <a:latin typeface="Arial"/>
                <a:cs typeface="Arial"/>
              </a:rPr>
              <a:t>drugs</a:t>
            </a:r>
            <a:endParaRPr sz="1300" dirty="0">
              <a:latin typeface="Arial"/>
              <a:cs typeface="Arial"/>
            </a:endParaRPr>
          </a:p>
          <a:p>
            <a:pPr marL="1691639" marR="290195" lvl="1" indent="-227329">
              <a:lnSpc>
                <a:spcPct val="101000"/>
              </a:lnSpc>
              <a:buFont typeface="Courier New"/>
              <a:buChar char="o"/>
              <a:tabLst>
                <a:tab pos="1693545" algn="l"/>
              </a:tabLst>
            </a:pPr>
            <a:r>
              <a:rPr sz="1300" dirty="0">
                <a:latin typeface="Arial"/>
                <a:cs typeface="Arial"/>
              </a:rPr>
              <a:t>The</a:t>
            </a:r>
            <a:r>
              <a:rPr sz="1300" spc="-40" dirty="0">
                <a:latin typeface="Arial"/>
                <a:cs typeface="Arial"/>
              </a:rPr>
              <a:t> </a:t>
            </a:r>
            <a:r>
              <a:rPr sz="1300" dirty="0">
                <a:latin typeface="Arial"/>
                <a:cs typeface="Arial"/>
              </a:rPr>
              <a:t>coverage</a:t>
            </a:r>
            <a:r>
              <a:rPr sz="1300" spc="-5" dirty="0">
                <a:latin typeface="Arial"/>
                <a:cs typeface="Arial"/>
              </a:rPr>
              <a:t> </a:t>
            </a:r>
            <a:r>
              <a:rPr sz="1300" dirty="0">
                <a:latin typeface="Arial"/>
                <a:cs typeface="Arial"/>
              </a:rPr>
              <a:t>gap</a:t>
            </a:r>
            <a:r>
              <a:rPr sz="1300" spc="-35" dirty="0">
                <a:latin typeface="Arial"/>
                <a:cs typeface="Arial"/>
              </a:rPr>
              <a:t> </a:t>
            </a:r>
            <a:r>
              <a:rPr sz="1300" dirty="0">
                <a:latin typeface="Arial"/>
                <a:cs typeface="Arial"/>
              </a:rPr>
              <a:t>has</a:t>
            </a:r>
            <a:r>
              <a:rPr sz="1300" spc="-35" dirty="0">
                <a:latin typeface="Arial"/>
                <a:cs typeface="Arial"/>
              </a:rPr>
              <a:t> </a:t>
            </a:r>
            <a:r>
              <a:rPr sz="1300" dirty="0">
                <a:latin typeface="Arial"/>
                <a:cs typeface="Arial"/>
              </a:rPr>
              <a:t>now</a:t>
            </a:r>
            <a:r>
              <a:rPr sz="1300" spc="-25" dirty="0">
                <a:latin typeface="Arial"/>
                <a:cs typeface="Arial"/>
              </a:rPr>
              <a:t> </a:t>
            </a:r>
            <a:r>
              <a:rPr sz="1300" dirty="0">
                <a:latin typeface="Arial"/>
                <a:cs typeface="Arial"/>
              </a:rPr>
              <a:t>been</a:t>
            </a:r>
            <a:r>
              <a:rPr sz="1300" spc="-30" dirty="0">
                <a:latin typeface="Arial"/>
                <a:cs typeface="Arial"/>
              </a:rPr>
              <a:t> </a:t>
            </a:r>
            <a:r>
              <a:rPr sz="1300" dirty="0">
                <a:latin typeface="Arial"/>
                <a:cs typeface="Arial"/>
              </a:rPr>
              <a:t>eliminated</a:t>
            </a:r>
            <a:r>
              <a:rPr sz="1300" spc="-15" dirty="0">
                <a:latin typeface="Arial"/>
                <a:cs typeface="Arial"/>
              </a:rPr>
              <a:t> </a:t>
            </a:r>
            <a:r>
              <a:rPr sz="1300" spc="-20" dirty="0">
                <a:latin typeface="Arial"/>
                <a:cs typeface="Arial"/>
              </a:rPr>
              <a:t>(donut-</a:t>
            </a:r>
            <a:r>
              <a:rPr sz="1300" dirty="0">
                <a:latin typeface="Arial"/>
                <a:cs typeface="Arial"/>
              </a:rPr>
              <a:t>hole</a:t>
            </a:r>
            <a:r>
              <a:rPr sz="1300" spc="-5" dirty="0">
                <a:latin typeface="Arial"/>
                <a:cs typeface="Arial"/>
              </a:rPr>
              <a:t> </a:t>
            </a:r>
            <a:r>
              <a:rPr sz="1300" dirty="0">
                <a:latin typeface="Arial"/>
                <a:cs typeface="Arial"/>
              </a:rPr>
              <a:t>provision).</a:t>
            </a:r>
            <a:r>
              <a:rPr sz="1300" spc="-10" dirty="0">
                <a:latin typeface="Arial"/>
                <a:cs typeface="Arial"/>
              </a:rPr>
              <a:t> </a:t>
            </a:r>
            <a:r>
              <a:rPr sz="1300" spc="-20" dirty="0">
                <a:latin typeface="Arial"/>
                <a:cs typeface="Arial"/>
              </a:rPr>
              <a:t>Out-</a:t>
            </a:r>
            <a:r>
              <a:rPr sz="1300" spc="-10" dirty="0">
                <a:latin typeface="Arial"/>
                <a:cs typeface="Arial"/>
              </a:rPr>
              <a:t>of-</a:t>
            </a:r>
            <a:r>
              <a:rPr sz="1300" dirty="0">
                <a:latin typeface="Arial"/>
                <a:cs typeface="Arial"/>
              </a:rPr>
              <a:t>pocket</a:t>
            </a:r>
            <a:r>
              <a:rPr sz="1300" spc="-50" dirty="0">
                <a:latin typeface="Arial"/>
                <a:cs typeface="Arial"/>
              </a:rPr>
              <a:t> </a:t>
            </a:r>
            <a:r>
              <a:rPr sz="1300" dirty="0">
                <a:latin typeface="Arial"/>
                <a:cs typeface="Arial"/>
              </a:rPr>
              <a:t>costs</a:t>
            </a:r>
            <a:r>
              <a:rPr sz="1300" spc="-35" dirty="0">
                <a:latin typeface="Arial"/>
                <a:cs typeface="Arial"/>
              </a:rPr>
              <a:t> </a:t>
            </a:r>
            <a:r>
              <a:rPr sz="1300" spc="-25" dirty="0">
                <a:latin typeface="Arial"/>
                <a:cs typeface="Arial"/>
              </a:rPr>
              <a:t>are 	</a:t>
            </a:r>
            <a:r>
              <a:rPr sz="1300" dirty="0">
                <a:latin typeface="Arial"/>
                <a:cs typeface="Arial"/>
              </a:rPr>
              <a:t>now</a:t>
            </a:r>
            <a:r>
              <a:rPr sz="1300" spc="-40" dirty="0">
                <a:latin typeface="Arial"/>
                <a:cs typeface="Arial"/>
              </a:rPr>
              <a:t> </a:t>
            </a:r>
            <a:r>
              <a:rPr sz="1300" dirty="0">
                <a:latin typeface="Arial"/>
                <a:cs typeface="Arial"/>
              </a:rPr>
              <a:t>capped</a:t>
            </a:r>
            <a:r>
              <a:rPr sz="1300" spc="-30" dirty="0">
                <a:latin typeface="Arial"/>
                <a:cs typeface="Arial"/>
              </a:rPr>
              <a:t> </a:t>
            </a:r>
            <a:r>
              <a:rPr sz="1300" dirty="0">
                <a:latin typeface="Arial"/>
                <a:cs typeface="Arial"/>
              </a:rPr>
              <a:t>at</a:t>
            </a:r>
            <a:r>
              <a:rPr sz="1300" spc="-40" dirty="0">
                <a:latin typeface="Arial"/>
                <a:cs typeface="Arial"/>
              </a:rPr>
              <a:t> </a:t>
            </a:r>
            <a:r>
              <a:rPr sz="1300" dirty="0">
                <a:latin typeface="Arial"/>
                <a:cs typeface="Arial"/>
              </a:rPr>
              <a:t>$2,000</a:t>
            </a:r>
            <a:r>
              <a:rPr sz="1300" spc="-25" dirty="0">
                <a:latin typeface="Arial"/>
                <a:cs typeface="Arial"/>
              </a:rPr>
              <a:t> </a:t>
            </a:r>
            <a:r>
              <a:rPr sz="1300" dirty="0">
                <a:latin typeface="Arial"/>
                <a:cs typeface="Arial"/>
              </a:rPr>
              <a:t>for</a:t>
            </a:r>
            <a:r>
              <a:rPr sz="1300" spc="-40" dirty="0">
                <a:latin typeface="Arial"/>
                <a:cs typeface="Arial"/>
              </a:rPr>
              <a:t> </a:t>
            </a:r>
            <a:r>
              <a:rPr sz="1300" spc="-10" dirty="0">
                <a:latin typeface="Arial"/>
                <a:cs typeface="Arial"/>
              </a:rPr>
              <a:t>deductibles,</a:t>
            </a:r>
            <a:r>
              <a:rPr sz="1300" spc="-20" dirty="0">
                <a:latin typeface="Arial"/>
                <a:cs typeface="Arial"/>
              </a:rPr>
              <a:t> </a:t>
            </a:r>
            <a:r>
              <a:rPr sz="1300" dirty="0">
                <a:latin typeface="Arial"/>
                <a:cs typeface="Arial"/>
              </a:rPr>
              <a:t>copays</a:t>
            </a:r>
            <a:r>
              <a:rPr sz="1300" spc="-20" dirty="0">
                <a:latin typeface="Arial"/>
                <a:cs typeface="Arial"/>
              </a:rPr>
              <a:t> </a:t>
            </a:r>
            <a:r>
              <a:rPr sz="1300" dirty="0">
                <a:latin typeface="Arial"/>
                <a:cs typeface="Arial"/>
              </a:rPr>
              <a:t>and/or</a:t>
            </a:r>
            <a:r>
              <a:rPr sz="1300" spc="-20" dirty="0">
                <a:latin typeface="Arial"/>
                <a:cs typeface="Arial"/>
              </a:rPr>
              <a:t> </a:t>
            </a:r>
            <a:r>
              <a:rPr sz="1300" dirty="0">
                <a:latin typeface="Arial"/>
                <a:cs typeface="Arial"/>
              </a:rPr>
              <a:t>coinsurance</a:t>
            </a:r>
            <a:r>
              <a:rPr sz="1300" spc="-10" dirty="0">
                <a:latin typeface="Arial"/>
                <a:cs typeface="Arial"/>
              </a:rPr>
              <a:t> (cumulative).</a:t>
            </a:r>
            <a:r>
              <a:rPr sz="1350" spc="-15" baseline="24691" dirty="0">
                <a:latin typeface="Arial"/>
                <a:cs typeface="Arial"/>
              </a:rPr>
              <a:t>2</a:t>
            </a:r>
            <a:endParaRPr sz="1350" baseline="24691" dirty="0">
              <a:latin typeface="Arial"/>
              <a:cs typeface="Arial"/>
            </a:endParaRPr>
          </a:p>
          <a:p>
            <a:pPr marL="1691639" marR="81280" lvl="1" indent="-227329">
              <a:lnSpc>
                <a:spcPct val="100000"/>
              </a:lnSpc>
              <a:spcBef>
                <a:spcPts val="5"/>
              </a:spcBef>
              <a:buFont typeface="Courier New"/>
              <a:buChar char="o"/>
              <a:tabLst>
                <a:tab pos="1693545" algn="l"/>
              </a:tabLst>
            </a:pPr>
            <a:r>
              <a:rPr sz="1300" dirty="0">
                <a:latin typeface="Arial"/>
                <a:cs typeface="Arial"/>
              </a:rPr>
              <a:t>Many</a:t>
            </a:r>
            <a:r>
              <a:rPr sz="1300" spc="-30" dirty="0">
                <a:latin typeface="Arial"/>
                <a:cs typeface="Arial"/>
              </a:rPr>
              <a:t> </a:t>
            </a:r>
            <a:r>
              <a:rPr sz="1300" dirty="0">
                <a:latin typeface="Arial"/>
                <a:cs typeface="Arial"/>
              </a:rPr>
              <a:t>plans</a:t>
            </a:r>
            <a:r>
              <a:rPr sz="1300" spc="-45" dirty="0">
                <a:latin typeface="Arial"/>
                <a:cs typeface="Arial"/>
              </a:rPr>
              <a:t> </a:t>
            </a:r>
            <a:r>
              <a:rPr sz="1300" dirty="0">
                <a:latin typeface="Arial"/>
                <a:cs typeface="Arial"/>
              </a:rPr>
              <a:t>are</a:t>
            </a:r>
            <a:r>
              <a:rPr sz="1300" spc="-35" dirty="0">
                <a:latin typeface="Arial"/>
                <a:cs typeface="Arial"/>
              </a:rPr>
              <a:t> </a:t>
            </a:r>
            <a:r>
              <a:rPr sz="1300" dirty="0">
                <a:latin typeface="Arial"/>
                <a:cs typeface="Arial"/>
              </a:rPr>
              <a:t>merging</a:t>
            </a:r>
            <a:r>
              <a:rPr sz="1300" spc="-25" dirty="0">
                <a:latin typeface="Arial"/>
                <a:cs typeface="Arial"/>
              </a:rPr>
              <a:t> </a:t>
            </a:r>
            <a:r>
              <a:rPr sz="1300" dirty="0">
                <a:latin typeface="Arial"/>
                <a:cs typeface="Arial"/>
              </a:rPr>
              <a:t>or</a:t>
            </a:r>
            <a:r>
              <a:rPr sz="1300" spc="-45" dirty="0">
                <a:latin typeface="Arial"/>
                <a:cs typeface="Arial"/>
              </a:rPr>
              <a:t> </a:t>
            </a:r>
            <a:r>
              <a:rPr sz="1300" dirty="0">
                <a:latin typeface="Arial"/>
                <a:cs typeface="Arial"/>
              </a:rPr>
              <a:t>ending.</a:t>
            </a:r>
            <a:r>
              <a:rPr sz="1300" spc="-35" dirty="0">
                <a:latin typeface="Arial"/>
                <a:cs typeface="Arial"/>
              </a:rPr>
              <a:t> </a:t>
            </a:r>
            <a:r>
              <a:rPr sz="1300" dirty="0">
                <a:latin typeface="Arial"/>
                <a:cs typeface="Arial"/>
              </a:rPr>
              <a:t>Review</a:t>
            </a:r>
            <a:r>
              <a:rPr sz="1300" spc="-30" dirty="0">
                <a:latin typeface="Arial"/>
                <a:cs typeface="Arial"/>
              </a:rPr>
              <a:t> </a:t>
            </a:r>
            <a:r>
              <a:rPr sz="1300" dirty="0">
                <a:latin typeface="Arial"/>
                <a:cs typeface="Arial"/>
              </a:rPr>
              <a:t>your</a:t>
            </a:r>
            <a:r>
              <a:rPr sz="1300" spc="-85" dirty="0">
                <a:latin typeface="Arial"/>
                <a:cs typeface="Arial"/>
              </a:rPr>
              <a:t> </a:t>
            </a:r>
            <a:r>
              <a:rPr sz="1300" dirty="0">
                <a:latin typeface="Arial"/>
                <a:cs typeface="Arial"/>
              </a:rPr>
              <a:t>Annual</a:t>
            </a:r>
            <a:r>
              <a:rPr sz="1300" spc="-45" dirty="0">
                <a:latin typeface="Arial"/>
                <a:cs typeface="Arial"/>
              </a:rPr>
              <a:t> </a:t>
            </a:r>
            <a:r>
              <a:rPr sz="1300" dirty="0">
                <a:latin typeface="Arial"/>
                <a:cs typeface="Arial"/>
              </a:rPr>
              <a:t>Notice</a:t>
            </a:r>
            <a:r>
              <a:rPr sz="1300" spc="-35" dirty="0">
                <a:latin typeface="Arial"/>
                <a:cs typeface="Arial"/>
              </a:rPr>
              <a:t> </a:t>
            </a:r>
            <a:r>
              <a:rPr sz="1300" dirty="0">
                <a:latin typeface="Arial"/>
                <a:cs typeface="Arial"/>
              </a:rPr>
              <a:t>of</a:t>
            </a:r>
            <a:r>
              <a:rPr sz="1300" spc="-45" dirty="0">
                <a:latin typeface="Arial"/>
                <a:cs typeface="Arial"/>
              </a:rPr>
              <a:t> </a:t>
            </a:r>
            <a:r>
              <a:rPr sz="1300" dirty="0">
                <a:latin typeface="Arial"/>
                <a:cs typeface="Arial"/>
              </a:rPr>
              <a:t>Change</a:t>
            </a:r>
            <a:r>
              <a:rPr sz="1300" spc="-35" dirty="0">
                <a:latin typeface="Arial"/>
                <a:cs typeface="Arial"/>
              </a:rPr>
              <a:t> </a:t>
            </a:r>
            <a:r>
              <a:rPr sz="1300" dirty="0">
                <a:latin typeface="Arial"/>
                <a:cs typeface="Arial"/>
              </a:rPr>
              <a:t>(ANOC)</a:t>
            </a:r>
            <a:r>
              <a:rPr sz="1300" spc="-35" dirty="0">
                <a:latin typeface="Arial"/>
                <a:cs typeface="Arial"/>
              </a:rPr>
              <a:t> </a:t>
            </a:r>
            <a:r>
              <a:rPr sz="1300" dirty="0">
                <a:latin typeface="Arial"/>
                <a:cs typeface="Arial"/>
              </a:rPr>
              <a:t>carefully</a:t>
            </a:r>
            <a:r>
              <a:rPr sz="1300" spc="-35" dirty="0">
                <a:latin typeface="Arial"/>
                <a:cs typeface="Arial"/>
              </a:rPr>
              <a:t> </a:t>
            </a:r>
            <a:r>
              <a:rPr sz="1300" spc="-25" dirty="0">
                <a:latin typeface="Arial"/>
                <a:cs typeface="Arial"/>
              </a:rPr>
              <a:t>to 	</a:t>
            </a:r>
            <a:r>
              <a:rPr sz="1300" dirty="0">
                <a:latin typeface="Arial"/>
                <a:cs typeface="Arial"/>
              </a:rPr>
              <a:t>see</a:t>
            </a:r>
            <a:r>
              <a:rPr sz="1300" spc="-40" dirty="0">
                <a:latin typeface="Arial"/>
                <a:cs typeface="Arial"/>
              </a:rPr>
              <a:t> </a:t>
            </a:r>
            <a:r>
              <a:rPr sz="1300" dirty="0">
                <a:latin typeface="Arial"/>
                <a:cs typeface="Arial"/>
              </a:rPr>
              <a:t>if</a:t>
            </a:r>
            <a:r>
              <a:rPr sz="1300" spc="-35" dirty="0">
                <a:latin typeface="Arial"/>
                <a:cs typeface="Arial"/>
              </a:rPr>
              <a:t> </a:t>
            </a:r>
            <a:r>
              <a:rPr sz="1300" dirty="0">
                <a:latin typeface="Arial"/>
                <a:cs typeface="Arial"/>
              </a:rPr>
              <a:t>your</a:t>
            </a:r>
            <a:r>
              <a:rPr sz="1300" spc="-25" dirty="0">
                <a:latin typeface="Arial"/>
                <a:cs typeface="Arial"/>
              </a:rPr>
              <a:t> </a:t>
            </a:r>
            <a:r>
              <a:rPr sz="1300" dirty="0">
                <a:latin typeface="Arial"/>
                <a:cs typeface="Arial"/>
              </a:rPr>
              <a:t>plan</a:t>
            </a:r>
            <a:r>
              <a:rPr sz="1300" spc="-25" dirty="0">
                <a:latin typeface="Arial"/>
                <a:cs typeface="Arial"/>
              </a:rPr>
              <a:t> </a:t>
            </a:r>
            <a:r>
              <a:rPr sz="1300" dirty="0">
                <a:latin typeface="Arial"/>
                <a:cs typeface="Arial"/>
              </a:rPr>
              <a:t>has</a:t>
            </a:r>
            <a:r>
              <a:rPr sz="1300" spc="-35" dirty="0">
                <a:latin typeface="Arial"/>
                <a:cs typeface="Arial"/>
              </a:rPr>
              <a:t> </a:t>
            </a:r>
            <a:r>
              <a:rPr sz="1300" dirty="0">
                <a:latin typeface="Arial"/>
                <a:cs typeface="Arial"/>
              </a:rPr>
              <a:t>been</a:t>
            </a:r>
            <a:r>
              <a:rPr sz="1300" spc="-25" dirty="0">
                <a:latin typeface="Arial"/>
                <a:cs typeface="Arial"/>
              </a:rPr>
              <a:t> </a:t>
            </a:r>
            <a:r>
              <a:rPr sz="1300" dirty="0">
                <a:latin typeface="Arial"/>
                <a:cs typeface="Arial"/>
              </a:rPr>
              <a:t>affected.</a:t>
            </a:r>
            <a:r>
              <a:rPr sz="1300" spc="-15" dirty="0">
                <a:latin typeface="Arial"/>
                <a:cs typeface="Arial"/>
              </a:rPr>
              <a:t> </a:t>
            </a:r>
            <a:r>
              <a:rPr sz="1300" dirty="0">
                <a:latin typeface="Arial"/>
                <a:cs typeface="Arial"/>
              </a:rPr>
              <a:t>Updates</a:t>
            </a:r>
            <a:r>
              <a:rPr sz="1300" spc="-25" dirty="0">
                <a:latin typeface="Arial"/>
                <a:cs typeface="Arial"/>
              </a:rPr>
              <a:t> </a:t>
            </a:r>
            <a:r>
              <a:rPr sz="1300" dirty="0">
                <a:latin typeface="Arial"/>
                <a:cs typeface="Arial"/>
              </a:rPr>
              <a:t>must</a:t>
            </a:r>
            <a:r>
              <a:rPr sz="1300" spc="-25" dirty="0">
                <a:latin typeface="Arial"/>
                <a:cs typeface="Arial"/>
              </a:rPr>
              <a:t> </a:t>
            </a:r>
            <a:r>
              <a:rPr sz="1300" dirty="0">
                <a:latin typeface="Arial"/>
                <a:cs typeface="Arial"/>
              </a:rPr>
              <a:t>be</a:t>
            </a:r>
            <a:r>
              <a:rPr sz="1300" spc="-35" dirty="0">
                <a:latin typeface="Arial"/>
                <a:cs typeface="Arial"/>
              </a:rPr>
              <a:t> </a:t>
            </a:r>
            <a:r>
              <a:rPr sz="1300" dirty="0">
                <a:latin typeface="Arial"/>
                <a:cs typeface="Arial"/>
              </a:rPr>
              <a:t>made</a:t>
            </a:r>
            <a:r>
              <a:rPr sz="1300" spc="-25" dirty="0">
                <a:latin typeface="Arial"/>
                <a:cs typeface="Arial"/>
              </a:rPr>
              <a:t> </a:t>
            </a:r>
            <a:r>
              <a:rPr sz="1300" dirty="0">
                <a:latin typeface="Arial"/>
                <a:cs typeface="Arial"/>
              </a:rPr>
              <a:t>during</a:t>
            </a:r>
            <a:r>
              <a:rPr sz="1300" spc="-25" dirty="0">
                <a:latin typeface="Arial"/>
                <a:cs typeface="Arial"/>
              </a:rPr>
              <a:t> </a:t>
            </a:r>
            <a:r>
              <a:rPr sz="1300" dirty="0">
                <a:latin typeface="Arial"/>
                <a:cs typeface="Arial"/>
              </a:rPr>
              <a:t>open</a:t>
            </a:r>
            <a:r>
              <a:rPr sz="1300" spc="-25" dirty="0">
                <a:latin typeface="Arial"/>
                <a:cs typeface="Arial"/>
              </a:rPr>
              <a:t> </a:t>
            </a:r>
            <a:r>
              <a:rPr sz="1300" spc="-10" dirty="0">
                <a:latin typeface="Arial"/>
                <a:cs typeface="Arial"/>
              </a:rPr>
              <a:t>enrollment.</a:t>
            </a:r>
            <a:r>
              <a:rPr sz="1275" spc="-15" baseline="26143" dirty="0">
                <a:latin typeface="Arial"/>
                <a:cs typeface="Arial"/>
              </a:rPr>
              <a:t>2</a:t>
            </a:r>
            <a:endParaRPr sz="1275" baseline="26143" dirty="0">
              <a:latin typeface="Arial"/>
              <a:cs typeface="Arial"/>
            </a:endParaRPr>
          </a:p>
          <a:p>
            <a:pPr>
              <a:lnSpc>
                <a:spcPct val="100000"/>
              </a:lnSpc>
              <a:spcBef>
                <a:spcPts val="1000"/>
              </a:spcBef>
            </a:pPr>
            <a:endParaRPr sz="1300" dirty="0">
              <a:latin typeface="Arial"/>
              <a:cs typeface="Arial"/>
            </a:endParaRPr>
          </a:p>
          <a:p>
            <a:pPr marL="25400">
              <a:lnSpc>
                <a:spcPct val="100000"/>
              </a:lnSpc>
              <a:spcBef>
                <a:spcPts val="5"/>
              </a:spcBef>
            </a:pPr>
            <a:r>
              <a:rPr sz="1200" b="1" dirty="0">
                <a:solidFill>
                  <a:srgbClr val="002854"/>
                </a:solidFill>
                <a:latin typeface="Arial"/>
                <a:cs typeface="Arial"/>
              </a:rPr>
              <a:t>2026</a:t>
            </a:r>
            <a:r>
              <a:rPr sz="1200" b="1" spc="5" dirty="0">
                <a:solidFill>
                  <a:srgbClr val="002854"/>
                </a:solidFill>
                <a:latin typeface="Arial"/>
                <a:cs typeface="Arial"/>
              </a:rPr>
              <a:t> </a:t>
            </a:r>
            <a:r>
              <a:rPr sz="1200" b="1" dirty="0">
                <a:solidFill>
                  <a:srgbClr val="002854"/>
                </a:solidFill>
                <a:latin typeface="Arial"/>
                <a:cs typeface="Arial"/>
              </a:rPr>
              <a:t>Updates</a:t>
            </a:r>
            <a:r>
              <a:rPr sz="1200" b="1" spc="5" dirty="0">
                <a:solidFill>
                  <a:srgbClr val="002854"/>
                </a:solidFill>
                <a:latin typeface="Arial"/>
                <a:cs typeface="Arial"/>
              </a:rPr>
              <a:t> </a:t>
            </a:r>
            <a:r>
              <a:rPr sz="1200" b="1" dirty="0">
                <a:solidFill>
                  <a:srgbClr val="002854"/>
                </a:solidFill>
                <a:latin typeface="Arial"/>
                <a:cs typeface="Arial"/>
              </a:rPr>
              <a:t>-</a:t>
            </a:r>
            <a:r>
              <a:rPr sz="1200" b="1" spc="5" dirty="0">
                <a:solidFill>
                  <a:srgbClr val="002854"/>
                </a:solidFill>
                <a:latin typeface="Arial"/>
                <a:cs typeface="Arial"/>
              </a:rPr>
              <a:t> </a:t>
            </a:r>
            <a:r>
              <a:rPr sz="1200" b="1" dirty="0">
                <a:solidFill>
                  <a:srgbClr val="002854"/>
                </a:solidFill>
                <a:latin typeface="Arial"/>
                <a:cs typeface="Arial"/>
              </a:rPr>
              <a:t>Medicare</a:t>
            </a:r>
            <a:r>
              <a:rPr sz="1200" b="1" spc="5" dirty="0">
                <a:solidFill>
                  <a:srgbClr val="002854"/>
                </a:solidFill>
                <a:latin typeface="Arial"/>
                <a:cs typeface="Arial"/>
              </a:rPr>
              <a:t> </a:t>
            </a:r>
            <a:r>
              <a:rPr sz="1200" b="1" dirty="0">
                <a:solidFill>
                  <a:srgbClr val="002854"/>
                </a:solidFill>
                <a:latin typeface="Arial"/>
                <a:cs typeface="Arial"/>
              </a:rPr>
              <a:t>Increased</a:t>
            </a:r>
            <a:r>
              <a:rPr sz="1200" b="1" spc="10" dirty="0">
                <a:solidFill>
                  <a:srgbClr val="002854"/>
                </a:solidFill>
                <a:latin typeface="Arial"/>
                <a:cs typeface="Arial"/>
              </a:rPr>
              <a:t> </a:t>
            </a:r>
            <a:r>
              <a:rPr sz="1200" b="1" dirty="0">
                <a:solidFill>
                  <a:srgbClr val="002854"/>
                </a:solidFill>
                <a:latin typeface="Arial"/>
                <a:cs typeface="Arial"/>
              </a:rPr>
              <a:t>Premium</a:t>
            </a:r>
            <a:r>
              <a:rPr sz="1200" b="1" spc="5" dirty="0">
                <a:solidFill>
                  <a:srgbClr val="002854"/>
                </a:solidFill>
                <a:latin typeface="Arial"/>
                <a:cs typeface="Arial"/>
              </a:rPr>
              <a:t> </a:t>
            </a:r>
            <a:r>
              <a:rPr sz="1200" b="1" dirty="0">
                <a:solidFill>
                  <a:srgbClr val="002854"/>
                </a:solidFill>
                <a:latin typeface="Arial"/>
                <a:cs typeface="Arial"/>
              </a:rPr>
              <a:t>Rates</a:t>
            </a:r>
            <a:r>
              <a:rPr sz="1200" b="1" spc="5" dirty="0">
                <a:solidFill>
                  <a:srgbClr val="002854"/>
                </a:solidFill>
                <a:latin typeface="Arial"/>
                <a:cs typeface="Arial"/>
              </a:rPr>
              <a:t> </a:t>
            </a:r>
            <a:r>
              <a:rPr sz="1200" b="1" dirty="0">
                <a:solidFill>
                  <a:srgbClr val="002854"/>
                </a:solidFill>
                <a:latin typeface="Arial"/>
                <a:cs typeface="Arial"/>
              </a:rPr>
              <a:t>for</a:t>
            </a:r>
            <a:r>
              <a:rPr sz="1200" b="1" spc="5" dirty="0">
                <a:solidFill>
                  <a:srgbClr val="002854"/>
                </a:solidFill>
                <a:latin typeface="Arial"/>
                <a:cs typeface="Arial"/>
              </a:rPr>
              <a:t> </a:t>
            </a:r>
            <a:r>
              <a:rPr sz="1200" b="1" dirty="0">
                <a:solidFill>
                  <a:srgbClr val="002854"/>
                </a:solidFill>
                <a:latin typeface="Arial"/>
                <a:cs typeface="Arial"/>
              </a:rPr>
              <a:t>Part</a:t>
            </a:r>
            <a:r>
              <a:rPr sz="1200" b="1" spc="10" dirty="0">
                <a:solidFill>
                  <a:srgbClr val="002854"/>
                </a:solidFill>
                <a:latin typeface="Arial"/>
                <a:cs typeface="Arial"/>
              </a:rPr>
              <a:t> </a:t>
            </a:r>
            <a:r>
              <a:rPr sz="1200" b="1" spc="-25" dirty="0">
                <a:solidFill>
                  <a:srgbClr val="002854"/>
                </a:solidFill>
                <a:latin typeface="Arial"/>
                <a:cs typeface="Arial"/>
              </a:rPr>
              <a:t>B:</a:t>
            </a:r>
            <a:endParaRPr sz="1200" dirty="0">
              <a:latin typeface="Arial"/>
              <a:cs typeface="Arial"/>
            </a:endParaRPr>
          </a:p>
          <a:p>
            <a:pPr marL="196850" indent="-171450">
              <a:lnSpc>
                <a:spcPct val="100000"/>
              </a:lnSpc>
              <a:buFont typeface="Arial" panose="020B0604020202020204" pitchFamily="34" charset="0"/>
              <a:buChar char="•"/>
            </a:pPr>
            <a:r>
              <a:rPr sz="1200" dirty="0">
                <a:latin typeface="Arial"/>
                <a:cs typeface="Arial"/>
              </a:rPr>
              <a:t>Medicare</a:t>
            </a:r>
            <a:r>
              <a:rPr sz="1200" spc="-10" dirty="0">
                <a:latin typeface="Arial"/>
                <a:cs typeface="Arial"/>
              </a:rPr>
              <a:t> </a:t>
            </a:r>
            <a:r>
              <a:rPr sz="1200" dirty="0">
                <a:latin typeface="Arial"/>
                <a:cs typeface="Arial"/>
              </a:rPr>
              <a:t>Part</a:t>
            </a:r>
            <a:r>
              <a:rPr sz="1200" spc="-15" dirty="0">
                <a:latin typeface="Arial"/>
                <a:cs typeface="Arial"/>
              </a:rPr>
              <a:t> </a:t>
            </a:r>
            <a:r>
              <a:rPr sz="1200" dirty="0">
                <a:latin typeface="Arial"/>
                <a:cs typeface="Arial"/>
              </a:rPr>
              <a:t>B</a:t>
            </a:r>
            <a:r>
              <a:rPr sz="1200" spc="-15" dirty="0">
                <a:latin typeface="Arial"/>
                <a:cs typeface="Arial"/>
              </a:rPr>
              <a:t> </a:t>
            </a:r>
            <a:r>
              <a:rPr sz="1200" dirty="0">
                <a:latin typeface="Arial"/>
                <a:cs typeface="Arial"/>
              </a:rPr>
              <a:t>premiums</a:t>
            </a:r>
            <a:r>
              <a:rPr sz="1200" spc="-15" dirty="0">
                <a:latin typeface="Arial"/>
                <a:cs typeface="Arial"/>
              </a:rPr>
              <a:t> </a:t>
            </a:r>
            <a:r>
              <a:rPr sz="1200" dirty="0">
                <a:latin typeface="Arial"/>
                <a:cs typeface="Arial"/>
              </a:rPr>
              <a:t>are</a:t>
            </a:r>
            <a:r>
              <a:rPr sz="1200" spc="-15" dirty="0">
                <a:latin typeface="Arial"/>
                <a:cs typeface="Arial"/>
              </a:rPr>
              <a:t> </a:t>
            </a:r>
            <a:r>
              <a:rPr sz="1200" dirty="0">
                <a:latin typeface="Arial"/>
                <a:cs typeface="Arial"/>
              </a:rPr>
              <a:t>expected</a:t>
            </a:r>
            <a:r>
              <a:rPr sz="1200" spc="-10" dirty="0">
                <a:latin typeface="Arial"/>
                <a:cs typeface="Arial"/>
              </a:rPr>
              <a:t> </a:t>
            </a:r>
            <a:r>
              <a:rPr sz="1200" dirty="0">
                <a:latin typeface="Arial"/>
                <a:cs typeface="Arial"/>
              </a:rPr>
              <a:t>to</a:t>
            </a:r>
            <a:r>
              <a:rPr sz="1200" spc="-15" dirty="0">
                <a:latin typeface="Arial"/>
                <a:cs typeface="Arial"/>
              </a:rPr>
              <a:t> </a:t>
            </a:r>
            <a:r>
              <a:rPr sz="1200" dirty="0">
                <a:latin typeface="Arial"/>
                <a:cs typeface="Arial"/>
              </a:rPr>
              <a:t>increase</a:t>
            </a:r>
            <a:r>
              <a:rPr sz="1200" spc="-15" dirty="0">
                <a:latin typeface="Arial"/>
                <a:cs typeface="Arial"/>
              </a:rPr>
              <a:t> </a:t>
            </a:r>
            <a:r>
              <a:rPr sz="1200" dirty="0">
                <a:latin typeface="Arial"/>
                <a:cs typeface="Arial"/>
              </a:rPr>
              <a:t>by</a:t>
            </a:r>
            <a:r>
              <a:rPr sz="1200" spc="-15" dirty="0">
                <a:latin typeface="Arial"/>
                <a:cs typeface="Arial"/>
              </a:rPr>
              <a:t> </a:t>
            </a:r>
            <a:r>
              <a:rPr sz="1200" dirty="0">
                <a:latin typeface="Arial"/>
                <a:cs typeface="Arial"/>
              </a:rPr>
              <a:t>around</a:t>
            </a:r>
            <a:r>
              <a:rPr sz="1200" spc="-15" dirty="0">
                <a:latin typeface="Arial"/>
                <a:cs typeface="Arial"/>
              </a:rPr>
              <a:t> </a:t>
            </a:r>
            <a:r>
              <a:rPr sz="1200" dirty="0">
                <a:latin typeface="Arial"/>
                <a:cs typeface="Arial"/>
              </a:rPr>
              <a:t>9.7%</a:t>
            </a:r>
            <a:r>
              <a:rPr sz="1200" spc="-10" dirty="0">
                <a:latin typeface="Arial"/>
                <a:cs typeface="Arial"/>
              </a:rPr>
              <a:t> </a:t>
            </a:r>
            <a:r>
              <a:rPr sz="1200" dirty="0">
                <a:latin typeface="Arial"/>
                <a:cs typeface="Arial"/>
              </a:rPr>
              <a:t>in</a:t>
            </a:r>
            <a:r>
              <a:rPr sz="1200" spc="-15" dirty="0">
                <a:latin typeface="Arial"/>
                <a:cs typeface="Arial"/>
              </a:rPr>
              <a:t> </a:t>
            </a:r>
            <a:r>
              <a:rPr sz="1200" dirty="0">
                <a:latin typeface="Arial"/>
                <a:cs typeface="Arial"/>
              </a:rPr>
              <a:t>2026,</a:t>
            </a:r>
            <a:r>
              <a:rPr sz="1200" spc="-15" dirty="0">
                <a:latin typeface="Arial"/>
                <a:cs typeface="Arial"/>
              </a:rPr>
              <a:t> </a:t>
            </a:r>
            <a:r>
              <a:rPr sz="1200" dirty="0">
                <a:latin typeface="Arial"/>
                <a:cs typeface="Arial"/>
              </a:rPr>
              <a:t>depending</a:t>
            </a:r>
            <a:r>
              <a:rPr sz="1200" spc="-15" dirty="0">
                <a:latin typeface="Arial"/>
                <a:cs typeface="Arial"/>
              </a:rPr>
              <a:t> </a:t>
            </a:r>
            <a:r>
              <a:rPr sz="1200" dirty="0">
                <a:latin typeface="Arial"/>
                <a:cs typeface="Arial"/>
              </a:rPr>
              <a:t>on</a:t>
            </a:r>
            <a:r>
              <a:rPr sz="1200" spc="-15" dirty="0">
                <a:latin typeface="Arial"/>
                <a:cs typeface="Arial"/>
              </a:rPr>
              <a:t> </a:t>
            </a:r>
            <a:r>
              <a:rPr sz="1200" dirty="0">
                <a:latin typeface="Arial"/>
                <a:cs typeface="Arial"/>
              </a:rPr>
              <a:t>modified</a:t>
            </a:r>
            <a:r>
              <a:rPr sz="1200" spc="-10" dirty="0">
                <a:latin typeface="Arial"/>
                <a:cs typeface="Arial"/>
              </a:rPr>
              <a:t> </a:t>
            </a:r>
            <a:r>
              <a:rPr sz="1200" dirty="0">
                <a:latin typeface="Arial"/>
                <a:cs typeface="Arial"/>
              </a:rPr>
              <a:t>adjusted</a:t>
            </a:r>
            <a:r>
              <a:rPr sz="1200" spc="-15" dirty="0">
                <a:latin typeface="Arial"/>
                <a:cs typeface="Arial"/>
              </a:rPr>
              <a:t> </a:t>
            </a:r>
            <a:r>
              <a:rPr sz="1200" dirty="0">
                <a:latin typeface="Arial"/>
                <a:cs typeface="Arial"/>
              </a:rPr>
              <a:t>gross</a:t>
            </a:r>
            <a:r>
              <a:rPr sz="1200" spc="-15" dirty="0">
                <a:latin typeface="Arial"/>
                <a:cs typeface="Arial"/>
              </a:rPr>
              <a:t> </a:t>
            </a:r>
            <a:r>
              <a:rPr sz="1200" spc="-10" dirty="0">
                <a:latin typeface="Arial"/>
                <a:cs typeface="Arial"/>
              </a:rPr>
              <a:t>income.</a:t>
            </a:r>
            <a:r>
              <a:rPr lang="en-US" sz="1200" spc="-10" baseline="30000" dirty="0">
                <a:latin typeface="Arial"/>
                <a:cs typeface="Arial"/>
              </a:rPr>
              <a:t>3</a:t>
            </a:r>
            <a:endParaRPr sz="1200" baseline="30000" dirty="0">
              <a:latin typeface="Arial"/>
              <a:cs typeface="Arial"/>
            </a:endParaRPr>
          </a:p>
        </p:txBody>
      </p:sp>
      <p:sp>
        <p:nvSpPr>
          <p:cNvPr id="10" name="object 10"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Medicare</a:t>
            </a:r>
            <a:r>
              <a:rPr spc="-60"/>
              <a:t> </a:t>
            </a:r>
            <a:r>
              <a:rPr spc="-10"/>
              <a:t>Basics</a:t>
            </a:r>
          </a:p>
        </p:txBody>
      </p:sp>
      <p:sp>
        <p:nvSpPr>
          <p:cNvPr id="11" name="object 11"/>
          <p:cNvSpPr txBox="1"/>
          <p:nvPr/>
        </p:nvSpPr>
        <p:spPr>
          <a:xfrm>
            <a:off x="460650" y="6167411"/>
            <a:ext cx="6497955" cy="391795"/>
          </a:xfrm>
          <a:prstGeom prst="rect">
            <a:avLst/>
          </a:prstGeom>
        </p:spPr>
        <p:txBody>
          <a:bodyPr vert="horz" wrap="square" lIns="0" tIns="12700" rIns="0" bIns="0" rtlCol="0">
            <a:spAutoFit/>
          </a:bodyPr>
          <a:lstStyle/>
          <a:p>
            <a:pPr marL="38100">
              <a:lnSpc>
                <a:spcPct val="100000"/>
              </a:lnSpc>
              <a:spcBef>
                <a:spcPts val="100"/>
              </a:spcBef>
            </a:pPr>
            <a:r>
              <a:rPr sz="750" i="1" baseline="27777" dirty="0">
                <a:solidFill>
                  <a:srgbClr val="706D66"/>
                </a:solidFill>
                <a:latin typeface="Arial"/>
                <a:cs typeface="Arial"/>
              </a:rPr>
              <a:t> </a:t>
            </a:r>
            <a:r>
              <a:rPr sz="800" i="1" dirty="0">
                <a:solidFill>
                  <a:srgbClr val="706D66"/>
                </a:solidFill>
                <a:latin typeface="Arial"/>
                <a:cs typeface="Arial"/>
              </a:rPr>
              <a:t>Source:</a:t>
            </a:r>
            <a:r>
              <a:rPr sz="800" i="1" spc="220" dirty="0">
                <a:solidFill>
                  <a:srgbClr val="706D66"/>
                </a:solidFill>
                <a:latin typeface="Arial"/>
                <a:cs typeface="Arial"/>
              </a:rPr>
              <a:t> </a:t>
            </a:r>
            <a:r>
              <a:rPr sz="800" i="1" dirty="0">
                <a:solidFill>
                  <a:srgbClr val="706D66"/>
                </a:solidFill>
                <a:latin typeface="Arial"/>
                <a:cs typeface="Arial"/>
              </a:rPr>
              <a:t>AARP</a:t>
            </a:r>
            <a:r>
              <a:rPr sz="800" i="1" spc="204" dirty="0">
                <a:solidFill>
                  <a:srgbClr val="706D66"/>
                </a:solidFill>
                <a:latin typeface="Arial"/>
                <a:cs typeface="Arial"/>
              </a:rPr>
              <a:t> </a:t>
            </a:r>
            <a:r>
              <a:rPr sz="800" i="1" dirty="0">
                <a:solidFill>
                  <a:srgbClr val="706D66"/>
                </a:solidFill>
                <a:latin typeface="Arial"/>
                <a:cs typeface="Arial"/>
              </a:rPr>
              <a:t>-</a:t>
            </a:r>
            <a:r>
              <a:rPr sz="800" i="1" spc="-15" dirty="0">
                <a:solidFill>
                  <a:srgbClr val="706D66"/>
                </a:solidFill>
                <a:latin typeface="Arial"/>
                <a:cs typeface="Arial"/>
              </a:rPr>
              <a:t> </a:t>
            </a:r>
            <a:r>
              <a:rPr sz="800" i="1" spc="-10" dirty="0">
                <a:solidFill>
                  <a:srgbClr val="706D66"/>
                </a:solidFill>
                <a:latin typeface="Arial"/>
                <a:cs typeface="Arial"/>
              </a:rPr>
              <a:t>Understanding</a:t>
            </a:r>
            <a:r>
              <a:rPr sz="800" i="1" spc="15" dirty="0">
                <a:solidFill>
                  <a:srgbClr val="706D66"/>
                </a:solidFill>
                <a:latin typeface="Arial"/>
                <a:cs typeface="Arial"/>
              </a:rPr>
              <a:t> </a:t>
            </a:r>
            <a:r>
              <a:rPr sz="800" i="1" dirty="0">
                <a:solidFill>
                  <a:srgbClr val="706D66"/>
                </a:solidFill>
                <a:latin typeface="Arial"/>
                <a:cs typeface="Arial"/>
              </a:rPr>
              <a:t>Medicare’s</a:t>
            </a:r>
            <a:r>
              <a:rPr sz="800" i="1" spc="10" dirty="0">
                <a:solidFill>
                  <a:srgbClr val="706D66"/>
                </a:solidFill>
                <a:latin typeface="Arial"/>
                <a:cs typeface="Arial"/>
              </a:rPr>
              <a:t> </a:t>
            </a:r>
            <a:r>
              <a:rPr sz="800" i="1" spc="-10" dirty="0">
                <a:solidFill>
                  <a:srgbClr val="706D66"/>
                </a:solidFill>
                <a:latin typeface="Arial"/>
                <a:cs typeface="Arial"/>
              </a:rPr>
              <a:t>Options:</a:t>
            </a:r>
            <a:r>
              <a:rPr sz="800" i="1" spc="-15" dirty="0">
                <a:solidFill>
                  <a:srgbClr val="706D66"/>
                </a:solidFill>
                <a:latin typeface="Arial"/>
                <a:cs typeface="Arial"/>
              </a:rPr>
              <a:t> </a:t>
            </a:r>
            <a:r>
              <a:rPr sz="800" i="1" dirty="0">
                <a:solidFill>
                  <a:srgbClr val="706D66"/>
                </a:solidFill>
                <a:latin typeface="Arial"/>
                <a:cs typeface="Arial"/>
              </a:rPr>
              <a:t>Parts</a:t>
            </a:r>
            <a:r>
              <a:rPr sz="800" i="1" spc="-15" dirty="0">
                <a:solidFill>
                  <a:srgbClr val="706D66"/>
                </a:solidFill>
                <a:latin typeface="Arial"/>
                <a:cs typeface="Arial"/>
              </a:rPr>
              <a:t> </a:t>
            </a:r>
            <a:r>
              <a:rPr sz="800" i="1" dirty="0">
                <a:solidFill>
                  <a:srgbClr val="706D66"/>
                </a:solidFill>
                <a:latin typeface="Arial"/>
                <a:cs typeface="Arial"/>
              </a:rPr>
              <a:t>A, B,</a:t>
            </a:r>
            <a:r>
              <a:rPr sz="800" i="1" spc="-15" dirty="0">
                <a:solidFill>
                  <a:srgbClr val="706D66"/>
                </a:solidFill>
                <a:latin typeface="Arial"/>
                <a:cs typeface="Arial"/>
              </a:rPr>
              <a:t> </a:t>
            </a:r>
            <a:r>
              <a:rPr sz="800" i="1" dirty="0">
                <a:solidFill>
                  <a:srgbClr val="706D66"/>
                </a:solidFill>
                <a:latin typeface="Arial"/>
                <a:cs typeface="Arial"/>
              </a:rPr>
              <a:t>C</a:t>
            </a:r>
            <a:r>
              <a:rPr sz="800" i="1" spc="-10" dirty="0">
                <a:solidFill>
                  <a:srgbClr val="706D66"/>
                </a:solidFill>
                <a:latin typeface="Arial"/>
                <a:cs typeface="Arial"/>
              </a:rPr>
              <a:t> </a:t>
            </a:r>
            <a:r>
              <a:rPr sz="800" i="1" dirty="0">
                <a:solidFill>
                  <a:srgbClr val="706D66"/>
                </a:solidFill>
                <a:latin typeface="Arial"/>
                <a:cs typeface="Arial"/>
              </a:rPr>
              <a:t>and D”</a:t>
            </a:r>
            <a:r>
              <a:rPr sz="800" i="1" spc="-20" dirty="0">
                <a:solidFill>
                  <a:srgbClr val="706D66"/>
                </a:solidFill>
                <a:latin typeface="Arial"/>
                <a:cs typeface="Arial"/>
              </a:rPr>
              <a:t> </a:t>
            </a:r>
            <a:r>
              <a:rPr sz="800" i="1" dirty="0">
                <a:solidFill>
                  <a:srgbClr val="706D66"/>
                </a:solidFill>
                <a:latin typeface="Arial"/>
                <a:cs typeface="Arial"/>
              </a:rPr>
              <a:t>(October 9, </a:t>
            </a:r>
            <a:r>
              <a:rPr sz="800" i="1" spc="-10" dirty="0">
                <a:solidFill>
                  <a:srgbClr val="706D66"/>
                </a:solidFill>
                <a:latin typeface="Arial"/>
                <a:cs typeface="Arial"/>
              </a:rPr>
              <a:t>2024)</a:t>
            </a:r>
            <a:endParaRPr sz="800" dirty="0">
              <a:latin typeface="Arial"/>
              <a:cs typeface="Arial"/>
            </a:endParaRPr>
          </a:p>
          <a:p>
            <a:pPr marL="38100">
              <a:lnSpc>
                <a:spcPct val="100000"/>
              </a:lnSpc>
              <a:spcBef>
                <a:spcPts val="5"/>
              </a:spcBef>
            </a:pPr>
            <a:r>
              <a:rPr sz="750" i="1" baseline="27777" dirty="0">
                <a:solidFill>
                  <a:srgbClr val="706D66"/>
                </a:solidFill>
                <a:latin typeface="Arial"/>
                <a:cs typeface="Arial"/>
              </a:rPr>
              <a:t>2</a:t>
            </a:r>
            <a:r>
              <a:rPr sz="750" i="1" spc="97" baseline="27777" dirty="0">
                <a:solidFill>
                  <a:srgbClr val="706D66"/>
                </a:solidFill>
                <a:latin typeface="Arial"/>
                <a:cs typeface="Arial"/>
              </a:rPr>
              <a:t> </a:t>
            </a:r>
            <a:r>
              <a:rPr sz="800" i="1" dirty="0">
                <a:solidFill>
                  <a:srgbClr val="706D66"/>
                </a:solidFill>
                <a:latin typeface="Arial"/>
                <a:cs typeface="Arial"/>
              </a:rPr>
              <a:t>Source:</a:t>
            </a:r>
            <a:r>
              <a:rPr sz="800" i="1" spc="-15" dirty="0">
                <a:solidFill>
                  <a:srgbClr val="706D66"/>
                </a:solidFill>
                <a:latin typeface="Arial"/>
                <a:cs typeface="Arial"/>
              </a:rPr>
              <a:t> </a:t>
            </a:r>
            <a:r>
              <a:rPr sz="800" i="1" dirty="0">
                <a:solidFill>
                  <a:srgbClr val="706D66"/>
                </a:solidFill>
                <a:latin typeface="Arial"/>
                <a:cs typeface="Arial"/>
              </a:rPr>
              <a:t>NerdWallet</a:t>
            </a:r>
            <a:r>
              <a:rPr sz="800" i="1" spc="-25" dirty="0">
                <a:solidFill>
                  <a:srgbClr val="706D66"/>
                </a:solidFill>
                <a:latin typeface="Arial"/>
                <a:cs typeface="Arial"/>
              </a:rPr>
              <a:t> </a:t>
            </a:r>
            <a:r>
              <a:rPr sz="800" i="1" dirty="0">
                <a:solidFill>
                  <a:srgbClr val="706D66"/>
                </a:solidFill>
                <a:latin typeface="Arial"/>
                <a:cs typeface="Arial"/>
              </a:rPr>
              <a:t>–</a:t>
            </a:r>
            <a:r>
              <a:rPr sz="800" i="1" spc="-25" dirty="0">
                <a:solidFill>
                  <a:srgbClr val="706D66"/>
                </a:solidFill>
                <a:latin typeface="Arial"/>
                <a:cs typeface="Arial"/>
              </a:rPr>
              <a:t> </a:t>
            </a:r>
            <a:r>
              <a:rPr sz="800" i="1" dirty="0">
                <a:solidFill>
                  <a:srgbClr val="706D66"/>
                </a:solidFill>
                <a:latin typeface="Arial"/>
                <a:cs typeface="Arial"/>
              </a:rPr>
              <a:t>“5</a:t>
            </a:r>
            <a:r>
              <a:rPr sz="800" i="1" spc="-25" dirty="0">
                <a:solidFill>
                  <a:srgbClr val="706D66"/>
                </a:solidFill>
                <a:latin typeface="Arial"/>
                <a:cs typeface="Arial"/>
              </a:rPr>
              <a:t> </a:t>
            </a:r>
            <a:r>
              <a:rPr sz="800" i="1" dirty="0">
                <a:solidFill>
                  <a:srgbClr val="706D66"/>
                </a:solidFill>
                <a:latin typeface="Arial"/>
                <a:cs typeface="Arial"/>
              </a:rPr>
              <a:t>Big</a:t>
            </a:r>
            <a:r>
              <a:rPr sz="800" i="1" spc="-20" dirty="0">
                <a:solidFill>
                  <a:srgbClr val="706D66"/>
                </a:solidFill>
                <a:latin typeface="Arial"/>
                <a:cs typeface="Arial"/>
              </a:rPr>
              <a:t> </a:t>
            </a:r>
            <a:r>
              <a:rPr sz="800" i="1" dirty="0">
                <a:solidFill>
                  <a:srgbClr val="706D66"/>
                </a:solidFill>
                <a:latin typeface="Arial"/>
                <a:cs typeface="Arial"/>
              </a:rPr>
              <a:t>Changes</a:t>
            </a:r>
            <a:r>
              <a:rPr sz="800" i="1" spc="-5" dirty="0">
                <a:solidFill>
                  <a:srgbClr val="706D66"/>
                </a:solidFill>
                <a:latin typeface="Arial"/>
                <a:cs typeface="Arial"/>
              </a:rPr>
              <a:t> </a:t>
            </a:r>
            <a:r>
              <a:rPr sz="800" i="1" dirty="0">
                <a:solidFill>
                  <a:srgbClr val="706D66"/>
                </a:solidFill>
                <a:latin typeface="Arial"/>
                <a:cs typeface="Arial"/>
              </a:rPr>
              <a:t>to</a:t>
            </a:r>
            <a:r>
              <a:rPr sz="800" i="1" spc="-25" dirty="0">
                <a:solidFill>
                  <a:srgbClr val="706D66"/>
                </a:solidFill>
                <a:latin typeface="Arial"/>
                <a:cs typeface="Arial"/>
              </a:rPr>
              <a:t> </a:t>
            </a:r>
            <a:r>
              <a:rPr sz="800" i="1" dirty="0">
                <a:solidFill>
                  <a:srgbClr val="706D66"/>
                </a:solidFill>
                <a:latin typeface="Arial"/>
                <a:cs typeface="Arial"/>
              </a:rPr>
              <a:t>Medicare</a:t>
            </a:r>
            <a:r>
              <a:rPr sz="800" i="1" spc="-20" dirty="0">
                <a:solidFill>
                  <a:srgbClr val="706D66"/>
                </a:solidFill>
                <a:latin typeface="Arial"/>
                <a:cs typeface="Arial"/>
              </a:rPr>
              <a:t> </a:t>
            </a:r>
            <a:r>
              <a:rPr sz="800" i="1" dirty="0">
                <a:solidFill>
                  <a:srgbClr val="706D66"/>
                </a:solidFill>
                <a:latin typeface="Arial"/>
                <a:cs typeface="Arial"/>
              </a:rPr>
              <a:t>Part</a:t>
            </a:r>
            <a:r>
              <a:rPr sz="800" i="1" spc="-15" dirty="0">
                <a:solidFill>
                  <a:srgbClr val="706D66"/>
                </a:solidFill>
                <a:latin typeface="Arial"/>
                <a:cs typeface="Arial"/>
              </a:rPr>
              <a:t> </a:t>
            </a:r>
            <a:r>
              <a:rPr sz="800" i="1" dirty="0">
                <a:solidFill>
                  <a:srgbClr val="706D66"/>
                </a:solidFill>
                <a:latin typeface="Arial"/>
                <a:cs typeface="Arial"/>
              </a:rPr>
              <a:t>D</a:t>
            </a:r>
            <a:r>
              <a:rPr sz="800" i="1" spc="-35" dirty="0">
                <a:solidFill>
                  <a:srgbClr val="706D66"/>
                </a:solidFill>
                <a:latin typeface="Arial"/>
                <a:cs typeface="Arial"/>
              </a:rPr>
              <a:t> </a:t>
            </a:r>
            <a:r>
              <a:rPr sz="800" i="1" dirty="0">
                <a:solidFill>
                  <a:srgbClr val="706D66"/>
                </a:solidFill>
                <a:latin typeface="Arial"/>
                <a:cs typeface="Arial"/>
              </a:rPr>
              <a:t>for</a:t>
            </a:r>
            <a:r>
              <a:rPr sz="800" i="1" spc="-25" dirty="0">
                <a:solidFill>
                  <a:srgbClr val="706D66"/>
                </a:solidFill>
                <a:latin typeface="Arial"/>
                <a:cs typeface="Arial"/>
              </a:rPr>
              <a:t> </a:t>
            </a:r>
            <a:r>
              <a:rPr sz="800" i="1" dirty="0">
                <a:solidFill>
                  <a:srgbClr val="706D66"/>
                </a:solidFill>
                <a:latin typeface="Arial"/>
                <a:cs typeface="Arial"/>
              </a:rPr>
              <a:t>2025 (And</a:t>
            </a:r>
            <a:r>
              <a:rPr sz="800" i="1" spc="-25" dirty="0">
                <a:solidFill>
                  <a:srgbClr val="706D66"/>
                </a:solidFill>
                <a:latin typeface="Arial"/>
                <a:cs typeface="Arial"/>
              </a:rPr>
              <a:t> </a:t>
            </a:r>
            <a:r>
              <a:rPr sz="800" i="1" dirty="0">
                <a:solidFill>
                  <a:srgbClr val="706D66"/>
                </a:solidFill>
                <a:latin typeface="Arial"/>
                <a:cs typeface="Arial"/>
              </a:rPr>
              <a:t>What</a:t>
            </a:r>
            <a:r>
              <a:rPr sz="800" i="1" spc="-25" dirty="0">
                <a:solidFill>
                  <a:srgbClr val="706D66"/>
                </a:solidFill>
                <a:latin typeface="Arial"/>
                <a:cs typeface="Arial"/>
              </a:rPr>
              <a:t> </a:t>
            </a:r>
            <a:r>
              <a:rPr sz="800" i="1" dirty="0">
                <a:solidFill>
                  <a:srgbClr val="706D66"/>
                </a:solidFill>
                <a:latin typeface="Arial"/>
                <a:cs typeface="Arial"/>
              </a:rPr>
              <a:t>to</a:t>
            </a:r>
            <a:r>
              <a:rPr sz="800" i="1" spc="-25" dirty="0">
                <a:solidFill>
                  <a:srgbClr val="706D66"/>
                </a:solidFill>
                <a:latin typeface="Arial"/>
                <a:cs typeface="Arial"/>
              </a:rPr>
              <a:t> </a:t>
            </a:r>
            <a:r>
              <a:rPr sz="800" i="1" dirty="0">
                <a:solidFill>
                  <a:srgbClr val="706D66"/>
                </a:solidFill>
                <a:latin typeface="Arial"/>
                <a:cs typeface="Arial"/>
              </a:rPr>
              <a:t>Do</a:t>
            </a:r>
            <a:r>
              <a:rPr sz="800" i="1" spc="-10" dirty="0">
                <a:solidFill>
                  <a:srgbClr val="706D66"/>
                </a:solidFill>
                <a:latin typeface="Arial"/>
                <a:cs typeface="Arial"/>
              </a:rPr>
              <a:t> </a:t>
            </a:r>
            <a:r>
              <a:rPr sz="800" i="1" dirty="0">
                <a:solidFill>
                  <a:srgbClr val="706D66"/>
                </a:solidFill>
                <a:latin typeface="Arial"/>
                <a:cs typeface="Arial"/>
              </a:rPr>
              <a:t>About</a:t>
            </a:r>
            <a:r>
              <a:rPr sz="800" i="1" spc="-15" dirty="0">
                <a:solidFill>
                  <a:srgbClr val="706D66"/>
                </a:solidFill>
                <a:latin typeface="Arial"/>
                <a:cs typeface="Arial"/>
              </a:rPr>
              <a:t> </a:t>
            </a:r>
            <a:r>
              <a:rPr sz="800" i="1" dirty="0">
                <a:solidFill>
                  <a:srgbClr val="706D66"/>
                </a:solidFill>
                <a:latin typeface="Arial"/>
                <a:cs typeface="Arial"/>
              </a:rPr>
              <a:t>Them)”</a:t>
            </a:r>
            <a:r>
              <a:rPr sz="800" i="1" spc="-15" dirty="0">
                <a:solidFill>
                  <a:srgbClr val="706D66"/>
                </a:solidFill>
                <a:latin typeface="Arial"/>
                <a:cs typeface="Arial"/>
              </a:rPr>
              <a:t> </a:t>
            </a:r>
            <a:r>
              <a:rPr sz="800" i="1" dirty="0">
                <a:solidFill>
                  <a:srgbClr val="706D66"/>
                </a:solidFill>
                <a:latin typeface="Arial"/>
                <a:cs typeface="Arial"/>
              </a:rPr>
              <a:t>(October</a:t>
            </a:r>
            <a:r>
              <a:rPr sz="800" i="1" spc="-25" dirty="0">
                <a:solidFill>
                  <a:srgbClr val="706D66"/>
                </a:solidFill>
                <a:latin typeface="Arial"/>
                <a:cs typeface="Arial"/>
              </a:rPr>
              <a:t> </a:t>
            </a:r>
            <a:r>
              <a:rPr lang="en-US" sz="800" i="1" spc="-25" dirty="0">
                <a:solidFill>
                  <a:srgbClr val="706D66"/>
                </a:solidFill>
                <a:latin typeface="Arial"/>
                <a:cs typeface="Arial"/>
              </a:rPr>
              <a:t>1</a:t>
            </a:r>
            <a:r>
              <a:rPr sz="800" i="1" dirty="0">
                <a:solidFill>
                  <a:srgbClr val="706D66"/>
                </a:solidFill>
                <a:latin typeface="Arial"/>
                <a:cs typeface="Arial"/>
              </a:rPr>
              <a:t>4,</a:t>
            </a:r>
            <a:r>
              <a:rPr sz="800" i="1" spc="-10" dirty="0">
                <a:solidFill>
                  <a:srgbClr val="706D66"/>
                </a:solidFill>
                <a:latin typeface="Arial"/>
                <a:cs typeface="Arial"/>
              </a:rPr>
              <a:t> 2024)</a:t>
            </a:r>
            <a:endParaRPr sz="800" dirty="0">
              <a:latin typeface="Arial"/>
              <a:cs typeface="Arial"/>
            </a:endParaRPr>
          </a:p>
          <a:p>
            <a:pPr marL="38100">
              <a:lnSpc>
                <a:spcPct val="100000"/>
              </a:lnSpc>
            </a:pPr>
            <a:r>
              <a:rPr sz="750" i="1" baseline="27777" dirty="0">
                <a:solidFill>
                  <a:srgbClr val="706D66"/>
                </a:solidFill>
                <a:latin typeface="Arial"/>
                <a:cs typeface="Arial"/>
              </a:rPr>
              <a:t>3</a:t>
            </a:r>
            <a:r>
              <a:rPr sz="750" i="1" spc="104" baseline="27777" dirty="0">
                <a:solidFill>
                  <a:srgbClr val="706D66"/>
                </a:solidFill>
                <a:latin typeface="Arial"/>
                <a:cs typeface="Arial"/>
              </a:rPr>
              <a:t> </a:t>
            </a:r>
            <a:r>
              <a:rPr sz="800" i="1" dirty="0">
                <a:solidFill>
                  <a:srgbClr val="706D66"/>
                </a:solidFill>
                <a:latin typeface="Arial"/>
                <a:cs typeface="Arial"/>
              </a:rPr>
              <a:t>Source:</a:t>
            </a:r>
            <a:r>
              <a:rPr sz="800" i="1" spc="-10" dirty="0">
                <a:solidFill>
                  <a:srgbClr val="706D66"/>
                </a:solidFill>
                <a:latin typeface="Arial"/>
                <a:cs typeface="Arial"/>
              </a:rPr>
              <a:t> </a:t>
            </a:r>
            <a:r>
              <a:rPr sz="800" i="1" dirty="0">
                <a:solidFill>
                  <a:srgbClr val="706D66"/>
                </a:solidFill>
                <a:latin typeface="Arial"/>
                <a:cs typeface="Arial"/>
              </a:rPr>
              <a:t>CNBC:</a:t>
            </a:r>
            <a:r>
              <a:rPr sz="800" i="1" spc="-20" dirty="0">
                <a:solidFill>
                  <a:srgbClr val="706D66"/>
                </a:solidFill>
                <a:latin typeface="Arial"/>
                <a:cs typeface="Arial"/>
              </a:rPr>
              <a:t> </a:t>
            </a:r>
            <a:r>
              <a:rPr sz="800" i="1" dirty="0">
                <a:solidFill>
                  <a:srgbClr val="706D66"/>
                </a:solidFill>
                <a:latin typeface="Arial"/>
                <a:cs typeface="Arial"/>
              </a:rPr>
              <a:t>"Social</a:t>
            </a:r>
            <a:r>
              <a:rPr sz="800" i="1" spc="-20" dirty="0">
                <a:solidFill>
                  <a:srgbClr val="706D66"/>
                </a:solidFill>
                <a:latin typeface="Arial"/>
                <a:cs typeface="Arial"/>
              </a:rPr>
              <a:t> </a:t>
            </a:r>
            <a:r>
              <a:rPr sz="800" i="1" dirty="0">
                <a:solidFill>
                  <a:srgbClr val="706D66"/>
                </a:solidFill>
                <a:latin typeface="Arial"/>
                <a:cs typeface="Arial"/>
              </a:rPr>
              <a:t>Security</a:t>
            </a:r>
            <a:r>
              <a:rPr sz="800" i="1" spc="-15" dirty="0">
                <a:solidFill>
                  <a:srgbClr val="706D66"/>
                </a:solidFill>
                <a:latin typeface="Arial"/>
                <a:cs typeface="Arial"/>
              </a:rPr>
              <a:t> </a:t>
            </a:r>
            <a:r>
              <a:rPr sz="800" i="1" spc="-10" dirty="0">
                <a:solidFill>
                  <a:srgbClr val="706D66"/>
                </a:solidFill>
                <a:latin typeface="Arial"/>
                <a:cs typeface="Arial"/>
              </a:rPr>
              <a:t>beneficiaries</a:t>
            </a:r>
            <a:r>
              <a:rPr sz="800" i="1" spc="-20" dirty="0">
                <a:solidFill>
                  <a:srgbClr val="706D66"/>
                </a:solidFill>
                <a:latin typeface="Arial"/>
                <a:cs typeface="Arial"/>
              </a:rPr>
              <a:t> </a:t>
            </a:r>
            <a:r>
              <a:rPr sz="800" i="1" dirty="0">
                <a:solidFill>
                  <a:srgbClr val="706D66"/>
                </a:solidFill>
                <a:latin typeface="Arial"/>
                <a:cs typeface="Arial"/>
              </a:rPr>
              <a:t>will</a:t>
            </a:r>
            <a:r>
              <a:rPr sz="800" i="1" spc="-20" dirty="0">
                <a:solidFill>
                  <a:srgbClr val="706D66"/>
                </a:solidFill>
                <a:latin typeface="Arial"/>
                <a:cs typeface="Arial"/>
              </a:rPr>
              <a:t> </a:t>
            </a:r>
            <a:r>
              <a:rPr sz="800" i="1" dirty="0">
                <a:solidFill>
                  <a:srgbClr val="706D66"/>
                </a:solidFill>
                <a:latin typeface="Arial"/>
                <a:cs typeface="Arial"/>
              </a:rPr>
              <a:t>soon</a:t>
            </a:r>
            <a:r>
              <a:rPr sz="800" i="1" spc="-20" dirty="0">
                <a:solidFill>
                  <a:srgbClr val="706D66"/>
                </a:solidFill>
                <a:latin typeface="Arial"/>
                <a:cs typeface="Arial"/>
              </a:rPr>
              <a:t> </a:t>
            </a:r>
            <a:r>
              <a:rPr sz="800" i="1" dirty="0">
                <a:solidFill>
                  <a:srgbClr val="706D66"/>
                </a:solidFill>
                <a:latin typeface="Arial"/>
                <a:cs typeface="Arial"/>
              </a:rPr>
              <a:t>receive</a:t>
            </a:r>
            <a:r>
              <a:rPr sz="800" i="1" spc="-15" dirty="0">
                <a:solidFill>
                  <a:srgbClr val="706D66"/>
                </a:solidFill>
                <a:latin typeface="Arial"/>
                <a:cs typeface="Arial"/>
              </a:rPr>
              <a:t> </a:t>
            </a:r>
            <a:r>
              <a:rPr sz="800" i="1" dirty="0">
                <a:solidFill>
                  <a:srgbClr val="706D66"/>
                </a:solidFill>
                <a:latin typeface="Arial"/>
                <a:cs typeface="Arial"/>
              </a:rPr>
              <a:t>2026</a:t>
            </a:r>
            <a:r>
              <a:rPr sz="800" i="1" spc="-20" dirty="0">
                <a:solidFill>
                  <a:srgbClr val="706D66"/>
                </a:solidFill>
                <a:latin typeface="Arial"/>
                <a:cs typeface="Arial"/>
              </a:rPr>
              <a:t> </a:t>
            </a:r>
            <a:r>
              <a:rPr sz="800" i="1" dirty="0">
                <a:solidFill>
                  <a:srgbClr val="706D66"/>
                </a:solidFill>
                <a:latin typeface="Arial"/>
                <a:cs typeface="Arial"/>
              </a:rPr>
              <a:t>benefit</a:t>
            </a:r>
            <a:r>
              <a:rPr sz="800" i="1" spc="-20" dirty="0">
                <a:solidFill>
                  <a:srgbClr val="706D66"/>
                </a:solidFill>
                <a:latin typeface="Arial"/>
                <a:cs typeface="Arial"/>
              </a:rPr>
              <a:t> </a:t>
            </a:r>
            <a:r>
              <a:rPr sz="800" i="1" spc="-10" dirty="0">
                <a:solidFill>
                  <a:srgbClr val="706D66"/>
                </a:solidFill>
                <a:latin typeface="Arial"/>
                <a:cs typeface="Arial"/>
              </a:rPr>
              <a:t>notices.</a:t>
            </a:r>
            <a:r>
              <a:rPr sz="800" i="1" spc="-15" dirty="0">
                <a:solidFill>
                  <a:srgbClr val="706D66"/>
                </a:solidFill>
                <a:latin typeface="Arial"/>
                <a:cs typeface="Arial"/>
              </a:rPr>
              <a:t> </a:t>
            </a:r>
            <a:r>
              <a:rPr sz="800" i="1" dirty="0">
                <a:solidFill>
                  <a:srgbClr val="706D66"/>
                </a:solidFill>
                <a:latin typeface="Arial"/>
                <a:cs typeface="Arial"/>
              </a:rPr>
              <a:t>Here</a:t>
            </a:r>
            <a:r>
              <a:rPr sz="800" i="1" spc="-20" dirty="0">
                <a:solidFill>
                  <a:srgbClr val="706D66"/>
                </a:solidFill>
                <a:latin typeface="Arial"/>
                <a:cs typeface="Arial"/>
              </a:rPr>
              <a:t> </a:t>
            </a:r>
            <a:r>
              <a:rPr sz="800" i="1" dirty="0">
                <a:solidFill>
                  <a:srgbClr val="706D66"/>
                </a:solidFill>
                <a:latin typeface="Arial"/>
                <a:cs typeface="Arial"/>
              </a:rPr>
              <a:t>are</a:t>
            </a:r>
            <a:r>
              <a:rPr sz="800" i="1" spc="-20" dirty="0">
                <a:solidFill>
                  <a:srgbClr val="706D66"/>
                </a:solidFill>
                <a:latin typeface="Arial"/>
                <a:cs typeface="Arial"/>
              </a:rPr>
              <a:t> </a:t>
            </a:r>
            <a:r>
              <a:rPr sz="800" i="1" dirty="0">
                <a:solidFill>
                  <a:srgbClr val="706D66"/>
                </a:solidFill>
                <a:latin typeface="Arial"/>
                <a:cs typeface="Arial"/>
              </a:rPr>
              <a:t>the</a:t>
            </a:r>
            <a:r>
              <a:rPr sz="800" i="1" spc="-20" dirty="0">
                <a:solidFill>
                  <a:srgbClr val="706D66"/>
                </a:solidFill>
                <a:latin typeface="Arial"/>
                <a:cs typeface="Arial"/>
              </a:rPr>
              <a:t> </a:t>
            </a:r>
            <a:r>
              <a:rPr sz="800" i="1" dirty="0">
                <a:solidFill>
                  <a:srgbClr val="706D66"/>
                </a:solidFill>
                <a:latin typeface="Arial"/>
                <a:cs typeface="Arial"/>
              </a:rPr>
              <a:t>changes</a:t>
            </a:r>
            <a:r>
              <a:rPr sz="800" i="1" spc="-15" dirty="0">
                <a:solidFill>
                  <a:srgbClr val="706D66"/>
                </a:solidFill>
                <a:latin typeface="Arial"/>
                <a:cs typeface="Arial"/>
              </a:rPr>
              <a:t> </a:t>
            </a:r>
            <a:r>
              <a:rPr sz="800" i="1" dirty="0">
                <a:solidFill>
                  <a:srgbClr val="706D66"/>
                </a:solidFill>
                <a:latin typeface="Arial"/>
                <a:cs typeface="Arial"/>
              </a:rPr>
              <a:t>to</a:t>
            </a:r>
            <a:r>
              <a:rPr sz="800" i="1" spc="-20" dirty="0">
                <a:solidFill>
                  <a:srgbClr val="706D66"/>
                </a:solidFill>
                <a:latin typeface="Arial"/>
                <a:cs typeface="Arial"/>
              </a:rPr>
              <a:t> </a:t>
            </a:r>
            <a:r>
              <a:rPr sz="800" i="1" dirty="0">
                <a:solidFill>
                  <a:srgbClr val="706D66"/>
                </a:solidFill>
                <a:latin typeface="Arial"/>
                <a:cs typeface="Arial"/>
              </a:rPr>
              <a:t>watch</a:t>
            </a:r>
            <a:r>
              <a:rPr sz="800" i="1" spc="-20" dirty="0">
                <a:solidFill>
                  <a:srgbClr val="706D66"/>
                </a:solidFill>
                <a:latin typeface="Arial"/>
                <a:cs typeface="Arial"/>
              </a:rPr>
              <a:t> </a:t>
            </a:r>
            <a:r>
              <a:rPr sz="800" i="1" dirty="0">
                <a:solidFill>
                  <a:srgbClr val="706D66"/>
                </a:solidFill>
                <a:latin typeface="Arial"/>
                <a:cs typeface="Arial"/>
              </a:rPr>
              <a:t>for"</a:t>
            </a:r>
            <a:r>
              <a:rPr sz="800" i="1" spc="-20" dirty="0">
                <a:solidFill>
                  <a:srgbClr val="706D66"/>
                </a:solidFill>
                <a:latin typeface="Arial"/>
                <a:cs typeface="Arial"/>
              </a:rPr>
              <a:t> </a:t>
            </a:r>
            <a:r>
              <a:rPr sz="800" i="1" dirty="0">
                <a:solidFill>
                  <a:srgbClr val="706D66"/>
                </a:solidFill>
                <a:latin typeface="Arial"/>
                <a:cs typeface="Arial"/>
              </a:rPr>
              <a:t>(November</a:t>
            </a:r>
            <a:r>
              <a:rPr sz="800" i="1" spc="-15" dirty="0">
                <a:solidFill>
                  <a:srgbClr val="706D66"/>
                </a:solidFill>
                <a:latin typeface="Arial"/>
                <a:cs typeface="Arial"/>
              </a:rPr>
              <a:t> </a:t>
            </a:r>
            <a:r>
              <a:rPr sz="800" i="1" dirty="0">
                <a:solidFill>
                  <a:srgbClr val="706D66"/>
                </a:solidFill>
                <a:latin typeface="Arial"/>
                <a:cs typeface="Arial"/>
              </a:rPr>
              <a:t>2</a:t>
            </a:r>
            <a:r>
              <a:rPr lang="en-US" sz="800" i="1" dirty="0">
                <a:solidFill>
                  <a:srgbClr val="706D66"/>
                </a:solidFill>
                <a:latin typeface="Arial"/>
                <a:cs typeface="Arial"/>
              </a:rPr>
              <a:t>1</a:t>
            </a:r>
            <a:r>
              <a:rPr sz="800" i="1" dirty="0">
                <a:solidFill>
                  <a:srgbClr val="706D66"/>
                </a:solidFill>
                <a:latin typeface="Arial"/>
                <a:cs typeface="Arial"/>
              </a:rPr>
              <a:t>,</a:t>
            </a:r>
            <a:r>
              <a:rPr sz="800" i="1" spc="-20" dirty="0">
                <a:solidFill>
                  <a:srgbClr val="706D66"/>
                </a:solidFill>
                <a:latin typeface="Arial"/>
                <a:cs typeface="Arial"/>
              </a:rPr>
              <a:t> </a:t>
            </a:r>
            <a:r>
              <a:rPr sz="800" i="1" spc="-10" dirty="0">
                <a:solidFill>
                  <a:srgbClr val="706D66"/>
                </a:solidFill>
                <a:latin typeface="Arial"/>
                <a:cs typeface="Arial"/>
              </a:rPr>
              <a:t>2025)</a:t>
            </a:r>
            <a:endParaRPr sz="800" dirty="0">
              <a:latin typeface="Arial"/>
              <a:cs typeface="Arial"/>
            </a:endParaRPr>
          </a:p>
        </p:txBody>
      </p:sp>
      <p:sp>
        <p:nvSpPr>
          <p:cNvPr id="12" name="object 12"/>
          <p:cNvSpPr/>
          <p:nvPr/>
        </p:nvSpPr>
        <p:spPr>
          <a:xfrm>
            <a:off x="326585" y="5310275"/>
            <a:ext cx="8561705" cy="0"/>
          </a:xfrm>
          <a:custGeom>
            <a:avLst/>
            <a:gdLst/>
            <a:ahLst/>
            <a:cxnLst/>
            <a:rect l="l" t="t" r="r" b="b"/>
            <a:pathLst>
              <a:path w="8561705">
                <a:moveTo>
                  <a:pt x="0" y="0"/>
                </a:moveTo>
                <a:lnTo>
                  <a:pt x="8561184" y="0"/>
                </a:lnTo>
              </a:path>
            </a:pathLst>
          </a:custGeom>
          <a:ln w="6350">
            <a:solidFill>
              <a:srgbClr val="002854"/>
            </a:solidFill>
          </a:ln>
        </p:spPr>
        <p:txBody>
          <a:bodyPr wrap="square" lIns="0" tIns="0" rIns="0" bIns="0" rtlCol="0"/>
          <a:lstStyle/>
          <a:p>
            <a:endParaRPr/>
          </a:p>
        </p:txBody>
      </p:sp>
      <p:sp>
        <p:nvSpPr>
          <p:cNvPr id="15" name="Footer Placeholder 3">
            <a:extLst>
              <a:ext uri="{FF2B5EF4-FFF2-40B4-BE49-F238E27FC236}">
                <a16:creationId xmlns:a16="http://schemas.microsoft.com/office/drawing/2014/main" id="{B098DEAA-B068-4F0F-27FC-548F54655D90}"/>
              </a:ext>
            </a:extLst>
          </p:cNvPr>
          <p:cNvSpPr>
            <a:spLocks noGrp="1"/>
          </p:cNvSpPr>
          <p:nvPr>
            <p:ph type="ftr" sz="quarter" idx="3"/>
          </p:nvPr>
        </p:nvSpPr>
        <p:spPr>
          <a:xfrm>
            <a:off x="96823" y="6613253"/>
            <a:ext cx="4294424" cy="24474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13" name="Slide Number Placeholder 4">
            <a:extLst>
              <a:ext uri="{FF2B5EF4-FFF2-40B4-BE49-F238E27FC236}">
                <a16:creationId xmlns:a16="http://schemas.microsoft.com/office/drawing/2014/main" id="{EDD1E11E-4BF1-5157-3892-84989369BF50}"/>
              </a:ext>
            </a:extLst>
          </p:cNvPr>
          <p:cNvSpPr>
            <a:spLocks noGrp="1"/>
          </p:cNvSpPr>
          <p:nvPr>
            <p:ph type="sldNum" sz="quarter" idx="4"/>
          </p:nvPr>
        </p:nvSpPr>
        <p:spPr>
          <a:xfrm>
            <a:off x="8779978" y="6613253"/>
            <a:ext cx="364022" cy="24474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78B365-947E-8043-8B60-30D17B714CEB}"/>
              </a:ext>
            </a:extLst>
          </p:cNvPr>
          <p:cNvSpPr>
            <a:spLocks noGrp="1"/>
          </p:cNvSpPr>
          <p:nvPr>
            <p:ph type="ftr" sz="quarter" idx="3"/>
          </p:nvPr>
        </p:nvSpPr>
        <p:spPr/>
        <p:txBody>
          <a:bodyPr/>
          <a:lstStyle/>
          <a:p>
            <a:r>
              <a:rPr lang="en-US"/>
              <a:t>www.FiducientAdvisors.com</a:t>
            </a:r>
          </a:p>
        </p:txBody>
      </p:sp>
      <p:sp>
        <p:nvSpPr>
          <p:cNvPr id="5" name="Slide Number Placeholder 4">
            <a:extLst>
              <a:ext uri="{FF2B5EF4-FFF2-40B4-BE49-F238E27FC236}">
                <a16:creationId xmlns:a16="http://schemas.microsoft.com/office/drawing/2014/main" id="{CFF6EF01-8545-E148-96FC-76F15597EAAA}"/>
              </a:ext>
            </a:extLst>
          </p:cNvPr>
          <p:cNvSpPr>
            <a:spLocks noGrp="1"/>
          </p:cNvSpPr>
          <p:nvPr>
            <p:ph type="sldNum" sz="quarter" idx="4"/>
          </p:nvPr>
        </p:nvSpPr>
        <p:spPr/>
        <p:txBody>
          <a:bodyPr/>
          <a:lstStyle/>
          <a:p>
            <a:fld id="{E57A0B7C-FA6A-BC42-8139-60285044CFD9}" type="slidenum">
              <a:rPr lang="en-US" smtClean="0"/>
              <a:pPr/>
              <a:t>39</a:t>
            </a:fld>
            <a:endParaRPr lang="en-US"/>
          </a:p>
        </p:txBody>
      </p:sp>
      <p:sp>
        <p:nvSpPr>
          <p:cNvPr id="2" name="object 35">
            <a:extLst>
              <a:ext uri="{FF2B5EF4-FFF2-40B4-BE49-F238E27FC236}">
                <a16:creationId xmlns:a16="http://schemas.microsoft.com/office/drawing/2014/main" id="{3D013268-1177-5ED1-C93E-7F25EF370FBB}"/>
              </a:ext>
            </a:extLst>
          </p:cNvPr>
          <p:cNvSpPr txBox="1"/>
          <p:nvPr/>
        </p:nvSpPr>
        <p:spPr>
          <a:xfrm>
            <a:off x="579874" y="2878691"/>
            <a:ext cx="305435" cy="182245"/>
          </a:xfrm>
          <a:prstGeom prst="rect">
            <a:avLst/>
          </a:prstGeom>
        </p:spPr>
        <p:txBody>
          <a:bodyPr vert="horz" wrap="square" lIns="0" tIns="0" rIns="0" bIns="0" rtlCol="0">
            <a:spAutoFit/>
          </a:bodyPr>
          <a:lstStyle/>
          <a:p>
            <a:pPr marL="12700">
              <a:lnSpc>
                <a:spcPct val="100000"/>
              </a:lnSpc>
            </a:pPr>
            <a:r>
              <a:rPr sz="1100" b="1" spc="-5">
                <a:solidFill>
                  <a:srgbClr val="FFFFFF"/>
                </a:solidFill>
                <a:latin typeface="Arial"/>
                <a:cs typeface="Arial"/>
              </a:rPr>
              <a:t>75%</a:t>
            </a:r>
            <a:endParaRPr sz="1100">
              <a:latin typeface="Arial"/>
              <a:cs typeface="Arial"/>
            </a:endParaRPr>
          </a:p>
        </p:txBody>
      </p:sp>
      <p:sp>
        <p:nvSpPr>
          <p:cNvPr id="3" name="object 39">
            <a:extLst>
              <a:ext uri="{FF2B5EF4-FFF2-40B4-BE49-F238E27FC236}">
                <a16:creationId xmlns:a16="http://schemas.microsoft.com/office/drawing/2014/main" id="{E4445050-F0EB-FDDD-CE9B-AC774319DAC5}"/>
              </a:ext>
            </a:extLst>
          </p:cNvPr>
          <p:cNvSpPr txBox="1"/>
          <p:nvPr/>
        </p:nvSpPr>
        <p:spPr>
          <a:xfrm>
            <a:off x="1608575" y="2903583"/>
            <a:ext cx="1306830" cy="144780"/>
          </a:xfrm>
          <a:prstGeom prst="rect">
            <a:avLst/>
          </a:prstGeom>
        </p:spPr>
        <p:txBody>
          <a:bodyPr vert="horz" wrap="square" lIns="0" tIns="0" rIns="0" bIns="0" rtlCol="0">
            <a:spAutoFit/>
          </a:bodyPr>
          <a:lstStyle/>
          <a:p>
            <a:pPr marL="12700">
              <a:lnSpc>
                <a:spcPct val="100000"/>
              </a:lnSpc>
            </a:pPr>
            <a:r>
              <a:rPr sz="850" b="1" spc="15">
                <a:solidFill>
                  <a:srgbClr val="FFFFFF"/>
                </a:solidFill>
                <a:latin typeface="Arial"/>
                <a:cs typeface="Arial"/>
              </a:rPr>
              <a:t>-6.25% average per</a:t>
            </a:r>
            <a:r>
              <a:rPr sz="850" b="1" spc="-40">
                <a:solidFill>
                  <a:srgbClr val="FFFFFF"/>
                </a:solidFill>
                <a:latin typeface="Arial"/>
                <a:cs typeface="Arial"/>
              </a:rPr>
              <a:t> </a:t>
            </a:r>
            <a:r>
              <a:rPr sz="850" b="1" spc="10">
                <a:solidFill>
                  <a:srgbClr val="FFFFFF"/>
                </a:solidFill>
                <a:latin typeface="Arial"/>
                <a:cs typeface="Arial"/>
              </a:rPr>
              <a:t>year</a:t>
            </a:r>
            <a:endParaRPr sz="850">
              <a:latin typeface="Arial"/>
              <a:cs typeface="Arial"/>
            </a:endParaRPr>
          </a:p>
        </p:txBody>
      </p:sp>
      <p:sp>
        <p:nvSpPr>
          <p:cNvPr id="11" name="Title 1">
            <a:extLst>
              <a:ext uri="{FF2B5EF4-FFF2-40B4-BE49-F238E27FC236}">
                <a16:creationId xmlns:a16="http://schemas.microsoft.com/office/drawing/2014/main" id="{84FA59FA-0A99-30D0-0D28-1B67953A586D}"/>
              </a:ext>
            </a:extLst>
          </p:cNvPr>
          <p:cNvSpPr>
            <a:spLocks noGrp="1"/>
          </p:cNvSpPr>
          <p:nvPr>
            <p:ph type="title"/>
          </p:nvPr>
        </p:nvSpPr>
        <p:spPr>
          <a:xfrm>
            <a:off x="311413" y="365126"/>
            <a:ext cx="7886700" cy="647701"/>
          </a:xfrm>
        </p:spPr>
        <p:txBody>
          <a:bodyPr>
            <a:normAutofit/>
          </a:bodyPr>
          <a:lstStyle/>
          <a:p>
            <a:r>
              <a:rPr lang="en-US"/>
              <a:t>Medicare: Important Dates to Remember</a:t>
            </a:r>
          </a:p>
        </p:txBody>
      </p:sp>
      <p:sp>
        <p:nvSpPr>
          <p:cNvPr id="13" name="TextBox 12">
            <a:extLst>
              <a:ext uri="{FF2B5EF4-FFF2-40B4-BE49-F238E27FC236}">
                <a16:creationId xmlns:a16="http://schemas.microsoft.com/office/drawing/2014/main" id="{1521D351-09DD-D067-CA21-58F11354BBAA}"/>
              </a:ext>
            </a:extLst>
          </p:cNvPr>
          <p:cNvSpPr txBox="1"/>
          <p:nvPr/>
        </p:nvSpPr>
        <p:spPr>
          <a:xfrm>
            <a:off x="384047" y="1078992"/>
            <a:ext cx="8244945" cy="544123"/>
          </a:xfrm>
          <a:prstGeom prst="rect">
            <a:avLst/>
          </a:prstGeom>
          <a:noFill/>
        </p:spPr>
        <p:txBody>
          <a:bodyPr wrap="square" rtlCol="0">
            <a:spAutoFit/>
          </a:bodyPr>
          <a:lstStyle/>
          <a:p>
            <a:pPr marR="5080">
              <a:lnSpc>
                <a:spcPct val="100800"/>
              </a:lnSpc>
            </a:pPr>
            <a:r>
              <a:rPr lang="en-US" sz="1500">
                <a:latin typeface="Arial"/>
                <a:cs typeface="Arial"/>
              </a:rPr>
              <a:t>Medicare benefits generally do not require annual enrollment. Key dates for enrollment and changes are highlighted below.</a:t>
            </a:r>
          </a:p>
        </p:txBody>
      </p:sp>
      <p:graphicFrame>
        <p:nvGraphicFramePr>
          <p:cNvPr id="14" name="Table 13">
            <a:extLst>
              <a:ext uri="{FF2B5EF4-FFF2-40B4-BE49-F238E27FC236}">
                <a16:creationId xmlns:a16="http://schemas.microsoft.com/office/drawing/2014/main" id="{FD365F07-41F4-3F75-F524-5A4D8AAD8C80}"/>
              </a:ext>
            </a:extLst>
          </p:cNvPr>
          <p:cNvGraphicFramePr>
            <a:graphicFrameLocks noGrp="1"/>
          </p:cNvGraphicFramePr>
          <p:nvPr>
            <p:extLst>
              <p:ext uri="{D42A27DB-BD31-4B8C-83A1-F6EECF244321}">
                <p14:modId xmlns:p14="http://schemas.microsoft.com/office/powerpoint/2010/main" val="46194087"/>
              </p:ext>
            </p:extLst>
          </p:nvPr>
        </p:nvGraphicFramePr>
        <p:xfrm>
          <a:off x="384048" y="1833452"/>
          <a:ext cx="8395929" cy="4345880"/>
        </p:xfrm>
        <a:graphic>
          <a:graphicData uri="http://schemas.openxmlformats.org/drawingml/2006/table">
            <a:tbl>
              <a:tblPr>
                <a:effectLst>
                  <a:outerShdw blurRad="63500" sx="101000" sy="101000" algn="ctr" rotWithShape="0">
                    <a:prstClr val="black">
                      <a:alpha val="40000"/>
                    </a:prstClr>
                  </a:outerShdw>
                </a:effectLst>
              </a:tblPr>
              <a:tblGrid>
                <a:gridCol w="2883754">
                  <a:extLst>
                    <a:ext uri="{9D8B030D-6E8A-4147-A177-3AD203B41FA5}">
                      <a16:colId xmlns:a16="http://schemas.microsoft.com/office/drawing/2014/main" val="20000"/>
                    </a:ext>
                  </a:extLst>
                </a:gridCol>
                <a:gridCol w="5512175">
                  <a:extLst>
                    <a:ext uri="{9D8B030D-6E8A-4147-A177-3AD203B41FA5}">
                      <a16:colId xmlns:a16="http://schemas.microsoft.com/office/drawing/2014/main" val="20001"/>
                    </a:ext>
                  </a:extLst>
                </a:gridCol>
              </a:tblGrid>
              <a:tr h="267510">
                <a:tc>
                  <a:txBody>
                    <a:bodyPr/>
                    <a:lstStyle/>
                    <a:p>
                      <a:pPr algn="ctr" fontAlgn="b"/>
                      <a:r>
                        <a:rPr lang="en-US" sz="1150" b="1" i="0" u="none" strike="noStrike">
                          <a:solidFill>
                            <a:schemeClr val="accent1"/>
                          </a:solidFill>
                          <a:effectLst/>
                          <a:latin typeface="Arial" panose="020B0604020202020204" pitchFamily="34" charset="0"/>
                          <a:cs typeface="Arial" panose="020B0604020202020204" pitchFamily="34" charset="0"/>
                        </a:rPr>
                        <a:t>Date</a:t>
                      </a:r>
                    </a:p>
                  </a:txBody>
                  <a:tcPr marL="9525" marR="9525" marT="9525" marB="0" anchor="ctr">
                    <a:lnL>
                      <a:noFill/>
                    </a:lnL>
                    <a:lnR>
                      <a:noFill/>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50" b="1" i="0" u="none" strike="noStrike">
                          <a:solidFill>
                            <a:schemeClr val="accent1"/>
                          </a:solidFill>
                          <a:effectLst/>
                          <a:latin typeface="Arial" panose="020B0604020202020204" pitchFamily="34" charset="0"/>
                          <a:cs typeface="Arial" panose="020B0604020202020204" pitchFamily="34" charset="0"/>
                        </a:rPr>
                        <a:t>Notes</a:t>
                      </a:r>
                    </a:p>
                  </a:txBody>
                  <a:tcPr marL="9525" marR="9525" marT="9525" marB="0" anchor="ctr">
                    <a:lnL>
                      <a:noFill/>
                    </a:lnL>
                    <a:lnR>
                      <a:noFill/>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4048">
                <a:tc>
                  <a:txBody>
                    <a:bodyPr/>
                    <a:lstStyle/>
                    <a:p>
                      <a:pPr algn="l" fontAlgn="b"/>
                      <a:r>
                        <a:rPr lang="en-US" sz="1150" b="1" i="0" u="none" strike="noStrike" baseline="0" dirty="0">
                          <a:solidFill>
                            <a:schemeClr val="accent1"/>
                          </a:solidFill>
                          <a:effectLst/>
                          <a:latin typeface="Arial" panose="020B0604020202020204" pitchFamily="34" charset="0"/>
                          <a:cs typeface="Arial" panose="020B0604020202020204" pitchFamily="34" charset="0"/>
                        </a:rPr>
                        <a:t>  Initial Enrollment Period</a:t>
                      </a:r>
                      <a:endParaRPr lang="en-US" sz="1150" b="1" i="0" u="none" strike="noStrike" dirty="0">
                        <a:solidFill>
                          <a:schemeClr val="accent1"/>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alpha val="14902"/>
                      </a:schemeClr>
                    </a:solidFill>
                  </a:tcPr>
                </a:tc>
                <a:tc>
                  <a:txBody>
                    <a:bodyPr/>
                    <a:lstStyle/>
                    <a:p>
                      <a:pPr algn="l" fontAlgn="b"/>
                      <a:r>
                        <a:rPr lang="en-US" sz="1150" b="0" i="0" u="none" strike="noStrike" dirty="0">
                          <a:solidFill>
                            <a:schemeClr val="tx1"/>
                          </a:solidFill>
                          <a:effectLst/>
                          <a:latin typeface="Arial" panose="020B0604020202020204" pitchFamily="34" charset="0"/>
                          <a:cs typeface="Arial" panose="020B0604020202020204" pitchFamily="34" charset="0"/>
                        </a:rPr>
                        <a:t>Seven-month period: initial enrollment</a:t>
                      </a:r>
                      <a:r>
                        <a:rPr lang="en-US" sz="1150" b="0" i="0" u="none" strike="noStrike" baseline="0" dirty="0">
                          <a:solidFill>
                            <a:schemeClr val="tx1"/>
                          </a:solidFill>
                          <a:effectLst/>
                          <a:latin typeface="Arial" panose="020B0604020202020204" pitchFamily="34" charset="0"/>
                          <a:cs typeface="Arial" panose="020B0604020202020204" pitchFamily="34" charset="0"/>
                        </a:rPr>
                        <a:t> period begins three months prior to the month turning age 65 and ends three months after the month turning age 65</a:t>
                      </a:r>
                    </a:p>
                    <a:p>
                      <a:pPr algn="l" fontAlgn="b"/>
                      <a:endParaRPr lang="en-US" sz="600" b="0" i="0" u="none" strike="noStrike" baseline="0" dirty="0">
                        <a:solidFill>
                          <a:schemeClr val="tx1"/>
                        </a:solidFill>
                        <a:effectLst/>
                        <a:latin typeface="Arial" panose="020B0604020202020204" pitchFamily="34" charset="0"/>
                        <a:cs typeface="Arial" panose="020B0604020202020204" pitchFamily="34" charset="0"/>
                      </a:endParaRPr>
                    </a:p>
                    <a:p>
                      <a:pPr algn="l" fontAlgn="b"/>
                      <a:r>
                        <a:rPr lang="en-US" sz="1150" b="0" i="0" u="none" strike="noStrike" baseline="0" dirty="0">
                          <a:solidFill>
                            <a:schemeClr val="tx1"/>
                          </a:solidFill>
                          <a:effectLst/>
                          <a:latin typeface="Arial" panose="020B0604020202020204" pitchFamily="34" charset="0"/>
                          <a:cs typeface="Arial" panose="020B0604020202020204" pitchFamily="34" charset="0"/>
                        </a:rPr>
                        <a:t>Individuals who do not sign up during the IEP may be subject to a late </a:t>
                      </a:r>
                    </a:p>
                    <a:p>
                      <a:pPr algn="l" fontAlgn="b"/>
                      <a:r>
                        <a:rPr lang="en-US" sz="1150" b="0" i="0" u="none" strike="noStrike" baseline="0" dirty="0">
                          <a:solidFill>
                            <a:schemeClr val="tx1"/>
                          </a:solidFill>
                          <a:effectLst/>
                          <a:latin typeface="Arial" panose="020B0604020202020204" pitchFamily="34" charset="0"/>
                          <a:cs typeface="Arial" panose="020B0604020202020204" pitchFamily="34" charset="0"/>
                        </a:rPr>
                        <a:t>enrollment penalty</a:t>
                      </a:r>
                    </a:p>
                    <a:p>
                      <a:pPr algn="l" fontAlgn="b"/>
                      <a:endParaRPr lang="en-US" sz="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00867F">
                        <a:alpha val="14902"/>
                      </a:srgbClr>
                    </a:solidFill>
                  </a:tcPr>
                </a:tc>
                <a:extLst>
                  <a:ext uri="{0D108BD9-81ED-4DB2-BD59-A6C34878D82A}">
                    <a16:rowId xmlns:a16="http://schemas.microsoft.com/office/drawing/2014/main" val="1326000933"/>
                  </a:ext>
                </a:extLst>
              </a:tr>
              <a:tr h="384048">
                <a:tc>
                  <a:txBody>
                    <a:bodyPr/>
                    <a:lstStyle/>
                    <a:p>
                      <a:pPr algn="l" fontAlgn="b"/>
                      <a:r>
                        <a:rPr lang="en-US" sz="1150" b="1" i="0" u="none" strike="noStrike">
                          <a:solidFill>
                            <a:schemeClr val="accent1"/>
                          </a:solidFill>
                          <a:effectLst/>
                          <a:latin typeface="Arial" panose="020B0604020202020204" pitchFamily="34" charset="0"/>
                          <a:cs typeface="Arial" panose="020B0604020202020204" pitchFamily="34" charset="0"/>
                        </a:rPr>
                        <a:t> </a:t>
                      </a:r>
                      <a:r>
                        <a:rPr lang="en-US" sz="1150" b="1" i="0" u="none" strike="noStrike" baseline="0">
                          <a:solidFill>
                            <a:schemeClr val="accent1"/>
                          </a:solidFill>
                          <a:effectLst/>
                          <a:latin typeface="Arial" panose="020B0604020202020204" pitchFamily="34" charset="0"/>
                          <a:cs typeface="Arial" panose="020B0604020202020204" pitchFamily="34" charset="0"/>
                        </a:rPr>
                        <a:t> General Enrollment Period</a:t>
                      </a:r>
                      <a:endParaRPr lang="en-US" sz="1150" b="1" i="0" u="none" strike="noStrike">
                        <a:solidFill>
                          <a:schemeClr val="accent1"/>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algn="l" fontAlgn="b"/>
                      <a:r>
                        <a:rPr lang="en-US" sz="1150" b="0" i="0" u="none" strike="noStrike" dirty="0">
                          <a:solidFill>
                            <a:schemeClr val="tx1"/>
                          </a:solidFill>
                          <a:effectLst/>
                          <a:latin typeface="Arial" panose="020B0604020202020204" pitchFamily="34" charset="0"/>
                          <a:cs typeface="Arial" panose="020B0604020202020204" pitchFamily="34" charset="0"/>
                        </a:rPr>
                        <a:t>January 1 – March 31</a:t>
                      </a:r>
                    </a:p>
                    <a:p>
                      <a:pPr algn="l" fontAlgn="b"/>
                      <a:endParaRPr lang="en-US" sz="600" b="0" i="0" u="none" strike="noStrike" dirty="0">
                        <a:solidFill>
                          <a:schemeClr val="tx1"/>
                        </a:solidFill>
                        <a:effectLst/>
                        <a:latin typeface="Arial" panose="020B0604020202020204" pitchFamily="34" charset="0"/>
                        <a:cs typeface="Arial" panose="020B0604020202020204" pitchFamily="34" charset="0"/>
                      </a:endParaRPr>
                    </a:p>
                    <a:p>
                      <a:pPr algn="l" fontAlgn="b"/>
                      <a:r>
                        <a:rPr lang="en-US" sz="1150" b="0" i="0" u="none" strike="noStrike" dirty="0">
                          <a:solidFill>
                            <a:schemeClr val="tx1"/>
                          </a:solidFill>
                          <a:effectLst/>
                          <a:latin typeface="Arial" panose="020B0604020202020204" pitchFamily="34" charset="0"/>
                          <a:cs typeface="Arial" panose="020B0604020202020204" pitchFamily="34" charset="0"/>
                        </a:rPr>
                        <a:t>Those missing the Initial Enrollment Period can sign up during this period; </a:t>
                      </a:r>
                      <a:br>
                        <a:rPr lang="en-US" sz="1150" b="0" i="0" u="none" strike="noStrike" dirty="0">
                          <a:solidFill>
                            <a:schemeClr val="tx1"/>
                          </a:solidFill>
                          <a:effectLst/>
                          <a:latin typeface="Arial" panose="020B0604020202020204" pitchFamily="34" charset="0"/>
                          <a:cs typeface="Arial" panose="020B0604020202020204" pitchFamily="34" charset="0"/>
                        </a:rPr>
                      </a:br>
                      <a:r>
                        <a:rPr lang="en-US" sz="1150" b="0" i="0" u="none" strike="noStrike" dirty="0">
                          <a:solidFill>
                            <a:schemeClr val="tx1"/>
                          </a:solidFill>
                          <a:effectLst/>
                          <a:latin typeface="Arial" panose="020B0604020202020204" pitchFamily="34" charset="0"/>
                          <a:cs typeface="Arial" panose="020B0604020202020204" pitchFamily="34" charset="0"/>
                        </a:rPr>
                        <a:t>coverage will subsequently start July </a:t>
                      </a:r>
                    </a:p>
                    <a:p>
                      <a:pPr algn="l" fontAlgn="b"/>
                      <a:endParaRPr lang="en-US" sz="400" b="0" i="0" u="none" strike="noStrike" dirty="0">
                        <a:solidFill>
                          <a:schemeClr val="tx1"/>
                        </a:solidFill>
                        <a:effectLst/>
                        <a:latin typeface="Arial" panose="020B0604020202020204" pitchFamily="34" charset="0"/>
                        <a:cs typeface="Arial" panose="020B0604020202020204" pitchFamily="34" charset="0"/>
                      </a:endParaRPr>
                    </a:p>
                  </a:txBody>
                  <a:tcPr marL="9525" marR="9525" marB="0" anchor="ctr">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106965796"/>
                  </a:ext>
                </a:extLst>
              </a:tr>
              <a:tr h="384048">
                <a:tc>
                  <a:txBody>
                    <a:bodyPr/>
                    <a:lstStyle/>
                    <a:p>
                      <a:pPr marL="0" indent="60325" algn="l" fontAlgn="b"/>
                      <a:r>
                        <a:rPr lang="en-US" sz="1150" b="1" i="0" u="none" strike="noStrike">
                          <a:solidFill>
                            <a:schemeClr val="accent1"/>
                          </a:solidFill>
                          <a:effectLst/>
                          <a:latin typeface="Arial" panose="020B0604020202020204" pitchFamily="34" charset="0"/>
                          <a:cs typeface="Arial" panose="020B0604020202020204" pitchFamily="34" charset="0"/>
                        </a:rPr>
                        <a:t>Medicare Advantage Open Enrollment</a:t>
                      </a:r>
                    </a:p>
                  </a:txBody>
                  <a:tcPr marL="9525" marR="9525" marT="9525" marB="0" anchor="ctr">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alpha val="14902"/>
                      </a:schemeClr>
                    </a:solidFill>
                  </a:tcPr>
                </a:tc>
                <a:tc>
                  <a:txBody>
                    <a:bodyPr/>
                    <a:lstStyle/>
                    <a:p>
                      <a:pPr algn="l" fontAlgn="b"/>
                      <a:r>
                        <a:rPr lang="en-US" sz="1150" b="0" i="0" u="none" strike="noStrike" dirty="0">
                          <a:solidFill>
                            <a:schemeClr val="tx1"/>
                          </a:solidFill>
                          <a:effectLst/>
                          <a:latin typeface="Arial" panose="020B0604020202020204" pitchFamily="34" charset="0"/>
                          <a:cs typeface="Arial" panose="020B0604020202020204" pitchFamily="34" charset="0"/>
                        </a:rPr>
                        <a:t>January 1 – March 31 (only for individuals who already have a MA plan)</a:t>
                      </a:r>
                    </a:p>
                    <a:p>
                      <a:pPr algn="l" fontAlgn="b"/>
                      <a:endParaRPr lang="en-US" sz="600" b="0" i="0" u="none" strike="noStrike" dirty="0">
                        <a:solidFill>
                          <a:schemeClr val="tx1"/>
                        </a:solidFill>
                        <a:effectLst/>
                        <a:latin typeface="Arial" panose="020B0604020202020204" pitchFamily="34" charset="0"/>
                        <a:cs typeface="Arial" panose="020B0604020202020204" pitchFamily="34" charset="0"/>
                      </a:endParaRPr>
                    </a:p>
                    <a:p>
                      <a:pPr algn="l" fontAlgn="b"/>
                      <a:r>
                        <a:rPr lang="en-US" sz="1150" b="0" i="0" u="none" strike="noStrike" dirty="0">
                          <a:solidFill>
                            <a:schemeClr val="tx1"/>
                          </a:solidFill>
                          <a:effectLst/>
                          <a:latin typeface="Arial" panose="020B0604020202020204" pitchFamily="34" charset="0"/>
                          <a:cs typeface="Arial" panose="020B0604020202020204" pitchFamily="34" charset="0"/>
                        </a:rPr>
                        <a:t>If enrolled</a:t>
                      </a:r>
                      <a:r>
                        <a:rPr lang="en-US" sz="1150" b="0" i="0" u="none" strike="noStrike" baseline="0" dirty="0">
                          <a:solidFill>
                            <a:schemeClr val="tx1"/>
                          </a:solidFill>
                          <a:effectLst/>
                          <a:latin typeface="Arial" panose="020B0604020202020204" pitchFamily="34" charset="0"/>
                          <a:cs typeface="Arial" panose="020B0604020202020204" pitchFamily="34" charset="0"/>
                        </a:rPr>
                        <a:t> in a Medicare Advantage plan, enrollee can:</a:t>
                      </a:r>
                    </a:p>
                    <a:p>
                      <a:pPr marL="365760" lvl="1" indent="-171450" algn="l" fontAlgn="b">
                        <a:buFont typeface="Arial" panose="020B0604020202020204" pitchFamily="34" charset="0"/>
                        <a:buChar char="•"/>
                      </a:pPr>
                      <a:r>
                        <a:rPr lang="en-US" sz="1150" b="0" i="0" u="none" strike="noStrike" baseline="0" dirty="0">
                          <a:solidFill>
                            <a:schemeClr val="tx1"/>
                          </a:solidFill>
                          <a:effectLst/>
                          <a:latin typeface="Arial" panose="020B0604020202020204" pitchFamily="34" charset="0"/>
                          <a:cs typeface="Arial" panose="020B0604020202020204" pitchFamily="34" charset="0"/>
                        </a:rPr>
                        <a:t>Switch to a different Medicare Advantage plan</a:t>
                      </a:r>
                    </a:p>
                    <a:p>
                      <a:pPr marL="365760" lvl="1" indent="-171450" algn="l" fontAlgn="b">
                        <a:buFont typeface="Arial" panose="020B0604020202020204" pitchFamily="34" charset="0"/>
                        <a:buChar char="•"/>
                      </a:pPr>
                      <a:r>
                        <a:rPr lang="en-US" sz="1150" b="0" i="0" u="none" strike="noStrike" baseline="0" dirty="0">
                          <a:solidFill>
                            <a:schemeClr val="tx1"/>
                          </a:solidFill>
                          <a:effectLst/>
                          <a:latin typeface="Arial" panose="020B0604020202020204" pitchFamily="34" charset="0"/>
                          <a:cs typeface="Arial" panose="020B0604020202020204" pitchFamily="34" charset="0"/>
                        </a:rPr>
                        <a:t>Drop Medicare Advantage plan and return to Original Medicare </a:t>
                      </a:r>
                    </a:p>
                    <a:p>
                      <a:pPr marL="365760" lvl="1" indent="-171450" algn="l" fontAlgn="b">
                        <a:buFont typeface="Arial" panose="020B0604020202020204" pitchFamily="34" charset="0"/>
                        <a:buChar char="•"/>
                      </a:pPr>
                      <a:r>
                        <a:rPr lang="en-US" sz="1150" b="0" i="0" u="none" strike="noStrike" baseline="0" dirty="0">
                          <a:solidFill>
                            <a:schemeClr val="tx1"/>
                          </a:solidFill>
                          <a:effectLst/>
                          <a:latin typeface="Arial" panose="020B0604020202020204" pitchFamily="34" charset="0"/>
                          <a:cs typeface="Arial" panose="020B0604020202020204" pitchFamily="34" charset="0"/>
                        </a:rPr>
                        <a:t>Sign up for Medicare Part D (if returning to Original Medicare)</a:t>
                      </a:r>
                    </a:p>
                    <a:p>
                      <a:pPr marL="194310" lvl="1" indent="0" algn="l" fontAlgn="b">
                        <a:buFont typeface="Arial" panose="020B0604020202020204" pitchFamily="34" charset="0"/>
                        <a:buNone/>
                      </a:pPr>
                      <a:endParaRPr lang="en-US" sz="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alpha val="14902"/>
                      </a:schemeClr>
                    </a:solidFill>
                  </a:tcPr>
                </a:tc>
                <a:extLst>
                  <a:ext uri="{0D108BD9-81ED-4DB2-BD59-A6C34878D82A}">
                    <a16:rowId xmlns:a16="http://schemas.microsoft.com/office/drawing/2014/main" val="2371583079"/>
                  </a:ext>
                </a:extLst>
              </a:tr>
              <a:tr h="384048">
                <a:tc>
                  <a:txBody>
                    <a:bodyPr/>
                    <a:lstStyle/>
                    <a:p>
                      <a:pPr algn="l" fontAlgn="b"/>
                      <a:r>
                        <a:rPr lang="en-US" sz="1150" b="1" i="0" u="none" strike="noStrike">
                          <a:solidFill>
                            <a:schemeClr val="accent1"/>
                          </a:solidFill>
                          <a:effectLst/>
                          <a:latin typeface="Arial" panose="020B0604020202020204" pitchFamily="34" charset="0"/>
                          <a:cs typeface="Arial" panose="020B0604020202020204" pitchFamily="34" charset="0"/>
                        </a:rPr>
                        <a:t> </a:t>
                      </a:r>
                      <a:r>
                        <a:rPr lang="en-US" sz="1150" b="1" i="0" u="none" strike="noStrike" baseline="0">
                          <a:solidFill>
                            <a:schemeClr val="accent1"/>
                          </a:solidFill>
                          <a:effectLst/>
                          <a:latin typeface="Arial" panose="020B0604020202020204" pitchFamily="34" charset="0"/>
                          <a:cs typeface="Arial" panose="020B0604020202020204" pitchFamily="34" charset="0"/>
                        </a:rPr>
                        <a:t> Annual Open Enrollment Period</a:t>
                      </a:r>
                      <a:endParaRPr lang="en-US" sz="1150" b="1" i="0" u="none" strike="noStrike">
                        <a:solidFill>
                          <a:schemeClr val="accent1"/>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50" b="0" i="0" u="none" strike="noStrike" dirty="0">
                          <a:solidFill>
                            <a:schemeClr val="tx1"/>
                          </a:solidFill>
                          <a:effectLst/>
                          <a:latin typeface="Arial" panose="020B0604020202020204" pitchFamily="34" charset="0"/>
                          <a:cs typeface="Arial" panose="020B0604020202020204" pitchFamily="34" charset="0"/>
                        </a:rPr>
                        <a:t>October 15 – December 7</a:t>
                      </a:r>
                    </a:p>
                    <a:p>
                      <a:pPr algn="l" fontAlgn="b"/>
                      <a:endParaRPr lang="en-US" sz="700" b="0" i="0" u="none" strike="noStrike" dirty="0">
                        <a:solidFill>
                          <a:schemeClr val="tx1"/>
                        </a:solidFill>
                        <a:effectLst/>
                        <a:latin typeface="Arial" panose="020B0604020202020204" pitchFamily="34" charset="0"/>
                        <a:cs typeface="Arial" panose="020B0604020202020204" pitchFamily="34" charset="0"/>
                      </a:endParaRPr>
                    </a:p>
                    <a:p>
                      <a:pPr algn="l" fontAlgn="b"/>
                      <a:r>
                        <a:rPr lang="en-US" sz="1150" b="0" i="0" u="none" strike="noStrike" dirty="0">
                          <a:solidFill>
                            <a:schemeClr val="tx1"/>
                          </a:solidFill>
                          <a:effectLst/>
                          <a:latin typeface="Arial" panose="020B0604020202020204" pitchFamily="34" charset="0"/>
                          <a:cs typeface="Arial" panose="020B0604020202020204" pitchFamily="34" charset="0"/>
                        </a:rPr>
                        <a:t>Individuals can join, switch or drop a plan for coverage beginning January 1 </a:t>
                      </a:r>
                    </a:p>
                    <a:p>
                      <a:pPr algn="l" fontAlgn="b"/>
                      <a:endParaRPr lang="en-US" sz="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532739"/>
                  </a:ext>
                </a:extLst>
              </a:tr>
              <a:tr h="384048">
                <a:tc>
                  <a:txBody>
                    <a:bodyPr/>
                    <a:lstStyle/>
                    <a:p>
                      <a:pPr marL="60325" indent="0" algn="l" fontAlgn="b"/>
                      <a:r>
                        <a:rPr lang="en-US" sz="1150" b="1" i="0" u="none" strike="noStrike" baseline="0">
                          <a:solidFill>
                            <a:schemeClr val="accent1"/>
                          </a:solidFill>
                          <a:effectLst/>
                          <a:latin typeface="Arial" panose="020B0604020202020204" pitchFamily="34" charset="0"/>
                          <a:cs typeface="Arial" panose="020B0604020202020204" pitchFamily="34" charset="0"/>
                        </a:rPr>
                        <a:t> Special Enrollment Period</a:t>
                      </a:r>
                      <a:endParaRPr lang="en-US" sz="1150" b="1" i="0" u="none" strike="noStrike">
                        <a:solidFill>
                          <a:schemeClr val="accent1"/>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alpha val="14902"/>
                      </a:schemeClr>
                    </a:solidFill>
                  </a:tcPr>
                </a:tc>
                <a:tc>
                  <a:txBody>
                    <a:bodyPr/>
                    <a:lstStyle/>
                    <a:p>
                      <a:pPr algn="l" fontAlgn="b"/>
                      <a:r>
                        <a:rPr lang="en-US" sz="1150" b="0" i="0" u="none" strike="noStrike">
                          <a:solidFill>
                            <a:schemeClr val="tx1"/>
                          </a:solidFill>
                          <a:effectLst/>
                          <a:latin typeface="Arial" panose="020B0604020202020204" pitchFamily="34" charset="0"/>
                          <a:cs typeface="Arial" panose="020B0604020202020204" pitchFamily="34" charset="0"/>
                        </a:rPr>
                        <a:t>Individuals with certain qualifying life events (losing health coverage, moving, getting married, having a baby or adopting a child) may be eligible to sign up during a Special Enrollment Period</a:t>
                      </a:r>
                    </a:p>
                    <a:p>
                      <a:pPr algn="l" fontAlgn="b"/>
                      <a:endParaRPr lang="en-US" sz="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alpha val="14902"/>
                      </a:schemeClr>
                    </a:solidFill>
                  </a:tcPr>
                </a:tc>
                <a:extLst>
                  <a:ext uri="{0D108BD9-81ED-4DB2-BD59-A6C34878D82A}">
                    <a16:rowId xmlns:a16="http://schemas.microsoft.com/office/drawing/2014/main" val="1350952399"/>
                  </a:ext>
                </a:extLst>
              </a:tr>
              <a:tr h="329330">
                <a:tc>
                  <a:txBody>
                    <a:bodyPr/>
                    <a:lstStyle/>
                    <a:p>
                      <a:pPr algn="l" fontAlgn="b"/>
                      <a:r>
                        <a:rPr lang="en-US" sz="1150" b="1" i="0" u="none" strike="noStrike" dirty="0">
                          <a:solidFill>
                            <a:schemeClr val="accent1"/>
                          </a:solidFill>
                          <a:effectLst/>
                          <a:latin typeface="Arial" panose="020B0604020202020204" pitchFamily="34" charset="0"/>
                          <a:cs typeface="Arial" panose="020B0604020202020204" pitchFamily="34" charset="0"/>
                        </a:rPr>
                        <a:t> </a:t>
                      </a:r>
                      <a:r>
                        <a:rPr lang="en-US" sz="1150" b="1" i="0" u="none" strike="noStrike" baseline="0" dirty="0">
                          <a:solidFill>
                            <a:schemeClr val="accent1"/>
                          </a:solidFill>
                          <a:effectLst/>
                          <a:latin typeface="Arial" panose="020B0604020202020204" pitchFamily="34" charset="0"/>
                          <a:cs typeface="Arial" panose="020B0604020202020204" pitchFamily="34" charset="0"/>
                        </a:rPr>
                        <a:t> January 1</a:t>
                      </a:r>
                      <a:endParaRPr lang="en-US" sz="1150" b="1" i="0" u="none" strike="noStrike" dirty="0">
                        <a:solidFill>
                          <a:schemeClr val="accent1"/>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tc>
                  <a:txBody>
                    <a:bodyPr/>
                    <a:lstStyle/>
                    <a:p>
                      <a:pPr algn="l" fontAlgn="b"/>
                      <a:r>
                        <a:rPr lang="en-US" sz="1150" b="0" i="0" u="none" strike="noStrike" dirty="0">
                          <a:solidFill>
                            <a:schemeClr val="tx1"/>
                          </a:solidFill>
                          <a:effectLst/>
                          <a:latin typeface="Arial" panose="020B0604020202020204" pitchFamily="34" charset="0"/>
                          <a:cs typeface="Arial" panose="020B0604020202020204" pitchFamily="34" charset="0"/>
                        </a:rPr>
                        <a:t>New coverage</a:t>
                      </a:r>
                      <a:r>
                        <a:rPr lang="en-US" sz="1150" b="0" i="0" u="none" strike="noStrike" baseline="0" dirty="0">
                          <a:solidFill>
                            <a:schemeClr val="tx1"/>
                          </a:solidFill>
                          <a:effectLst/>
                          <a:latin typeface="Arial" panose="020B0604020202020204" pitchFamily="34" charset="0"/>
                          <a:cs typeface="Arial" panose="020B0604020202020204" pitchFamily="34" charset="0"/>
                        </a:rPr>
                        <a:t> begins; monthly premium adjustments go into effect</a:t>
                      </a:r>
                      <a:endParaRPr lang="en-US" sz="11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5" name="Rectangle 14">
            <a:extLst>
              <a:ext uri="{FF2B5EF4-FFF2-40B4-BE49-F238E27FC236}">
                <a16:creationId xmlns:a16="http://schemas.microsoft.com/office/drawing/2014/main" id="{D6A0CECA-6883-ABDE-9699-14B4379E8018}"/>
              </a:ext>
            </a:extLst>
          </p:cNvPr>
          <p:cNvSpPr/>
          <p:nvPr/>
        </p:nvSpPr>
        <p:spPr>
          <a:xfrm>
            <a:off x="311413" y="6286128"/>
            <a:ext cx="7752521" cy="338554"/>
          </a:xfrm>
          <a:prstGeom prst="rect">
            <a:avLst/>
          </a:prstGeom>
          <a:noFill/>
        </p:spPr>
        <p:txBody>
          <a:bodyPr wrap="square">
            <a:spAutoFit/>
          </a:bodyPr>
          <a:lstStyle/>
          <a:p>
            <a:r>
              <a:rPr lang="en-US" sz="800" i="1">
                <a:solidFill>
                  <a:schemeClr val="bg2">
                    <a:lumMod val="50000"/>
                  </a:schemeClr>
                </a:solidFill>
                <a:latin typeface="Arial" panose="020B0604020202020204" pitchFamily="34" charset="0"/>
                <a:cs typeface="Arial" panose="020B0604020202020204" pitchFamily="34" charset="0"/>
              </a:rPr>
              <a:t>Source: Medicare.gov</a:t>
            </a:r>
          </a:p>
          <a:p>
            <a:r>
              <a:rPr lang="en-US" sz="800" i="1">
                <a:solidFill>
                  <a:schemeClr val="bg2">
                    <a:lumMod val="50000"/>
                  </a:schemeClr>
                </a:solidFill>
                <a:latin typeface="Arial" panose="020B0604020202020204" pitchFamily="34" charset="0"/>
                <a:cs typeface="Arial" panose="020B0604020202020204" pitchFamily="34" charset="0"/>
              </a:rPr>
              <a:t>Source: Aetna Medicare – “Unpacking Medicare: What you need to know about Medicare enrollment periods (and when you can change your plan)”</a:t>
            </a:r>
          </a:p>
        </p:txBody>
      </p:sp>
    </p:spTree>
    <p:extLst>
      <p:ext uri="{BB962C8B-B14F-4D97-AF65-F5344CB8AC3E}">
        <p14:creationId xmlns:p14="http://schemas.microsoft.com/office/powerpoint/2010/main" val="282853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4B920A-2900-6E41-A458-C25FFA69F9CF}"/>
              </a:ext>
            </a:extLst>
          </p:cNvPr>
          <p:cNvSpPr>
            <a:spLocks noGrp="1"/>
          </p:cNvSpPr>
          <p:nvPr>
            <p:ph type="title"/>
          </p:nvPr>
        </p:nvSpPr>
        <p:spPr>
          <a:xfrm>
            <a:off x="203200" y="3018591"/>
            <a:ext cx="3829050" cy="2206271"/>
          </a:xfrm>
        </p:spPr>
        <p:txBody>
          <a:bodyPr/>
          <a:lstStyle/>
          <a:p>
            <a:pPr>
              <a:lnSpc>
                <a:spcPct val="100000"/>
              </a:lnSpc>
              <a:spcAft>
                <a:spcPts val="800"/>
              </a:spcAft>
            </a:pPr>
            <a:r>
              <a:rPr lang="en-US"/>
              <a:t>Assessing Your</a:t>
            </a:r>
            <a:br>
              <a:rPr lang="en-US"/>
            </a:br>
            <a:r>
              <a:rPr lang="en-US"/>
              <a:t>Financial Wellness</a:t>
            </a:r>
          </a:p>
        </p:txBody>
      </p:sp>
    </p:spTree>
    <p:extLst>
      <p:ext uri="{BB962C8B-B14F-4D97-AF65-F5344CB8AC3E}">
        <p14:creationId xmlns:p14="http://schemas.microsoft.com/office/powerpoint/2010/main" val="652473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D0829D-3C29-EE61-F34D-10C75CA1E8C6}"/>
              </a:ext>
            </a:extLst>
          </p:cNvPr>
          <p:cNvSpPr/>
          <p:nvPr/>
        </p:nvSpPr>
        <p:spPr>
          <a:xfrm>
            <a:off x="0" y="1380121"/>
            <a:ext cx="9144000" cy="4305455"/>
          </a:xfrm>
          <a:prstGeom prst="rect">
            <a:avLst/>
          </a:prstGeom>
          <a:solidFill>
            <a:srgbClr val="00867F">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a:extLst>
              <a:ext uri="{FF2B5EF4-FFF2-40B4-BE49-F238E27FC236}">
                <a16:creationId xmlns:a16="http://schemas.microsoft.com/office/drawing/2014/main" id="{E45F7106-33CE-BF51-883B-C1A50A7C6C13}"/>
              </a:ext>
            </a:extLst>
          </p:cNvPr>
          <p:cNvSpPr>
            <a:spLocks noGrp="1"/>
          </p:cNvSpPr>
          <p:nvPr>
            <p:ph type="title"/>
          </p:nvPr>
        </p:nvSpPr>
        <p:spPr/>
        <p:txBody>
          <a:bodyPr/>
          <a:lstStyle/>
          <a:p>
            <a:r>
              <a:rPr lang="en-US"/>
              <a:t>Questions to Ask a Fiducient Advisor</a:t>
            </a:r>
          </a:p>
        </p:txBody>
      </p:sp>
      <p:sp>
        <p:nvSpPr>
          <p:cNvPr id="4" name="Footer Placeholder 3">
            <a:extLst>
              <a:ext uri="{FF2B5EF4-FFF2-40B4-BE49-F238E27FC236}">
                <a16:creationId xmlns:a16="http://schemas.microsoft.com/office/drawing/2014/main" id="{C80A10DC-BAEF-7FB7-B085-554E0489DBA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5" name="Slide Number Placeholder 4">
            <a:extLst>
              <a:ext uri="{FF2B5EF4-FFF2-40B4-BE49-F238E27FC236}">
                <a16:creationId xmlns:a16="http://schemas.microsoft.com/office/drawing/2014/main" id="{65354F24-7D2B-B67A-729D-06176D3B6E4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5F501642-114F-CB87-B991-6B1BF67A9A59}"/>
              </a:ext>
            </a:extLst>
          </p:cNvPr>
          <p:cNvSpPr/>
          <p:nvPr/>
        </p:nvSpPr>
        <p:spPr>
          <a:xfrm>
            <a:off x="6224109" y="1565044"/>
            <a:ext cx="2453489" cy="3913632"/>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a:latin typeface="Arial" panose="020B0604020202020204" pitchFamily="34" charset="0"/>
              <a:cs typeface="Arial" panose="020B0604020202020204" pitchFamily="34" charset="0"/>
            </a:endParaRPr>
          </a:p>
          <a:p>
            <a:pPr algn="ctr"/>
            <a:endParaRPr lang="en-US" sz="1100">
              <a:latin typeface="Arial" panose="020B0604020202020204" pitchFamily="34" charset="0"/>
              <a:cs typeface="Arial" panose="020B0604020202020204" pitchFamily="34" charset="0"/>
            </a:endParaRPr>
          </a:p>
          <a:p>
            <a:pPr algn="ctr"/>
            <a:endParaRPr lang="en-US" sz="1100">
              <a:latin typeface="Arial" panose="020B0604020202020204" pitchFamily="34" charset="0"/>
              <a:cs typeface="Arial" panose="020B0604020202020204" pitchFamily="34" charset="0"/>
            </a:endParaRPr>
          </a:p>
          <a:p>
            <a:pPr algn="ctr"/>
            <a:endParaRPr lang="en-US" sz="1100" b="1">
              <a:solidFill>
                <a:schemeClr val="accent1"/>
              </a:solidFill>
              <a:latin typeface="Arial" panose="020B0604020202020204" pitchFamily="34" charset="0"/>
              <a:cs typeface="Arial" panose="020B0604020202020204" pitchFamily="34" charset="0"/>
            </a:endParaRPr>
          </a:p>
          <a:p>
            <a:pPr algn="ctr"/>
            <a:endParaRPr lang="en-US" sz="1100" b="1">
              <a:solidFill>
                <a:schemeClr val="accent1"/>
              </a:solidFill>
              <a:latin typeface="Arial" panose="020B0604020202020204" pitchFamily="34" charset="0"/>
              <a:cs typeface="Arial" panose="020B0604020202020204" pitchFamily="34" charset="0"/>
            </a:endParaRPr>
          </a:p>
          <a:p>
            <a:pPr algn="ctr"/>
            <a:r>
              <a:rPr lang="en-US" sz="1100" b="1">
                <a:solidFill>
                  <a:schemeClr val="tx1"/>
                </a:solidFill>
                <a:latin typeface="Arial" panose="020B0604020202020204" pitchFamily="34" charset="0"/>
                <a:cs typeface="Arial" panose="020B0604020202020204" pitchFamily="34" charset="0"/>
              </a:rPr>
              <a:t>What Medicare plan makes the most sense for me?</a:t>
            </a:r>
          </a:p>
          <a:p>
            <a:pPr algn="ctr"/>
            <a:endParaRPr lang="en-US" sz="1100" b="1">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This is another very important question which is top-of-mind for many retirees. </a:t>
            </a:r>
          </a:p>
          <a:p>
            <a:endParaRPr lang="en-US" sz="1100">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Understanding your health history and specific medical and drug coverage needs are important components to identify a plan best suited to you.</a:t>
            </a:r>
          </a:p>
        </p:txBody>
      </p:sp>
      <p:sp>
        <p:nvSpPr>
          <p:cNvPr id="11" name="Rectangle 10">
            <a:extLst>
              <a:ext uri="{FF2B5EF4-FFF2-40B4-BE49-F238E27FC236}">
                <a16:creationId xmlns:a16="http://schemas.microsoft.com/office/drawing/2014/main" id="{FDBE169B-75B4-D713-5E72-4026B2189904}"/>
              </a:ext>
            </a:extLst>
          </p:cNvPr>
          <p:cNvSpPr/>
          <p:nvPr/>
        </p:nvSpPr>
        <p:spPr>
          <a:xfrm>
            <a:off x="565798" y="1565044"/>
            <a:ext cx="2453489" cy="3913632"/>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a:latin typeface="Arial" panose="020B0604020202020204" pitchFamily="34" charset="0"/>
              <a:cs typeface="Arial" panose="020B0604020202020204" pitchFamily="34" charset="0"/>
            </a:endParaRPr>
          </a:p>
          <a:p>
            <a:pPr algn="ctr"/>
            <a:endParaRPr lang="en-US" sz="1100">
              <a:latin typeface="Arial" panose="020B0604020202020204" pitchFamily="34" charset="0"/>
              <a:cs typeface="Arial" panose="020B0604020202020204" pitchFamily="34" charset="0"/>
            </a:endParaRPr>
          </a:p>
          <a:p>
            <a:pPr algn="ctr"/>
            <a:endParaRPr lang="en-US" sz="1100">
              <a:latin typeface="Arial" panose="020B0604020202020204" pitchFamily="34" charset="0"/>
              <a:cs typeface="Arial" panose="020B0604020202020204" pitchFamily="34" charset="0"/>
            </a:endParaRPr>
          </a:p>
          <a:p>
            <a:pPr algn="ctr"/>
            <a:endParaRPr lang="en-US" sz="1100" b="1">
              <a:solidFill>
                <a:schemeClr val="accent1"/>
              </a:solidFill>
              <a:latin typeface="Arial" panose="020B0604020202020204" pitchFamily="34" charset="0"/>
              <a:cs typeface="Arial" panose="020B0604020202020204" pitchFamily="34" charset="0"/>
            </a:endParaRPr>
          </a:p>
          <a:p>
            <a:pPr algn="ctr"/>
            <a:endParaRPr lang="en-US" sz="1100" b="1">
              <a:solidFill>
                <a:schemeClr val="accent1"/>
              </a:solidFill>
              <a:latin typeface="Arial" panose="020B0604020202020204" pitchFamily="34" charset="0"/>
              <a:cs typeface="Arial" panose="020B0604020202020204" pitchFamily="34" charset="0"/>
            </a:endParaRPr>
          </a:p>
          <a:p>
            <a:pPr algn="ctr"/>
            <a:r>
              <a:rPr lang="en-US" sz="1100" b="1">
                <a:solidFill>
                  <a:schemeClr val="tx1"/>
                </a:solidFill>
                <a:latin typeface="Arial" panose="020B0604020202020204" pitchFamily="34" charset="0"/>
                <a:cs typeface="Arial" panose="020B0604020202020204" pitchFamily="34" charset="0"/>
              </a:rPr>
              <a:t>When should I start taking </a:t>
            </a:r>
          </a:p>
          <a:p>
            <a:pPr algn="ctr"/>
            <a:r>
              <a:rPr lang="en-US" sz="1100" b="1">
                <a:solidFill>
                  <a:schemeClr val="tx1"/>
                </a:solidFill>
                <a:latin typeface="Arial" panose="020B0604020202020204" pitchFamily="34" charset="0"/>
                <a:cs typeface="Arial" panose="020B0604020202020204" pitchFamily="34" charset="0"/>
              </a:rPr>
              <a:t>Social Security?</a:t>
            </a:r>
          </a:p>
          <a:p>
            <a:endParaRPr lang="en-US" sz="1100" b="1">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It is hard to predict an optimal age to begin collecting Social Security benefits, because it is dependent on so many different factors. </a:t>
            </a:r>
          </a:p>
          <a:p>
            <a:endParaRPr lang="en-US" sz="1100">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Understanding that every individual’s situation is unique, weighing the pros and cons of early versus normal versus delayed benefits is an important consideration as part of an integrated retirement plan.</a:t>
            </a:r>
          </a:p>
          <a:p>
            <a:endParaRPr lang="en-US" sz="1100">
              <a:solidFill>
                <a:schemeClr val="accent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31412B3-36FF-C1A8-E3D0-CB9CFC92E0C9}"/>
              </a:ext>
            </a:extLst>
          </p:cNvPr>
          <p:cNvSpPr/>
          <p:nvPr/>
        </p:nvSpPr>
        <p:spPr>
          <a:xfrm>
            <a:off x="3396445" y="1565043"/>
            <a:ext cx="2453489" cy="3913632"/>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a:latin typeface="Arial" panose="020B0604020202020204" pitchFamily="34" charset="0"/>
              <a:cs typeface="Arial" panose="020B0604020202020204" pitchFamily="34" charset="0"/>
            </a:endParaRPr>
          </a:p>
          <a:p>
            <a:pPr algn="ctr"/>
            <a:endParaRPr lang="en-US" sz="1100">
              <a:latin typeface="Arial" panose="020B0604020202020204" pitchFamily="34" charset="0"/>
              <a:cs typeface="Arial" panose="020B0604020202020204" pitchFamily="34" charset="0"/>
            </a:endParaRPr>
          </a:p>
          <a:p>
            <a:pPr algn="ctr"/>
            <a:endParaRPr lang="en-US" sz="1100">
              <a:latin typeface="Arial" panose="020B0604020202020204" pitchFamily="34" charset="0"/>
              <a:cs typeface="Arial" panose="020B0604020202020204" pitchFamily="34" charset="0"/>
            </a:endParaRPr>
          </a:p>
          <a:p>
            <a:pPr algn="ctr"/>
            <a:endParaRPr lang="en-US" sz="1100" b="1">
              <a:solidFill>
                <a:schemeClr val="accent1"/>
              </a:solidFill>
              <a:latin typeface="Arial" panose="020B0604020202020204" pitchFamily="34" charset="0"/>
              <a:cs typeface="Arial" panose="020B0604020202020204" pitchFamily="34" charset="0"/>
            </a:endParaRPr>
          </a:p>
          <a:p>
            <a:pPr algn="ctr"/>
            <a:endParaRPr lang="en-US" sz="1100" b="1">
              <a:solidFill>
                <a:schemeClr val="accent1"/>
              </a:solidFill>
              <a:latin typeface="Arial" panose="020B0604020202020204" pitchFamily="34" charset="0"/>
              <a:cs typeface="Arial" panose="020B0604020202020204" pitchFamily="34" charset="0"/>
            </a:endParaRPr>
          </a:p>
          <a:p>
            <a:pPr algn="ctr"/>
            <a:r>
              <a:rPr lang="en-US" sz="1100" b="1">
                <a:solidFill>
                  <a:schemeClr val="tx1"/>
                </a:solidFill>
                <a:latin typeface="Arial" panose="020B0604020202020204" pitchFamily="34" charset="0"/>
                <a:cs typeface="Arial" panose="020B0604020202020204" pitchFamily="34" charset="0"/>
              </a:rPr>
              <a:t>How can I check my estimated Social Security benefits?</a:t>
            </a:r>
          </a:p>
          <a:p>
            <a:pPr algn="ctr"/>
            <a:endParaRPr lang="en-US" sz="1100" b="1">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You can go to the Social Security website to review your most recent estimated Social Security </a:t>
            </a:r>
            <a:br>
              <a:rPr lang="en-US" sz="1100">
                <a:solidFill>
                  <a:schemeClr val="tx1"/>
                </a:solidFill>
                <a:latin typeface="Arial" panose="020B0604020202020204" pitchFamily="34" charset="0"/>
                <a:cs typeface="Arial" panose="020B0604020202020204" pitchFamily="34" charset="0"/>
              </a:rPr>
            </a:br>
            <a:r>
              <a:rPr lang="en-US" sz="1100">
                <a:solidFill>
                  <a:schemeClr val="tx1"/>
                </a:solidFill>
                <a:latin typeface="Arial" panose="020B0604020202020204" pitchFamily="34" charset="0"/>
                <a:cs typeface="Arial" panose="020B0604020202020204" pitchFamily="34" charset="0"/>
              </a:rPr>
              <a:t>monthly benefits. </a:t>
            </a:r>
          </a:p>
          <a:p>
            <a:endParaRPr lang="en-US" sz="1100">
              <a:solidFill>
                <a:schemeClr val="tx1"/>
              </a:solidFill>
              <a:latin typeface="Arial" panose="020B0604020202020204" pitchFamily="34" charset="0"/>
              <a:cs typeface="Arial" panose="020B0604020202020204" pitchFamily="34" charset="0"/>
            </a:endParaRPr>
          </a:p>
          <a:p>
            <a:endParaRPr lang="en-US" sz="1100">
              <a:solidFill>
                <a:schemeClr val="tx1"/>
              </a:solidFill>
              <a:latin typeface="Arial" panose="020B0604020202020204" pitchFamily="34" charset="0"/>
              <a:cs typeface="Arial" panose="020B0604020202020204" pitchFamily="34" charset="0"/>
            </a:endParaRPr>
          </a:p>
          <a:p>
            <a:endParaRPr lang="en-US" sz="1100">
              <a:solidFill>
                <a:schemeClr val="tx1"/>
              </a:solidFill>
              <a:latin typeface="Arial" panose="020B0604020202020204" pitchFamily="34" charset="0"/>
              <a:cs typeface="Arial" panose="020B0604020202020204" pitchFamily="34" charset="0"/>
            </a:endParaRPr>
          </a:p>
          <a:p>
            <a:pPr algn="ctr"/>
            <a:endParaRPr lang="en-US" sz="1100">
              <a:solidFill>
                <a:schemeClr val="tx1"/>
              </a:solidFill>
              <a:latin typeface="Arial" panose="020B0604020202020204" pitchFamily="34" charset="0"/>
              <a:cs typeface="Arial" panose="020B0604020202020204" pitchFamily="34" charset="0"/>
            </a:endParaRPr>
          </a:p>
          <a:p>
            <a:pPr algn="ctr"/>
            <a:endParaRPr lang="en-US" sz="700" b="1">
              <a:solidFill>
                <a:schemeClr val="tx1"/>
              </a:solidFill>
              <a:latin typeface="Arial" panose="020B0604020202020204" pitchFamily="34" charset="0"/>
              <a:cs typeface="Arial" panose="020B0604020202020204" pitchFamily="34" charset="0"/>
            </a:endParaRPr>
          </a:p>
          <a:p>
            <a:pPr algn="ctr"/>
            <a:r>
              <a:rPr lang="en-US" sz="1100" b="1">
                <a:solidFill>
                  <a:schemeClr val="tx1"/>
                </a:solidFill>
                <a:latin typeface="Arial" panose="020B0604020202020204" pitchFamily="34" charset="0"/>
                <a:cs typeface="Arial" panose="020B0604020202020204" pitchFamily="34" charset="0"/>
              </a:rPr>
              <a:t>How do I apply for retirement or spousal Social Security benefits?</a:t>
            </a:r>
          </a:p>
          <a:p>
            <a:pPr algn="ctr"/>
            <a:endParaRPr lang="en-US" sz="1100" b="1">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This information can also be found on the Social Security website, under the ‘Benefits’ section. </a:t>
            </a:r>
          </a:p>
          <a:p>
            <a:endParaRPr lang="en-US" sz="1100" b="1">
              <a:solidFill>
                <a:schemeClr val="accent1"/>
              </a:solidFill>
              <a:latin typeface="Arial" panose="020B0604020202020204" pitchFamily="34" charset="0"/>
              <a:cs typeface="Arial" panose="020B0604020202020204" pitchFamily="34" charset="0"/>
            </a:endParaRPr>
          </a:p>
        </p:txBody>
      </p:sp>
      <p:pic>
        <p:nvPicPr>
          <p:cNvPr id="18" name="Graphic 17" descr="Money outline">
            <a:extLst>
              <a:ext uri="{FF2B5EF4-FFF2-40B4-BE49-F238E27FC236}">
                <a16:creationId xmlns:a16="http://schemas.microsoft.com/office/drawing/2014/main" id="{A7CFD208-AF7B-FCE2-189A-DF8184B0C9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5989" y="1553711"/>
            <a:ext cx="914400" cy="914400"/>
          </a:xfrm>
          <a:prstGeom prst="rect">
            <a:avLst/>
          </a:prstGeom>
        </p:spPr>
      </p:pic>
      <p:pic>
        <p:nvPicPr>
          <p:cNvPr id="22" name="Graphic 21" descr="Boardroom outline">
            <a:extLst>
              <a:ext uri="{FF2B5EF4-FFF2-40B4-BE49-F238E27FC236}">
                <a16:creationId xmlns:a16="http://schemas.microsoft.com/office/drawing/2014/main" id="{26F0C4D6-005F-EE5C-9C7D-8A792C3335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93652" y="1654074"/>
            <a:ext cx="914400" cy="914400"/>
          </a:xfrm>
          <a:prstGeom prst="rect">
            <a:avLst/>
          </a:prstGeom>
        </p:spPr>
      </p:pic>
      <p:pic>
        <p:nvPicPr>
          <p:cNvPr id="24" name="Graphic 23" descr="Dollar with solid fill">
            <a:extLst>
              <a:ext uri="{FF2B5EF4-FFF2-40B4-BE49-F238E27FC236}">
                <a16:creationId xmlns:a16="http://schemas.microsoft.com/office/drawing/2014/main" id="{94DE5D0F-3DDA-3EC3-2A6C-CC0F3A7C0B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80728" y="2086847"/>
            <a:ext cx="80953" cy="80953"/>
          </a:xfrm>
          <a:prstGeom prst="rect">
            <a:avLst/>
          </a:prstGeom>
        </p:spPr>
      </p:pic>
      <p:pic>
        <p:nvPicPr>
          <p:cNvPr id="7" name="Graphic 6" descr="Clock outline">
            <a:extLst>
              <a:ext uri="{FF2B5EF4-FFF2-40B4-BE49-F238E27FC236}">
                <a16:creationId xmlns:a16="http://schemas.microsoft.com/office/drawing/2014/main" id="{18E95718-B7CA-D97A-F75E-84B87D7436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48824" y="1629647"/>
            <a:ext cx="794665" cy="794665"/>
          </a:xfrm>
          <a:prstGeom prst="rect">
            <a:avLst/>
          </a:prstGeom>
        </p:spPr>
      </p:pic>
      <p:pic>
        <p:nvPicPr>
          <p:cNvPr id="13" name="Graphic 12" descr="Internet outline">
            <a:extLst>
              <a:ext uri="{FF2B5EF4-FFF2-40B4-BE49-F238E27FC236}">
                <a16:creationId xmlns:a16="http://schemas.microsoft.com/office/drawing/2014/main" id="{8C95B594-911A-CE1A-897F-E011D0D6E3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20001" y="3588961"/>
            <a:ext cx="817927" cy="817927"/>
          </a:xfrm>
          <a:prstGeom prst="rect">
            <a:avLst/>
          </a:prstGeom>
        </p:spPr>
      </p:pic>
    </p:spTree>
    <p:extLst>
      <p:ext uri="{BB962C8B-B14F-4D97-AF65-F5344CB8AC3E}">
        <p14:creationId xmlns:p14="http://schemas.microsoft.com/office/powerpoint/2010/main" val="2705365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4B920A-2900-6E41-A458-C25FFA69F9CF}"/>
              </a:ext>
            </a:extLst>
          </p:cNvPr>
          <p:cNvSpPr>
            <a:spLocks noGrp="1"/>
          </p:cNvSpPr>
          <p:nvPr>
            <p:ph type="title"/>
          </p:nvPr>
        </p:nvSpPr>
        <p:spPr>
          <a:xfrm>
            <a:off x="747606" y="2321515"/>
            <a:ext cx="2800346" cy="2206271"/>
          </a:xfrm>
        </p:spPr>
        <p:txBody>
          <a:bodyPr/>
          <a:lstStyle/>
          <a:p>
            <a:pPr>
              <a:lnSpc>
                <a:spcPct val="100000"/>
              </a:lnSpc>
              <a:spcAft>
                <a:spcPts val="300"/>
              </a:spcAft>
            </a:pPr>
            <a:r>
              <a:rPr lang="en-US" b="1"/>
              <a:t>SECTION 3</a:t>
            </a:r>
            <a:br>
              <a:rPr lang="en-US" b="1"/>
            </a:br>
            <a:br>
              <a:rPr lang="en-US"/>
            </a:br>
            <a:r>
              <a:rPr lang="en-US"/>
              <a:t>Estate</a:t>
            </a:r>
            <a:br>
              <a:rPr lang="en-US"/>
            </a:br>
            <a:r>
              <a:rPr lang="en-US"/>
              <a:t>Planning</a:t>
            </a:r>
          </a:p>
        </p:txBody>
      </p:sp>
    </p:spTree>
    <p:extLst>
      <p:ext uri="{BB962C8B-B14F-4D97-AF65-F5344CB8AC3E}">
        <p14:creationId xmlns:p14="http://schemas.microsoft.com/office/powerpoint/2010/main" val="1094749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FBB8A-A4EE-299B-E801-8B28975896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5D4773-2F0D-143C-73CC-16CEB169816B}"/>
              </a:ext>
            </a:extLst>
          </p:cNvPr>
          <p:cNvSpPr>
            <a:spLocks noGrp="1"/>
          </p:cNvSpPr>
          <p:nvPr>
            <p:ph type="title"/>
          </p:nvPr>
        </p:nvSpPr>
        <p:spPr/>
        <p:txBody>
          <a:bodyPr/>
          <a:lstStyle/>
          <a:p>
            <a:r>
              <a:rPr lang="en-US"/>
              <a:t>Why is Estate Planning Important?</a:t>
            </a:r>
          </a:p>
        </p:txBody>
      </p:sp>
      <p:sp>
        <p:nvSpPr>
          <p:cNvPr id="12" name="Footer Placeholder 3">
            <a:extLst>
              <a:ext uri="{FF2B5EF4-FFF2-40B4-BE49-F238E27FC236}">
                <a16:creationId xmlns:a16="http://schemas.microsoft.com/office/drawing/2014/main" id="{627C77D7-E202-C25D-18A5-0B88E30AFCA2}"/>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pic>
        <p:nvPicPr>
          <p:cNvPr id="5" name="Graphic 4" descr="Medieval Armor with solid fill">
            <a:extLst>
              <a:ext uri="{FF2B5EF4-FFF2-40B4-BE49-F238E27FC236}">
                <a16:creationId xmlns:a16="http://schemas.microsoft.com/office/drawing/2014/main" id="{A31D3641-0D67-DEB1-D212-3CF944C01A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1413" y="1216367"/>
            <a:ext cx="474322" cy="474322"/>
          </a:xfrm>
          <a:prstGeom prst="rect">
            <a:avLst/>
          </a:prstGeom>
        </p:spPr>
      </p:pic>
      <p:pic>
        <p:nvPicPr>
          <p:cNvPr id="7" name="Graphic 6" descr="Family with two children with solid fill">
            <a:extLst>
              <a:ext uri="{FF2B5EF4-FFF2-40B4-BE49-F238E27FC236}">
                <a16:creationId xmlns:a16="http://schemas.microsoft.com/office/drawing/2014/main" id="{7EEEA6D3-69A2-9CBF-A388-CFA9C3E555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1413" y="2718590"/>
            <a:ext cx="474322" cy="474322"/>
          </a:xfrm>
          <a:prstGeom prst="rect">
            <a:avLst/>
          </a:prstGeom>
        </p:spPr>
      </p:pic>
      <p:pic>
        <p:nvPicPr>
          <p:cNvPr id="9" name="Graphic 8" descr="Tax with solid fill">
            <a:extLst>
              <a:ext uri="{FF2B5EF4-FFF2-40B4-BE49-F238E27FC236}">
                <a16:creationId xmlns:a16="http://schemas.microsoft.com/office/drawing/2014/main" id="{02BAA8CD-DD57-FE1A-C353-B3556BCA7B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7317" y="3529832"/>
            <a:ext cx="474322" cy="474322"/>
          </a:xfrm>
          <a:prstGeom prst="rect">
            <a:avLst/>
          </a:prstGeom>
        </p:spPr>
      </p:pic>
      <p:pic>
        <p:nvPicPr>
          <p:cNvPr id="11" name="Graphic 10" descr="Piggy Bank with solid fill">
            <a:extLst>
              <a:ext uri="{FF2B5EF4-FFF2-40B4-BE49-F238E27FC236}">
                <a16:creationId xmlns:a16="http://schemas.microsoft.com/office/drawing/2014/main" id="{A883F8FC-87D1-AEF6-1CB9-B08D10A581A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7317" y="4973742"/>
            <a:ext cx="474322" cy="474322"/>
          </a:xfrm>
          <a:prstGeom prst="rect">
            <a:avLst/>
          </a:prstGeom>
        </p:spPr>
      </p:pic>
      <p:pic>
        <p:nvPicPr>
          <p:cNvPr id="13" name="Graphic 12" descr="Blockchain with solid fill">
            <a:extLst>
              <a:ext uri="{FF2B5EF4-FFF2-40B4-BE49-F238E27FC236}">
                <a16:creationId xmlns:a16="http://schemas.microsoft.com/office/drawing/2014/main" id="{964ABF02-6FFC-A67B-1D80-3E2C9F61D5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1413" y="1950593"/>
            <a:ext cx="474323" cy="474323"/>
          </a:xfrm>
          <a:prstGeom prst="rect">
            <a:avLst/>
          </a:prstGeom>
        </p:spPr>
      </p:pic>
      <p:pic>
        <p:nvPicPr>
          <p:cNvPr id="17" name="Graphic 16" descr="Clipboard Checked with solid fill">
            <a:extLst>
              <a:ext uri="{FF2B5EF4-FFF2-40B4-BE49-F238E27FC236}">
                <a16:creationId xmlns:a16="http://schemas.microsoft.com/office/drawing/2014/main" id="{E1E64B50-DC02-5897-4863-F57FACDB5FE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7317" y="5695697"/>
            <a:ext cx="474322" cy="474322"/>
          </a:xfrm>
          <a:prstGeom prst="rect">
            <a:avLst/>
          </a:prstGeom>
        </p:spPr>
      </p:pic>
      <p:pic>
        <p:nvPicPr>
          <p:cNvPr id="19" name="Graphic 18" descr="Transfer1 outline">
            <a:extLst>
              <a:ext uri="{FF2B5EF4-FFF2-40B4-BE49-F238E27FC236}">
                <a16:creationId xmlns:a16="http://schemas.microsoft.com/office/drawing/2014/main" id="{8E0E636C-B333-5922-0B32-BBD254E00D7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7317" y="4251787"/>
            <a:ext cx="474322" cy="474322"/>
          </a:xfrm>
          <a:prstGeom prst="rect">
            <a:avLst/>
          </a:prstGeom>
        </p:spPr>
      </p:pic>
      <p:sp>
        <p:nvSpPr>
          <p:cNvPr id="10" name="TextBox 9">
            <a:extLst>
              <a:ext uri="{FF2B5EF4-FFF2-40B4-BE49-F238E27FC236}">
                <a16:creationId xmlns:a16="http://schemas.microsoft.com/office/drawing/2014/main" id="{B589C787-0B6D-6FD1-59FB-8BE5F0AF6880}"/>
              </a:ext>
            </a:extLst>
          </p:cNvPr>
          <p:cNvSpPr txBox="1"/>
          <p:nvPr/>
        </p:nvSpPr>
        <p:spPr>
          <a:xfrm>
            <a:off x="1043709" y="1216367"/>
            <a:ext cx="7788877" cy="5015027"/>
          </a:xfrm>
          <a:prstGeom prst="rect">
            <a:avLst/>
          </a:prstGeom>
          <a:noFill/>
        </p:spPr>
        <p:txBody>
          <a:bodyPr wrap="square">
            <a:spAutoFit/>
          </a:bodyPr>
          <a:lstStyle/>
          <a:p>
            <a:pPr marL="0" marR="0">
              <a:lnSpc>
                <a:spcPct val="107000"/>
              </a:lnSpc>
              <a:spcBef>
                <a:spcPts val="0"/>
              </a:spcBef>
              <a:spcAft>
                <a:spcPts val="0"/>
              </a:spcAft>
            </a:pPr>
            <a:r>
              <a:rPr lang="en-US" sz="14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Provide protection for you during your lifetime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400" kern="100" dirty="0">
                <a:effectLst/>
                <a:latin typeface="Arial" panose="020B0604020202020204" pitchFamily="34" charset="0"/>
                <a:ea typeface="Calibri" panose="020F0502020204030204" pitchFamily="34" charset="0"/>
                <a:cs typeface="Arial" panose="020B0604020202020204" pitchFamily="34" charset="0"/>
              </a:rPr>
              <a:t>Durable power of attorney, living will and healthcare proxy</a:t>
            </a:r>
          </a:p>
          <a:p>
            <a:pPr marL="0" marR="0">
              <a:lnSpc>
                <a:spcPct val="107000"/>
              </a:lnSpc>
              <a:spcBef>
                <a:spcPts val="0"/>
              </a:spcBef>
              <a:spcAft>
                <a:spcPts val="0"/>
              </a:spcAft>
            </a:pPr>
            <a:r>
              <a:rPr lang="en-US" sz="8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4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Distribute wealth in accordance with </a:t>
            </a:r>
            <a:r>
              <a:rPr lang="en-US" sz="1400" b="1" i="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your </a:t>
            </a:r>
            <a:r>
              <a:rPr lang="en-US" sz="14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wishes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400" kern="100" dirty="0">
                <a:effectLst/>
                <a:latin typeface="Arial" panose="020B0604020202020204" pitchFamily="34" charset="0"/>
                <a:ea typeface="Calibri" panose="020F0502020204030204" pitchFamily="34" charset="0"/>
                <a:cs typeface="Arial" panose="020B0604020202020204" pitchFamily="34" charset="0"/>
              </a:rPr>
              <a:t>Without a will, assets are distributed according to state law and may not align with </a:t>
            </a:r>
            <a:br>
              <a:rPr lang="en-US" sz="1400" kern="100" dirty="0">
                <a:effectLst/>
                <a:latin typeface="Arial" panose="020B0604020202020204" pitchFamily="34" charset="0"/>
                <a:ea typeface="Calibri" panose="020F0502020204030204" pitchFamily="34" charset="0"/>
                <a:cs typeface="Arial" panose="020B0604020202020204" pitchFamily="34" charset="0"/>
              </a:rPr>
            </a:br>
            <a:r>
              <a:rPr lang="en-US" sz="1400" kern="100" dirty="0">
                <a:effectLst/>
                <a:latin typeface="Arial" panose="020B0604020202020204" pitchFamily="34" charset="0"/>
                <a:ea typeface="Calibri" panose="020F0502020204030204" pitchFamily="34" charset="0"/>
                <a:cs typeface="Arial" panose="020B0604020202020204" pitchFamily="34" charset="0"/>
              </a:rPr>
              <a:t>your intentions</a:t>
            </a:r>
          </a:p>
          <a:p>
            <a:pPr marL="0" marR="0">
              <a:lnSpc>
                <a:spcPct val="107000"/>
              </a:lnSpc>
              <a:spcBef>
                <a:spcPts val="0"/>
              </a:spcBef>
              <a:spcAft>
                <a:spcPts val="0"/>
              </a:spcAft>
            </a:pPr>
            <a:endParaRPr lang="en-US" sz="8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Select responsible individuals to carry out your wishes </a:t>
            </a:r>
          </a:p>
          <a:p>
            <a:pPr marL="342900" marR="0" lvl="0" indent="-342900">
              <a:lnSpc>
                <a:spcPct val="107000"/>
              </a:lnSpc>
              <a:spcBef>
                <a:spcPts val="0"/>
              </a:spcBef>
              <a:spcAft>
                <a:spcPts val="0"/>
              </a:spcAft>
              <a:buFont typeface="Arial" panose="020B0604020202020204" pitchFamily="34" charset="0"/>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Guardian for minor children, trustee (manages assets within trust), executor (handles the settlement of an estate)</a:t>
            </a:r>
          </a:p>
          <a:p>
            <a:pPr marL="0" marR="0">
              <a:lnSpc>
                <a:spcPct val="107000"/>
              </a:lnSpc>
              <a:spcBef>
                <a:spcPts val="0"/>
              </a:spcBef>
              <a:spcAft>
                <a:spcPts val="0"/>
              </a:spcAft>
            </a:pPr>
            <a:r>
              <a:rPr lang="en-US" sz="8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4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Minimize transfer taxes and expenses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400" kern="100" dirty="0">
                <a:effectLst/>
                <a:latin typeface="Arial" panose="020B0604020202020204" pitchFamily="34" charset="0"/>
                <a:ea typeface="Calibri" panose="020F0502020204030204" pitchFamily="34" charset="0"/>
                <a:cs typeface="Arial" panose="020B0604020202020204" pitchFamily="34" charset="0"/>
              </a:rPr>
              <a:t>Proper use of trusts and titling of assets can help mitigate tax implications and estate administration expenses</a:t>
            </a:r>
          </a:p>
          <a:p>
            <a:pPr marL="0" marR="0">
              <a:lnSpc>
                <a:spcPct val="107000"/>
              </a:lnSpc>
              <a:spcBef>
                <a:spcPts val="0"/>
              </a:spcBef>
              <a:spcAft>
                <a:spcPts val="0"/>
              </a:spcAft>
            </a:pPr>
            <a:r>
              <a:rPr lang="en-US" sz="8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4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Philanthropic legacy</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400" kern="100" dirty="0">
                <a:effectLst/>
                <a:latin typeface="Arial" panose="020B0604020202020204" pitchFamily="34" charset="0"/>
                <a:ea typeface="Calibri" panose="020F0502020204030204" pitchFamily="34" charset="0"/>
                <a:cs typeface="Arial" panose="020B0604020202020204" pitchFamily="34" charset="0"/>
              </a:rPr>
              <a:t>Incorporate charitable causes within your estate plan </a:t>
            </a:r>
          </a:p>
          <a:p>
            <a:pPr marL="0" marR="0">
              <a:lnSpc>
                <a:spcPct val="107000"/>
              </a:lnSpc>
              <a:spcBef>
                <a:spcPts val="0"/>
              </a:spcBef>
              <a:spcAft>
                <a:spcPts val="0"/>
              </a:spcAft>
            </a:pPr>
            <a:r>
              <a:rPr lang="en-US" sz="8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4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Protect family wealth</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400" kern="100" dirty="0">
                <a:effectLst/>
                <a:latin typeface="Arial" panose="020B0604020202020204" pitchFamily="34" charset="0"/>
                <a:ea typeface="Calibri" panose="020F0502020204030204" pitchFamily="34" charset="0"/>
                <a:cs typeface="Arial" panose="020B0604020202020204" pitchFamily="34" charset="0"/>
              </a:rPr>
              <a:t>Asset protection trusts and pre-nuptial agreements may help protect assets from litigation liability, creditors and divorce</a:t>
            </a:r>
          </a:p>
          <a:p>
            <a:pPr marL="0" marR="0">
              <a:lnSpc>
                <a:spcPct val="107000"/>
              </a:lnSpc>
              <a:spcBef>
                <a:spcPts val="0"/>
              </a:spcBef>
              <a:spcAft>
                <a:spcPts val="0"/>
              </a:spcAft>
            </a:pPr>
            <a:r>
              <a:rPr lang="en-US" sz="8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4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Prepare the next generation</a:t>
            </a:r>
          </a:p>
          <a:p>
            <a:pPr marL="342900" marR="0" lvl="0" indent="-342900">
              <a:lnSpc>
                <a:spcPct val="107000"/>
              </a:lnSpc>
              <a:spcBef>
                <a:spcPts val="0"/>
              </a:spcBef>
              <a:spcAft>
                <a:spcPts val="0"/>
              </a:spcAft>
              <a:buFont typeface="Arial" panose="020B0604020202020204" pitchFamily="34" charset="0"/>
              <a:buChar char="•"/>
            </a:pPr>
            <a:r>
              <a:rPr lang="en-US" sz="1400" kern="100" dirty="0">
                <a:effectLst/>
                <a:latin typeface="Arial" panose="020B0604020202020204" pitchFamily="34" charset="0"/>
                <a:ea typeface="Calibri" panose="020F0502020204030204" pitchFamily="34" charset="0"/>
                <a:cs typeface="Arial" panose="020B0604020202020204" pitchFamily="34" charset="0"/>
              </a:rPr>
              <a:t>Facilitate dialogue and understanding within the family and stewardship for the future</a:t>
            </a:r>
          </a:p>
        </p:txBody>
      </p:sp>
      <p:sp>
        <p:nvSpPr>
          <p:cNvPr id="3" name="Slide Number Placeholder 4">
            <a:extLst>
              <a:ext uri="{FF2B5EF4-FFF2-40B4-BE49-F238E27FC236}">
                <a16:creationId xmlns:a16="http://schemas.microsoft.com/office/drawing/2014/main" id="{1CA9BFFE-A850-D079-99DE-F7B258FB00C2}"/>
              </a:ext>
            </a:extLst>
          </p:cNvPr>
          <p:cNvSpPr>
            <a:spLocks noGrp="1"/>
          </p:cNvSpPr>
          <p:nvPr>
            <p:ph type="sldNum" sz="quarter" idx="4"/>
          </p:nvPr>
        </p:nvSpPr>
        <p:spPr>
          <a:xfrm>
            <a:off x="8779978" y="6613253"/>
            <a:ext cx="364022" cy="24474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42</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1045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154A-92B7-493A-B53A-8FBC05CA4692}"/>
              </a:ext>
            </a:extLst>
          </p:cNvPr>
          <p:cNvSpPr>
            <a:spLocks noGrp="1"/>
          </p:cNvSpPr>
          <p:nvPr>
            <p:ph type="title"/>
          </p:nvPr>
        </p:nvSpPr>
        <p:spPr/>
        <p:txBody>
          <a:bodyPr>
            <a:normAutofit/>
          </a:bodyPr>
          <a:lstStyle/>
          <a:p>
            <a:r>
              <a:rPr lang="en-US"/>
              <a:t>Guide to Estate Planning</a:t>
            </a:r>
          </a:p>
        </p:txBody>
      </p:sp>
      <p:sp>
        <p:nvSpPr>
          <p:cNvPr id="3" name="Footer Placeholder 3">
            <a:extLst>
              <a:ext uri="{FF2B5EF4-FFF2-40B4-BE49-F238E27FC236}">
                <a16:creationId xmlns:a16="http://schemas.microsoft.com/office/drawing/2014/main" id="{EEA0A94D-B496-236F-E5E6-A9C65DCB3BCE}"/>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11" name="Rectangle 14">
            <a:extLst>
              <a:ext uri="{FF2B5EF4-FFF2-40B4-BE49-F238E27FC236}">
                <a16:creationId xmlns:a16="http://schemas.microsoft.com/office/drawing/2014/main" id="{FD8719A6-5AE7-4D45-8EB3-53C6678B06D5}"/>
              </a:ext>
            </a:extLst>
          </p:cNvPr>
          <p:cNvSpPr>
            <a:spLocks/>
          </p:cNvSpPr>
          <p:nvPr/>
        </p:nvSpPr>
        <p:spPr bwMode="auto">
          <a:xfrm>
            <a:off x="424440" y="3055618"/>
            <a:ext cx="2723793" cy="277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117475" indent="-117475">
              <a:spcBef>
                <a:spcPts val="0"/>
              </a:spcBef>
              <a:buFont typeface="Arial" panose="020B0604020202020204" pitchFamily="34" charset="0"/>
              <a:buChar char="•"/>
            </a:pPr>
            <a:r>
              <a:rPr lang="en-US" sz="1200" dirty="0">
                <a:latin typeface="Arial" panose="020B0604020202020204" pitchFamily="34" charset="0"/>
                <a:ea typeface="ＭＳ Ｐゴシック" charset="0"/>
                <a:cs typeface="Arial" panose="020B0604020202020204" pitchFamily="34" charset="0"/>
                <a:sym typeface="Lato Regular" charset="0"/>
              </a:rPr>
              <a:t>Will </a:t>
            </a:r>
          </a:p>
          <a:p>
            <a:pPr marL="107154" indent="-107154">
              <a:spcBef>
                <a:spcPts val="0"/>
              </a:spcBef>
              <a:buFont typeface="Arial" panose="020B0604020202020204" pitchFamily="34" charset="0"/>
              <a:buChar char="•"/>
            </a:pPr>
            <a:endParaRPr lang="en-US" sz="1200" dirty="0">
              <a:latin typeface="Arial" panose="020B0604020202020204" pitchFamily="34" charset="0"/>
              <a:ea typeface="ＭＳ Ｐゴシック" charset="0"/>
              <a:cs typeface="Arial" panose="020B0604020202020204" pitchFamily="34" charset="0"/>
              <a:sym typeface="Lato Regular" charset="0"/>
            </a:endParaRPr>
          </a:p>
          <a:p>
            <a:pPr marL="107154" indent="-107154">
              <a:spcBef>
                <a:spcPts val="0"/>
              </a:spcBef>
              <a:buFont typeface="Arial" panose="020B0604020202020204" pitchFamily="34" charset="0"/>
              <a:buChar char="•"/>
            </a:pPr>
            <a:r>
              <a:rPr lang="en-US" sz="1200" dirty="0">
                <a:latin typeface="Arial" panose="020B0604020202020204" pitchFamily="34" charset="0"/>
                <a:ea typeface="ＭＳ Ｐゴシック" charset="0"/>
                <a:cs typeface="Arial" panose="020B0604020202020204" pitchFamily="34" charset="0"/>
                <a:sym typeface="Lato Regular" charset="0"/>
              </a:rPr>
              <a:t>Living Trust</a:t>
            </a:r>
          </a:p>
          <a:p>
            <a:pPr marL="107154" indent="-107154">
              <a:spcBef>
                <a:spcPts val="0"/>
              </a:spcBef>
              <a:buFont typeface="Arial" panose="020B0604020202020204" pitchFamily="34" charset="0"/>
              <a:buChar char="•"/>
            </a:pPr>
            <a:endParaRPr lang="en-US" sz="1200" dirty="0">
              <a:latin typeface="Arial" panose="020B0604020202020204" pitchFamily="34" charset="0"/>
              <a:ea typeface="ＭＳ Ｐゴシック" charset="0"/>
              <a:cs typeface="Arial" panose="020B0604020202020204" pitchFamily="34" charset="0"/>
              <a:sym typeface="Lato Regular" charset="0"/>
            </a:endParaRPr>
          </a:p>
          <a:p>
            <a:pPr marL="107154" indent="-107154">
              <a:spcBef>
                <a:spcPts val="0"/>
              </a:spcBef>
              <a:buFont typeface="Arial" panose="020B0604020202020204" pitchFamily="34" charset="0"/>
              <a:buChar char="•"/>
            </a:pPr>
            <a:r>
              <a:rPr lang="en-US" sz="1200" dirty="0">
                <a:latin typeface="Arial" panose="020B0604020202020204" pitchFamily="34" charset="0"/>
                <a:ea typeface="ＭＳ Ｐゴシック" charset="0"/>
                <a:cs typeface="Arial" panose="020B0604020202020204" pitchFamily="34" charset="0"/>
                <a:sym typeface="Lato Regular" charset="0"/>
              </a:rPr>
              <a:t>Healthcare Power of Attorney</a:t>
            </a:r>
          </a:p>
          <a:p>
            <a:pPr marL="107154" indent="-107154">
              <a:spcBef>
                <a:spcPts val="0"/>
              </a:spcBef>
              <a:buFont typeface="Arial" panose="020B0604020202020204" pitchFamily="34" charset="0"/>
              <a:buChar char="•"/>
            </a:pPr>
            <a:endParaRPr lang="en-US" sz="1200" dirty="0">
              <a:latin typeface="Arial" panose="020B0604020202020204" pitchFamily="34" charset="0"/>
              <a:ea typeface="ＭＳ Ｐゴシック" charset="0"/>
              <a:cs typeface="Arial" panose="020B0604020202020204" pitchFamily="34" charset="0"/>
              <a:sym typeface="Lato Regular" charset="0"/>
            </a:endParaRPr>
          </a:p>
          <a:p>
            <a:pPr marL="107154" indent="-107154">
              <a:spcBef>
                <a:spcPts val="0"/>
              </a:spcBef>
              <a:buFont typeface="Arial" panose="020B0604020202020204" pitchFamily="34" charset="0"/>
              <a:buChar char="•"/>
            </a:pPr>
            <a:r>
              <a:rPr lang="en-US" sz="1200" dirty="0">
                <a:latin typeface="Arial" panose="020B0604020202020204" pitchFamily="34" charset="0"/>
                <a:ea typeface="ＭＳ Ｐゴシック" charset="0"/>
                <a:cs typeface="Arial" panose="020B0604020202020204" pitchFamily="34" charset="0"/>
                <a:sym typeface="Lato Regular" charset="0"/>
              </a:rPr>
              <a:t>Financial / Property Power of Attorney</a:t>
            </a:r>
          </a:p>
          <a:p>
            <a:pPr marL="107154" indent="-107154">
              <a:spcBef>
                <a:spcPts val="0"/>
              </a:spcBef>
              <a:buFont typeface="Arial" panose="020B0604020202020204" pitchFamily="34" charset="0"/>
              <a:buChar char="•"/>
            </a:pPr>
            <a:endParaRPr lang="en-US" sz="1200" dirty="0">
              <a:latin typeface="Arial" panose="020B0604020202020204" pitchFamily="34" charset="0"/>
              <a:ea typeface="ＭＳ Ｐゴシック" charset="0"/>
              <a:cs typeface="Arial" panose="020B0604020202020204" pitchFamily="34" charset="0"/>
              <a:sym typeface="Lato Regular" charset="0"/>
            </a:endParaRPr>
          </a:p>
          <a:p>
            <a:pPr marL="107154" indent="-107154">
              <a:spcBef>
                <a:spcPts val="0"/>
              </a:spcBef>
              <a:buFont typeface="Arial" panose="020B0604020202020204" pitchFamily="34" charset="0"/>
              <a:buChar char="•"/>
            </a:pPr>
            <a:r>
              <a:rPr lang="en-US" sz="1200" dirty="0">
                <a:latin typeface="Arial" panose="020B0604020202020204" pitchFamily="34" charset="0"/>
                <a:ea typeface="ＭＳ Ｐゴシック" charset="0"/>
                <a:cs typeface="Arial" panose="020B0604020202020204" pitchFamily="34" charset="0"/>
                <a:sym typeface="Lato Regular" charset="0"/>
              </a:rPr>
              <a:t>Proper titling of accounts and asset ownership</a:t>
            </a:r>
            <a:endParaRPr lang="en-US" sz="1200" u="sng" dirty="0">
              <a:latin typeface="Arial" panose="020B0604020202020204" pitchFamily="34" charset="0"/>
              <a:ea typeface="ＭＳ Ｐゴシック" charset="0"/>
              <a:cs typeface="Arial" panose="020B0604020202020204" pitchFamily="34" charset="0"/>
              <a:sym typeface="Lato Regular" charset="0"/>
            </a:endParaRPr>
          </a:p>
          <a:p>
            <a:pPr marL="107154" indent="-107154">
              <a:spcBef>
                <a:spcPts val="0"/>
              </a:spcBef>
              <a:buFont typeface="Arial" panose="020B0604020202020204" pitchFamily="34" charset="0"/>
              <a:buChar char="•"/>
            </a:pPr>
            <a:endParaRPr lang="en-US" sz="1200" u="sng" dirty="0">
              <a:latin typeface="Arial" panose="020B0604020202020204" pitchFamily="34" charset="0"/>
              <a:ea typeface="ＭＳ Ｐゴシック" charset="0"/>
              <a:cs typeface="Arial" panose="020B0604020202020204" pitchFamily="34" charset="0"/>
              <a:sym typeface="Lato Regular" charset="0"/>
            </a:endParaRPr>
          </a:p>
          <a:p>
            <a:pPr marL="117475" indent="-117475">
              <a:spcBef>
                <a:spcPts val="0"/>
              </a:spcBef>
              <a:buFont typeface="Arial" panose="020B0604020202020204" pitchFamily="34" charset="0"/>
              <a:buChar char="•"/>
            </a:pPr>
            <a:r>
              <a:rPr lang="en-US" sz="1200" dirty="0">
                <a:latin typeface="Arial" panose="020B0604020202020204" pitchFamily="34" charset="0"/>
                <a:ea typeface="ＭＳ Ｐゴシック" charset="0"/>
                <a:cs typeface="Arial" panose="020B0604020202020204" pitchFamily="34" charset="0"/>
                <a:sym typeface="Lato Regular" charset="0"/>
              </a:rPr>
              <a:t>Beneficiary designations for IRAs, Life insurance and Annuities</a:t>
            </a:r>
          </a:p>
          <a:p>
            <a:pPr marL="107154" indent="-107154">
              <a:spcBef>
                <a:spcPts val="0"/>
              </a:spcBef>
              <a:buFont typeface="Arial" panose="020B0604020202020204" pitchFamily="34" charset="0"/>
              <a:buChar char="•"/>
            </a:pPr>
            <a:endParaRPr lang="en-US" sz="1200" u="sng" dirty="0">
              <a:latin typeface="Arial" panose="020B0604020202020204" pitchFamily="34" charset="0"/>
              <a:ea typeface="ＭＳ Ｐゴシック" charset="0"/>
              <a:cs typeface="Arial" panose="020B0604020202020204" pitchFamily="34" charset="0"/>
              <a:sym typeface="Lato Regular" charset="0"/>
            </a:endParaRPr>
          </a:p>
        </p:txBody>
      </p:sp>
      <p:grpSp>
        <p:nvGrpSpPr>
          <p:cNvPr id="12" name="Group 33">
            <a:extLst>
              <a:ext uri="{FF2B5EF4-FFF2-40B4-BE49-F238E27FC236}">
                <a16:creationId xmlns:a16="http://schemas.microsoft.com/office/drawing/2014/main" id="{C5DACDCF-BB3A-46D6-823F-9E5EB675EAB8}"/>
              </a:ext>
            </a:extLst>
          </p:cNvPr>
          <p:cNvGrpSpPr>
            <a:grpSpLocks/>
          </p:cNvGrpSpPr>
          <p:nvPr/>
        </p:nvGrpSpPr>
        <p:grpSpPr bwMode="auto">
          <a:xfrm>
            <a:off x="5063203" y="2417756"/>
            <a:ext cx="266700" cy="309563"/>
            <a:chOff x="0" y="0"/>
            <a:chExt cx="448" cy="520"/>
          </a:xfrm>
        </p:grpSpPr>
        <p:sp>
          <p:nvSpPr>
            <p:cNvPr id="13" name="Rectangle 34">
              <a:extLst>
                <a:ext uri="{FF2B5EF4-FFF2-40B4-BE49-F238E27FC236}">
                  <a16:creationId xmlns:a16="http://schemas.microsoft.com/office/drawing/2014/main" id="{0DF0C171-059A-40C0-A01D-AA34D15F6AA6}"/>
                </a:ext>
              </a:extLst>
            </p:cNvPr>
            <p:cNvSpPr>
              <a:spLocks/>
            </p:cNvSpPr>
            <p:nvPr/>
          </p:nvSpPr>
          <p:spPr bwMode="auto">
            <a:xfrm>
              <a:off x="250" y="102"/>
              <a:ext cx="75" cy="417"/>
            </a:xfrm>
            <a:prstGeom prst="rect">
              <a:avLst/>
            </a:pr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s-ES" sz="2213"/>
            </a:p>
          </p:txBody>
        </p:sp>
        <p:sp>
          <p:nvSpPr>
            <p:cNvPr id="14" name="Rectangle 35">
              <a:extLst>
                <a:ext uri="{FF2B5EF4-FFF2-40B4-BE49-F238E27FC236}">
                  <a16:creationId xmlns:a16="http://schemas.microsoft.com/office/drawing/2014/main" id="{14C95174-4AB2-47BF-AACA-98298144B899}"/>
                </a:ext>
              </a:extLst>
            </p:cNvPr>
            <p:cNvSpPr>
              <a:spLocks/>
            </p:cNvSpPr>
            <p:nvPr/>
          </p:nvSpPr>
          <p:spPr bwMode="auto">
            <a:xfrm>
              <a:off x="128" y="186"/>
              <a:ext cx="75" cy="334"/>
            </a:xfrm>
            <a:prstGeom prst="rect">
              <a:avLst/>
            </a:pr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s-ES" sz="2213"/>
            </a:p>
          </p:txBody>
        </p:sp>
        <p:sp>
          <p:nvSpPr>
            <p:cNvPr id="15" name="Rectangle 36">
              <a:extLst>
                <a:ext uri="{FF2B5EF4-FFF2-40B4-BE49-F238E27FC236}">
                  <a16:creationId xmlns:a16="http://schemas.microsoft.com/office/drawing/2014/main" id="{D119E4FC-BEFF-496B-A8DC-CF75786CFE5C}"/>
                </a:ext>
              </a:extLst>
            </p:cNvPr>
            <p:cNvSpPr>
              <a:spLocks/>
            </p:cNvSpPr>
            <p:nvPr/>
          </p:nvSpPr>
          <p:spPr bwMode="auto">
            <a:xfrm>
              <a:off x="0" y="251"/>
              <a:ext cx="78" cy="268"/>
            </a:xfrm>
            <a:prstGeom prst="rect">
              <a:avLst/>
            </a:pr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s-ES" sz="2213"/>
            </a:p>
          </p:txBody>
        </p:sp>
        <p:sp>
          <p:nvSpPr>
            <p:cNvPr id="16" name="Rectangle 37">
              <a:extLst>
                <a:ext uri="{FF2B5EF4-FFF2-40B4-BE49-F238E27FC236}">
                  <a16:creationId xmlns:a16="http://schemas.microsoft.com/office/drawing/2014/main" id="{4E5F31C6-885B-4A43-8649-DDA160B50114}"/>
                </a:ext>
              </a:extLst>
            </p:cNvPr>
            <p:cNvSpPr>
              <a:spLocks/>
            </p:cNvSpPr>
            <p:nvPr/>
          </p:nvSpPr>
          <p:spPr bwMode="auto">
            <a:xfrm>
              <a:off x="372" y="0"/>
              <a:ext cx="76" cy="519"/>
            </a:xfrm>
            <a:prstGeom prst="rect">
              <a:avLst/>
            </a:pr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s-ES" sz="2213"/>
            </a:p>
          </p:txBody>
        </p:sp>
      </p:grpSp>
      <p:sp>
        <p:nvSpPr>
          <p:cNvPr id="17" name="Rectangle 14">
            <a:extLst>
              <a:ext uri="{FF2B5EF4-FFF2-40B4-BE49-F238E27FC236}">
                <a16:creationId xmlns:a16="http://schemas.microsoft.com/office/drawing/2014/main" id="{441B6A2F-5D70-42F5-9BFF-963406C66D5F}"/>
              </a:ext>
            </a:extLst>
          </p:cNvPr>
          <p:cNvSpPr>
            <a:spLocks/>
          </p:cNvSpPr>
          <p:nvPr/>
        </p:nvSpPr>
        <p:spPr bwMode="auto">
          <a:xfrm>
            <a:off x="3345825" y="3051399"/>
            <a:ext cx="2758894" cy="334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107154" indent="-107154">
              <a:spcBef>
                <a:spcPts val="0"/>
              </a:spcBef>
              <a:buFont typeface="Arial" panose="020B0604020202020204" pitchFamily="34" charset="0"/>
              <a:buChar char="•"/>
            </a:pPr>
            <a:r>
              <a:rPr lang="en-US" sz="1200" dirty="0">
                <a:latin typeface="Arial" panose="020B0604020202020204" pitchFamily="34" charset="0"/>
                <a:ea typeface="ＭＳ Ｐゴシック" charset="0"/>
                <a:cs typeface="Arial" panose="020B0604020202020204" pitchFamily="34" charset="0"/>
                <a:sym typeface="Lato Regular" charset="0"/>
              </a:rPr>
              <a:t>Spousal Lifetime Access Trust (SLAT)</a:t>
            </a:r>
          </a:p>
          <a:p>
            <a:pPr>
              <a:spcBef>
                <a:spcPts val="0"/>
              </a:spcBef>
            </a:pPr>
            <a:endParaRPr lang="en-US" sz="1200" dirty="0">
              <a:latin typeface="Arial" panose="020B0604020202020204" pitchFamily="34" charset="0"/>
              <a:ea typeface="ＭＳ Ｐゴシック" charset="0"/>
              <a:cs typeface="Arial" panose="020B0604020202020204" pitchFamily="34" charset="0"/>
              <a:sym typeface="Lato Regular" charset="0"/>
            </a:endParaRPr>
          </a:p>
          <a:p>
            <a:pPr marL="107154" indent="-107154">
              <a:spcBef>
                <a:spcPts val="0"/>
              </a:spcBef>
              <a:buFont typeface="Arial" panose="020B0604020202020204" pitchFamily="34" charset="0"/>
              <a:buChar char="•"/>
            </a:pPr>
            <a:r>
              <a:rPr lang="en-US" sz="1200" dirty="0">
                <a:latin typeface="Arial" panose="020B0604020202020204" pitchFamily="34" charset="0"/>
                <a:ea typeface="ＭＳ Ｐゴシック" charset="0"/>
                <a:cs typeface="Arial" panose="020B0604020202020204" pitchFamily="34" charset="0"/>
                <a:sym typeface="Lato Regular" charset="0"/>
              </a:rPr>
              <a:t>Grantor Retained Annuity Trusts (GRAT)</a:t>
            </a:r>
          </a:p>
          <a:p>
            <a:pPr marL="107154" indent="-107154">
              <a:spcBef>
                <a:spcPts val="0"/>
              </a:spcBef>
              <a:buFont typeface="Arial" panose="020B0604020202020204" pitchFamily="34" charset="0"/>
              <a:buChar char="•"/>
            </a:pPr>
            <a:endParaRPr lang="en-US" sz="1200" dirty="0">
              <a:latin typeface="Arial" panose="020B0604020202020204" pitchFamily="34" charset="0"/>
              <a:ea typeface="ＭＳ Ｐゴシック" charset="0"/>
              <a:cs typeface="Arial" panose="020B0604020202020204" pitchFamily="34" charset="0"/>
              <a:sym typeface="Lato Regular" charset="0"/>
            </a:endParaRPr>
          </a:p>
          <a:p>
            <a:pPr marL="107154" indent="-107154">
              <a:spcBef>
                <a:spcPts val="0"/>
              </a:spcBef>
              <a:buFont typeface="Arial" panose="020B0604020202020204" pitchFamily="34" charset="0"/>
              <a:buChar char="•"/>
            </a:pPr>
            <a:r>
              <a:rPr lang="en-US" sz="1200" dirty="0">
                <a:latin typeface="Arial" panose="020B0604020202020204" pitchFamily="34" charset="0"/>
                <a:ea typeface="ＭＳ Ｐゴシック" charset="0"/>
                <a:cs typeface="Arial" panose="020B0604020202020204" pitchFamily="34" charset="0"/>
                <a:sym typeface="Lato Regular" charset="0"/>
              </a:rPr>
              <a:t>Charitable Trusts, Private Foundation or Donor-Advised Fund</a:t>
            </a:r>
          </a:p>
          <a:p>
            <a:pPr marL="107154" indent="-107154">
              <a:spcBef>
                <a:spcPts val="0"/>
              </a:spcBef>
              <a:buFont typeface="Arial" panose="020B0604020202020204" pitchFamily="34" charset="0"/>
              <a:buChar char="•"/>
            </a:pPr>
            <a:endParaRPr lang="en-US" sz="1200" dirty="0">
              <a:latin typeface="Arial" panose="020B0604020202020204" pitchFamily="34" charset="0"/>
              <a:ea typeface="ＭＳ Ｐゴシック" charset="0"/>
              <a:cs typeface="Arial" panose="020B0604020202020204" pitchFamily="34" charset="0"/>
              <a:sym typeface="Lato Regular" charset="0"/>
            </a:endParaRPr>
          </a:p>
          <a:p>
            <a:pPr marL="107154" indent="-107154">
              <a:spcBef>
                <a:spcPts val="0"/>
              </a:spcBef>
              <a:buFont typeface="Arial" panose="020B0604020202020204" pitchFamily="34" charset="0"/>
              <a:buChar char="•"/>
            </a:pPr>
            <a:r>
              <a:rPr lang="en-US" sz="1200" dirty="0">
                <a:latin typeface="Arial" panose="020B0604020202020204" pitchFamily="34" charset="0"/>
                <a:ea typeface="ＭＳ Ｐゴシック" charset="0"/>
                <a:cs typeface="Arial" panose="020B0604020202020204" pitchFamily="34" charset="0"/>
                <a:sym typeface="Lato Regular" charset="0"/>
              </a:rPr>
              <a:t>Irrevocable Life Insurance Trust (ILIT) </a:t>
            </a:r>
          </a:p>
          <a:p>
            <a:pPr marL="107154" indent="-107154">
              <a:spcBef>
                <a:spcPts val="0"/>
              </a:spcBef>
              <a:buFont typeface="Arial" panose="020B0604020202020204" pitchFamily="34" charset="0"/>
              <a:buChar char="•"/>
            </a:pPr>
            <a:endParaRPr lang="en-US" sz="1200" dirty="0">
              <a:latin typeface="Arial" panose="020B0604020202020204" pitchFamily="34" charset="0"/>
              <a:ea typeface="ＭＳ Ｐゴシック" charset="0"/>
              <a:cs typeface="Arial" panose="020B0604020202020204" pitchFamily="34" charset="0"/>
              <a:sym typeface="Lato Regular" charset="0"/>
            </a:endParaRPr>
          </a:p>
          <a:p>
            <a:pPr marL="107154" indent="-107154">
              <a:spcBef>
                <a:spcPts val="0"/>
              </a:spcBef>
              <a:buFont typeface="Arial" panose="020B0604020202020204" pitchFamily="34" charset="0"/>
              <a:buChar char="•"/>
            </a:pPr>
            <a:r>
              <a:rPr lang="en-US" sz="1200" dirty="0">
                <a:latin typeface="Arial" panose="020B0604020202020204" pitchFamily="34" charset="0"/>
                <a:ea typeface="ＭＳ Ｐゴシック" charset="0"/>
                <a:cs typeface="Arial" panose="020B0604020202020204" pitchFamily="34" charset="0"/>
                <a:sym typeface="Lato Regular" charset="0"/>
              </a:rPr>
              <a:t>Qualified Personal Residence Trust (QPRT)</a:t>
            </a:r>
          </a:p>
          <a:p>
            <a:pPr marL="107154" indent="-107154">
              <a:spcBef>
                <a:spcPts val="0"/>
              </a:spcBef>
              <a:buFont typeface="Arial" panose="020B0604020202020204" pitchFamily="34" charset="0"/>
              <a:buChar char="•"/>
            </a:pPr>
            <a:endParaRPr lang="en-US" sz="1200" dirty="0">
              <a:latin typeface="Arial" panose="020B0604020202020204" pitchFamily="34" charset="0"/>
              <a:ea typeface="ＭＳ Ｐゴシック" charset="0"/>
              <a:cs typeface="Arial" panose="020B0604020202020204" pitchFamily="34" charset="0"/>
              <a:sym typeface="Lato Regular" charset="0"/>
            </a:endParaRPr>
          </a:p>
          <a:p>
            <a:pPr marL="107154" indent="-107154">
              <a:spcBef>
                <a:spcPts val="0"/>
              </a:spcBef>
              <a:buFont typeface="Arial" panose="020B0604020202020204" pitchFamily="34" charset="0"/>
              <a:buChar char="•"/>
            </a:pPr>
            <a:r>
              <a:rPr lang="en-US" sz="1200" dirty="0">
                <a:latin typeface="Arial" panose="020B0604020202020204" pitchFamily="34" charset="0"/>
                <a:ea typeface="ＭＳ Ｐゴシック" charset="0"/>
                <a:cs typeface="Arial" panose="020B0604020202020204" pitchFamily="34" charset="0"/>
                <a:sym typeface="Lato Regular" charset="0"/>
              </a:rPr>
              <a:t>Intra-Family Loans </a:t>
            </a:r>
          </a:p>
          <a:p>
            <a:pPr marL="107154" indent="-107154">
              <a:spcBef>
                <a:spcPts val="0"/>
              </a:spcBef>
              <a:buFont typeface="Arial" panose="020B0604020202020204" pitchFamily="34" charset="0"/>
              <a:buChar char="•"/>
            </a:pPr>
            <a:endParaRPr lang="en-US" sz="1200" dirty="0">
              <a:latin typeface="Arial" panose="020B0604020202020204" pitchFamily="34" charset="0"/>
              <a:ea typeface="ＭＳ Ｐゴシック" charset="0"/>
              <a:cs typeface="Arial" panose="020B0604020202020204" pitchFamily="34" charset="0"/>
              <a:sym typeface="Lato Regular" charset="0"/>
            </a:endParaRPr>
          </a:p>
          <a:p>
            <a:pPr marL="107154" indent="-107154">
              <a:spcBef>
                <a:spcPts val="0"/>
              </a:spcBef>
              <a:buFont typeface="Arial" panose="020B0604020202020204" pitchFamily="34" charset="0"/>
              <a:buChar char="•"/>
            </a:pPr>
            <a:r>
              <a:rPr lang="en-US" sz="1200" dirty="0">
                <a:latin typeface="Arial" panose="020B0604020202020204" pitchFamily="34" charset="0"/>
                <a:ea typeface="ＭＳ Ｐゴシック" charset="0"/>
                <a:cs typeface="Arial" panose="020B0604020202020204" pitchFamily="34" charset="0"/>
                <a:sym typeface="Lato Regular" charset="0"/>
              </a:rPr>
              <a:t>Special Needs Trusts</a:t>
            </a:r>
          </a:p>
          <a:p>
            <a:pPr marL="107154" indent="-107154">
              <a:spcBef>
                <a:spcPts val="0"/>
              </a:spcBef>
              <a:buFont typeface="Arial" panose="020B0604020202020204" pitchFamily="34" charset="0"/>
              <a:buChar char="•"/>
            </a:pPr>
            <a:endParaRPr lang="en-US" sz="1200" dirty="0">
              <a:latin typeface="Arial" panose="020B0604020202020204" pitchFamily="34" charset="0"/>
              <a:ea typeface="ＭＳ Ｐゴシック" charset="0"/>
              <a:cs typeface="Arial" panose="020B0604020202020204" pitchFamily="34" charset="0"/>
              <a:sym typeface="Lato Regular" charset="0"/>
            </a:endParaRPr>
          </a:p>
        </p:txBody>
      </p:sp>
      <p:sp>
        <p:nvSpPr>
          <p:cNvPr id="18" name="Rectangle 14">
            <a:extLst>
              <a:ext uri="{FF2B5EF4-FFF2-40B4-BE49-F238E27FC236}">
                <a16:creationId xmlns:a16="http://schemas.microsoft.com/office/drawing/2014/main" id="{4A8ACFBC-1CED-4CA4-95F7-D9317130450F}"/>
              </a:ext>
            </a:extLst>
          </p:cNvPr>
          <p:cNvSpPr>
            <a:spLocks/>
          </p:cNvSpPr>
          <p:nvPr/>
        </p:nvSpPr>
        <p:spPr bwMode="auto">
          <a:xfrm>
            <a:off x="6143981" y="1880433"/>
            <a:ext cx="2277284" cy="110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nSpc>
                <a:spcPct val="120000"/>
              </a:lnSpc>
              <a:spcBef>
                <a:spcPts val="637"/>
              </a:spcBef>
            </a:pPr>
            <a:endParaRPr lang="en-US" sz="676">
              <a:solidFill>
                <a:srgbClr val="6F6F6F"/>
              </a:solidFill>
              <a:latin typeface="Lato Regular" charset="0"/>
              <a:ea typeface="ＭＳ Ｐゴシック" charset="0"/>
              <a:cs typeface="Lato Regular" charset="0"/>
              <a:sym typeface="Lato Regular" charset="0"/>
            </a:endParaRPr>
          </a:p>
        </p:txBody>
      </p:sp>
      <p:sp>
        <p:nvSpPr>
          <p:cNvPr id="19" name="Rectangle 15">
            <a:extLst>
              <a:ext uri="{FF2B5EF4-FFF2-40B4-BE49-F238E27FC236}">
                <a16:creationId xmlns:a16="http://schemas.microsoft.com/office/drawing/2014/main" id="{90AAD7E1-A5EC-48E5-A468-A5360489F478}"/>
              </a:ext>
            </a:extLst>
          </p:cNvPr>
          <p:cNvSpPr>
            <a:spLocks/>
          </p:cNvSpPr>
          <p:nvPr/>
        </p:nvSpPr>
        <p:spPr bwMode="auto">
          <a:xfrm>
            <a:off x="424440" y="2099121"/>
            <a:ext cx="2758707" cy="78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1200" b="1" i="1" dirty="0">
                <a:latin typeface="Arial" panose="020B0604020202020204" pitchFamily="34" charset="0"/>
                <a:ea typeface="ＭＳ Ｐゴシック" charset="0"/>
                <a:cs typeface="Arial" panose="020B0604020202020204" pitchFamily="34" charset="0"/>
                <a:sym typeface="Lato Black" charset="0"/>
              </a:rPr>
              <a:t>Planning for the transfer of assets with minimized tax and transfer cost. Review upon life events (marriage, divorce, birth, adoption, etc.)</a:t>
            </a:r>
          </a:p>
        </p:txBody>
      </p:sp>
      <p:sp>
        <p:nvSpPr>
          <p:cNvPr id="20" name="Rectangle 15">
            <a:extLst>
              <a:ext uri="{FF2B5EF4-FFF2-40B4-BE49-F238E27FC236}">
                <a16:creationId xmlns:a16="http://schemas.microsoft.com/office/drawing/2014/main" id="{BF358C21-592A-4F26-9678-DAD6B558F99A}"/>
              </a:ext>
            </a:extLst>
          </p:cNvPr>
          <p:cNvSpPr>
            <a:spLocks/>
          </p:cNvSpPr>
          <p:nvPr/>
        </p:nvSpPr>
        <p:spPr bwMode="auto">
          <a:xfrm>
            <a:off x="3346012" y="2093081"/>
            <a:ext cx="2758707" cy="79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r>
              <a:rPr lang="en-US" sz="1200" b="1" i="1" dirty="0">
                <a:latin typeface="Arial" panose="020B0604020202020204" pitchFamily="34" charset="0"/>
                <a:ea typeface="ＭＳ Ｐゴシック" charset="0"/>
                <a:cs typeface="Arial" panose="020B0604020202020204" pitchFamily="34" charset="0"/>
                <a:sym typeface="Lato Black" charset="0"/>
              </a:rPr>
              <a:t>Further enhance the direction of assets, minimize Estate Taxes or increase Asset Protection</a:t>
            </a:r>
          </a:p>
        </p:txBody>
      </p:sp>
      <p:sp>
        <p:nvSpPr>
          <p:cNvPr id="22" name="Rectangle 14">
            <a:extLst>
              <a:ext uri="{FF2B5EF4-FFF2-40B4-BE49-F238E27FC236}">
                <a16:creationId xmlns:a16="http://schemas.microsoft.com/office/drawing/2014/main" id="{14B17601-402A-4645-8C93-6FD1BC04500E}"/>
              </a:ext>
            </a:extLst>
          </p:cNvPr>
          <p:cNvSpPr>
            <a:spLocks/>
          </p:cNvSpPr>
          <p:nvPr/>
        </p:nvSpPr>
        <p:spPr bwMode="auto">
          <a:xfrm>
            <a:off x="6302311" y="3051399"/>
            <a:ext cx="2715315" cy="213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107154" indent="-107154">
              <a:spcBef>
                <a:spcPts val="0"/>
              </a:spcBef>
              <a:buFont typeface="Arial" panose="020B0604020202020204" pitchFamily="34" charset="0"/>
              <a:buChar char="•"/>
            </a:pPr>
            <a:r>
              <a:rPr lang="en-US" sz="1200" dirty="0">
                <a:latin typeface="Arial" panose="020B0604020202020204" pitchFamily="34" charset="0"/>
                <a:ea typeface="ＭＳ Ｐゴシック" charset="0"/>
                <a:cs typeface="Arial" panose="020B0604020202020204" pitchFamily="34" charset="0"/>
                <a:sym typeface="Lato Regular" charset="0"/>
              </a:rPr>
              <a:t>Domestic and Offshore Asset Protection Trusts</a:t>
            </a:r>
          </a:p>
          <a:p>
            <a:pPr marL="107154" indent="-107154">
              <a:spcBef>
                <a:spcPts val="0"/>
              </a:spcBef>
              <a:buFont typeface="Arial" panose="020B0604020202020204" pitchFamily="34" charset="0"/>
              <a:buChar char="•"/>
            </a:pPr>
            <a:endParaRPr lang="en-US" sz="1200" u="sng" dirty="0">
              <a:latin typeface="Arial" panose="020B0604020202020204" pitchFamily="34" charset="0"/>
              <a:ea typeface="ＭＳ Ｐゴシック" charset="0"/>
              <a:cs typeface="Arial" panose="020B0604020202020204" pitchFamily="34" charset="0"/>
              <a:sym typeface="Lato Regular" charset="0"/>
            </a:endParaRPr>
          </a:p>
          <a:p>
            <a:pPr marL="107154" indent="-107154">
              <a:spcBef>
                <a:spcPts val="0"/>
              </a:spcBef>
              <a:buFont typeface="Arial" panose="020B0604020202020204" pitchFamily="34" charset="0"/>
              <a:buChar char="•"/>
            </a:pPr>
            <a:r>
              <a:rPr lang="en-US" sz="1200" dirty="0">
                <a:latin typeface="Arial" panose="020B0604020202020204" pitchFamily="34" charset="0"/>
                <a:ea typeface="ＭＳ Ｐゴシック" charset="0"/>
                <a:cs typeface="Arial" panose="020B0604020202020204" pitchFamily="34" charset="0"/>
                <a:sym typeface="Lato Regular" charset="0"/>
              </a:rPr>
              <a:t>Self-Cancelling Notes</a:t>
            </a:r>
          </a:p>
          <a:p>
            <a:pPr marL="107154" indent="-107154">
              <a:spcBef>
                <a:spcPts val="0"/>
              </a:spcBef>
              <a:buFont typeface="Arial" panose="020B0604020202020204" pitchFamily="34" charset="0"/>
              <a:buChar char="•"/>
            </a:pPr>
            <a:endParaRPr lang="en-US" sz="1200" dirty="0">
              <a:latin typeface="Arial" panose="020B0604020202020204" pitchFamily="34" charset="0"/>
              <a:ea typeface="ＭＳ Ｐゴシック" charset="0"/>
              <a:cs typeface="Arial" panose="020B0604020202020204" pitchFamily="34" charset="0"/>
              <a:sym typeface="Lato Regular" charset="0"/>
            </a:endParaRPr>
          </a:p>
          <a:p>
            <a:pPr marL="107154" indent="-107154">
              <a:spcBef>
                <a:spcPts val="0"/>
              </a:spcBef>
              <a:buFont typeface="Arial" panose="020B0604020202020204" pitchFamily="34" charset="0"/>
              <a:buChar char="•"/>
            </a:pPr>
            <a:r>
              <a:rPr lang="en-US" sz="1200" dirty="0">
                <a:latin typeface="Arial" panose="020B0604020202020204" pitchFamily="34" charset="0"/>
                <a:ea typeface="ＭＳ Ｐゴシック" charset="0"/>
                <a:cs typeface="Arial" panose="020B0604020202020204" pitchFamily="34" charset="0"/>
                <a:sym typeface="Lato Regular" charset="0"/>
              </a:rPr>
              <a:t>Family Limited Partnerships and Family LLCs</a:t>
            </a:r>
          </a:p>
          <a:p>
            <a:pPr marL="107154" indent="-107154">
              <a:spcBef>
                <a:spcPts val="0"/>
              </a:spcBef>
              <a:buFont typeface="Arial" panose="020B0604020202020204" pitchFamily="34" charset="0"/>
              <a:buChar char="•"/>
            </a:pPr>
            <a:endParaRPr lang="en-US" sz="1200" dirty="0">
              <a:latin typeface="Arial" panose="020B0604020202020204" pitchFamily="34" charset="0"/>
              <a:ea typeface="ＭＳ Ｐゴシック" charset="0"/>
              <a:cs typeface="Arial" panose="020B0604020202020204" pitchFamily="34" charset="0"/>
              <a:sym typeface="Lato Regular" charset="0"/>
            </a:endParaRPr>
          </a:p>
          <a:p>
            <a:pPr marL="107154" indent="-107154">
              <a:spcBef>
                <a:spcPts val="0"/>
              </a:spcBef>
              <a:buFont typeface="Arial" panose="020B0604020202020204" pitchFamily="34" charset="0"/>
              <a:buChar char="•"/>
            </a:pPr>
            <a:endParaRPr lang="en-US" sz="1200" dirty="0">
              <a:latin typeface="Arial" panose="020B0604020202020204" pitchFamily="34" charset="0"/>
              <a:ea typeface="ＭＳ Ｐゴシック" charset="0"/>
              <a:cs typeface="Arial" panose="020B0604020202020204" pitchFamily="34" charset="0"/>
              <a:sym typeface="Lato Regular" charset="0"/>
            </a:endParaRPr>
          </a:p>
        </p:txBody>
      </p:sp>
      <p:sp>
        <p:nvSpPr>
          <p:cNvPr id="24" name="Rectangle 15">
            <a:extLst>
              <a:ext uri="{FF2B5EF4-FFF2-40B4-BE49-F238E27FC236}">
                <a16:creationId xmlns:a16="http://schemas.microsoft.com/office/drawing/2014/main" id="{40336FC5-0A71-4BCE-8A7A-CE6A824B776A}"/>
              </a:ext>
            </a:extLst>
          </p:cNvPr>
          <p:cNvSpPr>
            <a:spLocks/>
          </p:cNvSpPr>
          <p:nvPr/>
        </p:nvSpPr>
        <p:spPr bwMode="auto">
          <a:xfrm>
            <a:off x="6771049" y="4142083"/>
            <a:ext cx="2255791" cy="33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endParaRPr lang="en-US" sz="1200" b="1">
              <a:latin typeface="Arial" panose="020B0604020202020204" pitchFamily="34" charset="0"/>
              <a:ea typeface="ＭＳ Ｐゴシック" charset="0"/>
              <a:cs typeface="Arial" panose="020B0604020202020204" pitchFamily="34" charset="0"/>
              <a:sym typeface="Lato Black" charset="0"/>
            </a:endParaRPr>
          </a:p>
        </p:txBody>
      </p:sp>
      <p:graphicFrame>
        <p:nvGraphicFramePr>
          <p:cNvPr id="27" name="Diagram 26">
            <a:extLst>
              <a:ext uri="{FF2B5EF4-FFF2-40B4-BE49-F238E27FC236}">
                <a16:creationId xmlns:a16="http://schemas.microsoft.com/office/drawing/2014/main" id="{07EEBD88-9554-49DF-B30A-3F54829C6D9C}"/>
              </a:ext>
            </a:extLst>
          </p:cNvPr>
          <p:cNvGraphicFramePr/>
          <p:nvPr>
            <p:extLst>
              <p:ext uri="{D42A27DB-BD31-4B8C-83A1-F6EECF244321}">
                <p14:modId xmlns:p14="http://schemas.microsoft.com/office/powerpoint/2010/main" val="4116908909"/>
              </p:ext>
            </p:extLst>
          </p:nvPr>
        </p:nvGraphicFramePr>
        <p:xfrm>
          <a:off x="425259" y="1379183"/>
          <a:ext cx="8433606" cy="568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4">
            <a:extLst>
              <a:ext uri="{FF2B5EF4-FFF2-40B4-BE49-F238E27FC236}">
                <a16:creationId xmlns:a16="http://schemas.microsoft.com/office/drawing/2014/main" id="{88018378-E96A-F9D2-3ECB-1BB413711402}"/>
              </a:ext>
            </a:extLst>
          </p:cNvPr>
          <p:cNvSpPr>
            <a:spLocks noGrp="1"/>
          </p:cNvSpPr>
          <p:nvPr>
            <p:ph type="sldNum" sz="quarter" idx="4"/>
          </p:nvPr>
        </p:nvSpPr>
        <p:spPr>
          <a:xfrm>
            <a:off x="8779978" y="6613253"/>
            <a:ext cx="364022" cy="24474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43</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5" name="Rectangle 15">
            <a:extLst>
              <a:ext uri="{FF2B5EF4-FFF2-40B4-BE49-F238E27FC236}">
                <a16:creationId xmlns:a16="http://schemas.microsoft.com/office/drawing/2014/main" id="{9A8CF47F-A9D3-14D4-6D84-7AC765ACF87F}"/>
              </a:ext>
            </a:extLst>
          </p:cNvPr>
          <p:cNvSpPr>
            <a:spLocks/>
          </p:cNvSpPr>
          <p:nvPr/>
        </p:nvSpPr>
        <p:spPr bwMode="auto">
          <a:xfrm>
            <a:off x="6267584" y="2096960"/>
            <a:ext cx="2334267" cy="49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r>
              <a:rPr lang="en-US" sz="1200" b="1" i="1" dirty="0">
                <a:latin typeface="Arial" panose="020B0604020202020204" pitchFamily="34" charset="0"/>
                <a:ea typeface="ＭＳ Ｐゴシック" charset="0"/>
                <a:cs typeface="Arial" panose="020B0604020202020204" pitchFamily="34" charset="0"/>
                <a:sym typeface="Lato Black" charset="0"/>
              </a:rPr>
              <a:t>For Complex Estate Tax Issues or Liability Concerns</a:t>
            </a:r>
          </a:p>
        </p:txBody>
      </p:sp>
    </p:spTree>
    <p:extLst>
      <p:ext uri="{BB962C8B-B14F-4D97-AF65-F5344CB8AC3E}">
        <p14:creationId xmlns:p14="http://schemas.microsoft.com/office/powerpoint/2010/main" val="4133855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801050-9ECF-4722-B4BE-6F547286576F}"/>
              </a:ext>
            </a:extLst>
          </p:cNvPr>
          <p:cNvSpPr/>
          <p:nvPr/>
        </p:nvSpPr>
        <p:spPr bwMode="auto">
          <a:xfrm flipV="1">
            <a:off x="6944140" y="5261111"/>
            <a:ext cx="106018" cy="42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rtlCol="0" anchor="ctr"/>
          <a:lstStyle/>
          <a:p>
            <a:pPr algn="l"/>
            <a:endParaRPr lang="en-US" sz="1412" b="1">
              <a:latin typeface="+mn-lt"/>
              <a:ea typeface="ＭＳ Ｐゴシック" charset="0"/>
              <a:cs typeface="Lato Black" charset="0"/>
              <a:sym typeface="Lato Black" charset="0"/>
            </a:endParaRPr>
          </a:p>
        </p:txBody>
      </p:sp>
      <p:sp>
        <p:nvSpPr>
          <p:cNvPr id="9" name="TextBox 8">
            <a:extLst>
              <a:ext uri="{FF2B5EF4-FFF2-40B4-BE49-F238E27FC236}">
                <a16:creationId xmlns:a16="http://schemas.microsoft.com/office/drawing/2014/main" id="{47ABB76B-FD7B-410B-9F49-EA1B70636D02}"/>
              </a:ext>
            </a:extLst>
          </p:cNvPr>
          <p:cNvSpPr txBox="1"/>
          <p:nvPr/>
        </p:nvSpPr>
        <p:spPr>
          <a:xfrm>
            <a:off x="6944089" y="5261111"/>
            <a:ext cx="64008" cy="424070"/>
          </a:xfrm>
          <a:prstGeom prst="rect">
            <a:avLst/>
          </a:prstGeom>
          <a:solidFill>
            <a:schemeClr val="bg1"/>
          </a:solidFill>
        </p:spPr>
        <p:txBody>
          <a:bodyPr wrap="square" rtlCol="0">
            <a:spAutoFit/>
          </a:bodyPr>
          <a:lstStyle/>
          <a:p>
            <a:pPr algn="l"/>
            <a:endParaRPr lang="en-US" sz="1350" b="1">
              <a:latin typeface="+mn-lt"/>
            </a:endParaRPr>
          </a:p>
        </p:txBody>
      </p:sp>
      <p:sp>
        <p:nvSpPr>
          <p:cNvPr id="10" name="TextBox 9">
            <a:extLst>
              <a:ext uri="{FF2B5EF4-FFF2-40B4-BE49-F238E27FC236}">
                <a16:creationId xmlns:a16="http://schemas.microsoft.com/office/drawing/2014/main" id="{6CC6B251-2665-4E40-BEBE-92AB41D4011B}"/>
              </a:ext>
            </a:extLst>
          </p:cNvPr>
          <p:cNvSpPr txBox="1"/>
          <p:nvPr/>
        </p:nvSpPr>
        <p:spPr>
          <a:xfrm>
            <a:off x="96823" y="6301319"/>
            <a:ext cx="6207724" cy="338554"/>
          </a:xfrm>
          <a:prstGeom prst="rect">
            <a:avLst/>
          </a:prstGeom>
          <a:noFill/>
        </p:spPr>
        <p:txBody>
          <a:bodyPr wrap="square" rtlCol="0">
            <a:spAutoFit/>
          </a:bodyPr>
          <a:lstStyle/>
          <a:p>
            <a:r>
              <a:rPr lang="en-US" sz="800" i="1" baseline="30000" dirty="0">
                <a:solidFill>
                  <a:schemeClr val="bg2">
                    <a:lumMod val="50000"/>
                  </a:schemeClr>
                </a:solidFill>
                <a:latin typeface="Arial" panose="020B0604020202020204" pitchFamily="34" charset="0"/>
                <a:cs typeface="Arial" panose="020B0604020202020204" pitchFamily="34" charset="0"/>
              </a:rPr>
              <a:t>1 </a:t>
            </a:r>
            <a:r>
              <a:rPr lang="en-US" sz="800" i="1" dirty="0">
                <a:solidFill>
                  <a:schemeClr val="bg2">
                    <a:lumMod val="50000"/>
                  </a:schemeClr>
                </a:solidFill>
                <a:latin typeface="Arial" panose="020B0604020202020204" pitchFamily="34" charset="0"/>
                <a:cs typeface="Arial" panose="020B0604020202020204" pitchFamily="34" charset="0"/>
              </a:rPr>
              <a:t>Source: Kiplinger – “What’s the New 2026 Estate Tax Exemption Amount?” (October 18, 2025, by Kate Schubel)</a:t>
            </a:r>
          </a:p>
          <a:p>
            <a:r>
              <a:rPr lang="en-US" sz="800" i="1" baseline="30000" dirty="0">
                <a:solidFill>
                  <a:schemeClr val="bg2">
                    <a:lumMod val="50000"/>
                  </a:schemeClr>
                </a:solidFill>
                <a:latin typeface="Arial" panose="020B0604020202020204" pitchFamily="34" charset="0"/>
                <a:cs typeface="Arial" panose="020B0604020202020204" pitchFamily="34" charset="0"/>
              </a:rPr>
              <a:t>2</a:t>
            </a:r>
            <a:r>
              <a:rPr lang="en-US" sz="800" i="1" dirty="0">
                <a:solidFill>
                  <a:schemeClr val="bg2">
                    <a:lumMod val="50000"/>
                  </a:schemeClr>
                </a:solidFill>
                <a:latin typeface="Arial" panose="020B0604020202020204" pitchFamily="34" charset="0"/>
                <a:cs typeface="Arial" panose="020B0604020202020204" pitchFamily="34" charset="0"/>
              </a:rPr>
              <a:t> Source: Tax Foundation – “Estate and Inheritance Taxes by State, 2025” (October 28, 2025)</a:t>
            </a:r>
          </a:p>
        </p:txBody>
      </p:sp>
      <p:sp>
        <p:nvSpPr>
          <p:cNvPr id="2" name="Rectangle 1">
            <a:extLst>
              <a:ext uri="{FF2B5EF4-FFF2-40B4-BE49-F238E27FC236}">
                <a16:creationId xmlns:a16="http://schemas.microsoft.com/office/drawing/2014/main" id="{9C79FF38-2564-9D1A-2DA3-ACB4F5BB546B}"/>
              </a:ext>
            </a:extLst>
          </p:cNvPr>
          <p:cNvSpPr/>
          <p:nvPr/>
        </p:nvSpPr>
        <p:spPr bwMode="auto">
          <a:xfrm flipV="1">
            <a:off x="6944140" y="5261111"/>
            <a:ext cx="106018" cy="42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rtlCol="0" anchor="ctr"/>
          <a:lstStyle/>
          <a:p>
            <a:pPr algn="l"/>
            <a:endParaRPr lang="en-US" sz="1412" b="1">
              <a:latin typeface="+mn-lt"/>
              <a:ea typeface="ＭＳ Ｐゴシック" charset="0"/>
              <a:cs typeface="Lato Black" charset="0"/>
              <a:sym typeface="Lato Black" charset="0"/>
            </a:endParaRPr>
          </a:p>
        </p:txBody>
      </p:sp>
      <p:sp>
        <p:nvSpPr>
          <p:cNvPr id="3" name="TextBox 2">
            <a:extLst>
              <a:ext uri="{FF2B5EF4-FFF2-40B4-BE49-F238E27FC236}">
                <a16:creationId xmlns:a16="http://schemas.microsoft.com/office/drawing/2014/main" id="{4773B264-AFFE-3F7B-B964-1781C32FB4F4}"/>
              </a:ext>
            </a:extLst>
          </p:cNvPr>
          <p:cNvSpPr txBox="1"/>
          <p:nvPr/>
        </p:nvSpPr>
        <p:spPr>
          <a:xfrm>
            <a:off x="6944089" y="5261111"/>
            <a:ext cx="64008" cy="424070"/>
          </a:xfrm>
          <a:prstGeom prst="rect">
            <a:avLst/>
          </a:prstGeom>
          <a:solidFill>
            <a:schemeClr val="bg1"/>
          </a:solidFill>
        </p:spPr>
        <p:txBody>
          <a:bodyPr wrap="square" rtlCol="0">
            <a:spAutoFit/>
          </a:bodyPr>
          <a:lstStyle/>
          <a:p>
            <a:pPr algn="l"/>
            <a:endParaRPr lang="en-US" sz="1350" b="1">
              <a:latin typeface="+mn-lt"/>
            </a:endParaRPr>
          </a:p>
        </p:txBody>
      </p:sp>
      <p:sp>
        <p:nvSpPr>
          <p:cNvPr id="7" name="TextBox 6">
            <a:extLst>
              <a:ext uri="{FF2B5EF4-FFF2-40B4-BE49-F238E27FC236}">
                <a16:creationId xmlns:a16="http://schemas.microsoft.com/office/drawing/2014/main" id="{E18F093B-5249-F8DB-9EB7-2738CB9A49AD}"/>
              </a:ext>
            </a:extLst>
          </p:cNvPr>
          <p:cNvSpPr txBox="1"/>
          <p:nvPr/>
        </p:nvSpPr>
        <p:spPr>
          <a:xfrm>
            <a:off x="310896" y="1051560"/>
            <a:ext cx="8290551" cy="1015663"/>
          </a:xfrm>
          <a:prstGeom prst="rect">
            <a:avLst/>
          </a:prstGeom>
          <a:noFill/>
        </p:spPr>
        <p:txBody>
          <a:bodyPr wrap="square">
            <a:spAutoFit/>
          </a:bodyPr>
          <a:lstStyle/>
          <a:p>
            <a:r>
              <a:rPr lang="en-US" sz="1500" dirty="0">
                <a:latin typeface="Arial" panose="020B0604020202020204" pitchFamily="34" charset="0"/>
                <a:cs typeface="Arial" panose="020B0604020202020204" pitchFamily="34" charset="0"/>
              </a:rPr>
              <a:t>The One Big Beautiful Bill (OBBB) provided much-needed certainty as it relates to estate planning, with the legislation making the federal estate and gift tax exemption permanent and indexed annually for inflation. For 2026, the exemption increases to $15 million per person (up to $30 million for married couples).</a:t>
            </a:r>
          </a:p>
        </p:txBody>
      </p:sp>
      <p:sp>
        <p:nvSpPr>
          <p:cNvPr id="12" name="Title 1">
            <a:extLst>
              <a:ext uri="{FF2B5EF4-FFF2-40B4-BE49-F238E27FC236}">
                <a16:creationId xmlns:a16="http://schemas.microsoft.com/office/drawing/2014/main" id="{64498F3D-3DD7-718B-3F6C-EBF91BBA0AD8}"/>
              </a:ext>
            </a:extLst>
          </p:cNvPr>
          <p:cNvSpPr>
            <a:spLocks noGrp="1"/>
          </p:cNvSpPr>
          <p:nvPr>
            <p:ph type="title"/>
          </p:nvPr>
        </p:nvSpPr>
        <p:spPr>
          <a:xfrm>
            <a:off x="311413" y="365127"/>
            <a:ext cx="7886700" cy="589944"/>
          </a:xfrm>
        </p:spPr>
        <p:txBody>
          <a:bodyPr>
            <a:normAutofit/>
          </a:bodyPr>
          <a:lstStyle/>
          <a:p>
            <a:r>
              <a:rPr lang="en-US"/>
              <a:t>Take Advantage of Favorable Exemption Amounts</a:t>
            </a:r>
          </a:p>
        </p:txBody>
      </p:sp>
      <p:sp>
        <p:nvSpPr>
          <p:cNvPr id="13" name="Footer Placeholder 3">
            <a:extLst>
              <a:ext uri="{FF2B5EF4-FFF2-40B4-BE49-F238E27FC236}">
                <a16:creationId xmlns:a16="http://schemas.microsoft.com/office/drawing/2014/main" id="{74D53CE1-364E-273E-BD46-F789C919B66C}"/>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5" name="Slide Number Placeholder 4">
            <a:extLst>
              <a:ext uri="{FF2B5EF4-FFF2-40B4-BE49-F238E27FC236}">
                <a16:creationId xmlns:a16="http://schemas.microsoft.com/office/drawing/2014/main" id="{8225A41B-BE67-8A96-9370-DF388A841017}"/>
              </a:ext>
            </a:extLst>
          </p:cNvPr>
          <p:cNvSpPr>
            <a:spLocks noGrp="1"/>
          </p:cNvSpPr>
          <p:nvPr>
            <p:ph type="sldNum" sz="quarter" idx="4"/>
          </p:nvPr>
        </p:nvSpPr>
        <p:spPr>
          <a:xfrm>
            <a:off x="8779978" y="6613253"/>
            <a:ext cx="364022" cy="24474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graphicFrame>
        <p:nvGraphicFramePr>
          <p:cNvPr id="11" name="Chart 10">
            <a:extLst>
              <a:ext uri="{FF2B5EF4-FFF2-40B4-BE49-F238E27FC236}">
                <a16:creationId xmlns:a16="http://schemas.microsoft.com/office/drawing/2014/main" id="{6BCBEC62-4539-441B-B708-DB06226F3D18}"/>
              </a:ext>
            </a:extLst>
          </p:cNvPr>
          <p:cNvGraphicFramePr>
            <a:graphicFrameLocks/>
          </p:cNvGraphicFramePr>
          <p:nvPr>
            <p:extLst>
              <p:ext uri="{D42A27DB-BD31-4B8C-83A1-F6EECF244321}">
                <p14:modId xmlns:p14="http://schemas.microsoft.com/office/powerpoint/2010/main" val="1141963023"/>
              </p:ext>
            </p:extLst>
          </p:nvPr>
        </p:nvGraphicFramePr>
        <p:xfrm>
          <a:off x="729375" y="2189510"/>
          <a:ext cx="7685250" cy="2845184"/>
        </p:xfrm>
        <a:graphic>
          <a:graphicData uri="http://schemas.openxmlformats.org/drawingml/2006/chart">
            <c:chart xmlns:c="http://schemas.openxmlformats.org/drawingml/2006/chart" xmlns:r="http://schemas.openxmlformats.org/officeDocument/2006/relationships" r:id="rId2"/>
          </a:graphicData>
        </a:graphic>
      </p:graphicFrame>
      <p:grpSp>
        <p:nvGrpSpPr>
          <p:cNvPr id="15" name="Group 14">
            <a:extLst>
              <a:ext uri="{FF2B5EF4-FFF2-40B4-BE49-F238E27FC236}">
                <a16:creationId xmlns:a16="http://schemas.microsoft.com/office/drawing/2014/main" id="{952CBCBD-A6AC-FD43-438F-7DF9BD7E7C73}"/>
              </a:ext>
            </a:extLst>
          </p:cNvPr>
          <p:cNvGrpSpPr>
            <a:grpSpLocks/>
          </p:cNvGrpSpPr>
          <p:nvPr/>
        </p:nvGrpSpPr>
        <p:grpSpPr bwMode="auto">
          <a:xfrm rot="900000">
            <a:off x="213861" y="5261076"/>
            <a:ext cx="408882" cy="424141"/>
            <a:chOff x="2328110" y="2786149"/>
            <a:chExt cx="6516601" cy="6516602"/>
          </a:xfrm>
          <a:solidFill>
            <a:schemeClr val="accent1"/>
          </a:solidFill>
        </p:grpSpPr>
        <p:sp>
          <p:nvSpPr>
            <p:cNvPr id="16" name="Freeform 1">
              <a:extLst>
                <a:ext uri="{FF2B5EF4-FFF2-40B4-BE49-F238E27FC236}">
                  <a16:creationId xmlns:a16="http://schemas.microsoft.com/office/drawing/2014/main" id="{BBD298B4-6406-3C61-2109-C0A9847A7DBB}"/>
                </a:ext>
              </a:extLst>
            </p:cNvPr>
            <p:cNvSpPr>
              <a:spLocks noChangeArrowheads="1"/>
            </p:cNvSpPr>
            <p:nvPr/>
          </p:nvSpPr>
          <p:spPr bwMode="auto">
            <a:xfrm>
              <a:off x="2328110" y="4367620"/>
              <a:ext cx="4466256" cy="4935131"/>
            </a:xfrm>
            <a:custGeom>
              <a:avLst/>
              <a:gdLst>
                <a:gd name="T0" fmla="*/ 2653079 w 2478"/>
                <a:gd name="T1" fmla="*/ 0 h 2738"/>
                <a:gd name="T2" fmla="*/ 2653079 w 2478"/>
                <a:gd name="T3" fmla="*/ 0 h 2738"/>
                <a:gd name="T4" fmla="*/ 2618834 w 2478"/>
                <a:gd name="T5" fmla="*/ 0 h 2738"/>
                <a:gd name="T6" fmla="*/ 2418771 w 2478"/>
                <a:gd name="T7" fmla="*/ 135184 h 2738"/>
                <a:gd name="T8" fmla="*/ 2418771 w 2478"/>
                <a:gd name="T9" fmla="*/ 201875 h 2738"/>
                <a:gd name="T10" fmla="*/ 2485459 w 2478"/>
                <a:gd name="T11" fmla="*/ 335257 h 2738"/>
                <a:gd name="T12" fmla="*/ 2451214 w 2478"/>
                <a:gd name="T13" fmla="*/ 369504 h 2738"/>
                <a:gd name="T14" fmla="*/ 1108453 w 2478"/>
                <a:gd name="T15" fmla="*/ 2148530 h 2738"/>
                <a:gd name="T16" fmla="*/ 1108453 w 2478"/>
                <a:gd name="T17" fmla="*/ 2215221 h 2738"/>
                <a:gd name="T18" fmla="*/ 1041766 w 2478"/>
                <a:gd name="T19" fmla="*/ 2180975 h 2738"/>
                <a:gd name="T20" fmla="*/ 1007521 w 2478"/>
                <a:gd name="T21" fmla="*/ 2215221 h 2738"/>
                <a:gd name="T22" fmla="*/ 34245 w 2478"/>
                <a:gd name="T23" fmla="*/ 2752354 h 2738"/>
                <a:gd name="T24" fmla="*/ 0 w 2478"/>
                <a:gd name="T25" fmla="*/ 2853292 h 2738"/>
                <a:gd name="T26" fmla="*/ 638037 w 2478"/>
                <a:gd name="T27" fmla="*/ 3994248 h 2738"/>
                <a:gd name="T28" fmla="*/ 706526 w 2478"/>
                <a:gd name="T29" fmla="*/ 4028494 h 2738"/>
                <a:gd name="T30" fmla="*/ 738969 w 2478"/>
                <a:gd name="T31" fmla="*/ 4028494 h 2738"/>
                <a:gd name="T32" fmla="*/ 975078 w 2478"/>
                <a:gd name="T33" fmla="*/ 3893310 h 2738"/>
                <a:gd name="T34" fmla="*/ 1512183 w 2478"/>
                <a:gd name="T35" fmla="*/ 4899082 h 2738"/>
                <a:gd name="T36" fmla="*/ 1578870 w 2478"/>
                <a:gd name="T37" fmla="*/ 4933329 h 2738"/>
                <a:gd name="T38" fmla="*/ 1613115 w 2478"/>
                <a:gd name="T39" fmla="*/ 4933329 h 2738"/>
                <a:gd name="T40" fmla="*/ 2015042 w 2478"/>
                <a:gd name="T41" fmla="*/ 4697206 h 2738"/>
                <a:gd name="T42" fmla="*/ 2049287 w 2478"/>
                <a:gd name="T43" fmla="*/ 4598071 h 2738"/>
                <a:gd name="T44" fmla="*/ 1780735 w 2478"/>
                <a:gd name="T45" fmla="*/ 4127630 h 2738"/>
                <a:gd name="T46" fmla="*/ 1914110 w 2478"/>
                <a:gd name="T47" fmla="*/ 3960001 h 2738"/>
                <a:gd name="T48" fmla="*/ 1914110 w 2478"/>
                <a:gd name="T49" fmla="*/ 3859063 h 2738"/>
                <a:gd name="T50" fmla="*/ 1613115 w 2478"/>
                <a:gd name="T51" fmla="*/ 3558053 h 2738"/>
                <a:gd name="T52" fmla="*/ 1712245 w 2478"/>
                <a:gd name="T53" fmla="*/ 3491362 h 2738"/>
                <a:gd name="T54" fmla="*/ 1746490 w 2478"/>
                <a:gd name="T55" fmla="*/ 3390424 h 2738"/>
                <a:gd name="T56" fmla="*/ 1813177 w 2478"/>
                <a:gd name="T57" fmla="*/ 3422868 h 2738"/>
                <a:gd name="T58" fmla="*/ 1847422 w 2478"/>
                <a:gd name="T59" fmla="*/ 3422868 h 2738"/>
                <a:gd name="T60" fmla="*/ 4030084 w 2478"/>
                <a:gd name="T61" fmla="*/ 3222796 h 2738"/>
                <a:gd name="T62" fmla="*/ 4062527 w 2478"/>
                <a:gd name="T63" fmla="*/ 3222796 h 2738"/>
                <a:gd name="T64" fmla="*/ 4094969 w 2478"/>
                <a:gd name="T65" fmla="*/ 3222796 h 2738"/>
                <a:gd name="T66" fmla="*/ 4163459 w 2478"/>
                <a:gd name="T67" fmla="*/ 3321931 h 2738"/>
                <a:gd name="T68" fmla="*/ 4195902 w 2478"/>
                <a:gd name="T69" fmla="*/ 3356177 h 2738"/>
                <a:gd name="T70" fmla="*/ 4230146 w 2478"/>
                <a:gd name="T71" fmla="*/ 3356177 h 2738"/>
                <a:gd name="T72" fmla="*/ 4432011 w 2478"/>
                <a:gd name="T73" fmla="*/ 3255240 h 2738"/>
                <a:gd name="T74" fmla="*/ 4464454 w 2478"/>
                <a:gd name="T75" fmla="*/ 3154302 h 2738"/>
                <a:gd name="T76" fmla="*/ 2719766 w 2478"/>
                <a:gd name="T77" fmla="*/ 34247 h 2738"/>
                <a:gd name="T78" fmla="*/ 2653079 w 2478"/>
                <a:gd name="T79" fmla="*/ 0 h 27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78" h="2738">
                  <a:moveTo>
                    <a:pt x="1472" y="0"/>
                  </a:moveTo>
                  <a:lnTo>
                    <a:pt x="1472" y="0"/>
                  </a:lnTo>
                  <a:lnTo>
                    <a:pt x="1453" y="0"/>
                  </a:lnTo>
                  <a:cubicBezTo>
                    <a:pt x="1342" y="75"/>
                    <a:pt x="1342" y="75"/>
                    <a:pt x="1342" y="75"/>
                  </a:cubicBezTo>
                  <a:cubicBezTo>
                    <a:pt x="1323" y="75"/>
                    <a:pt x="1323" y="93"/>
                    <a:pt x="1342" y="112"/>
                  </a:cubicBezTo>
                  <a:cubicBezTo>
                    <a:pt x="1379" y="186"/>
                    <a:pt x="1379" y="186"/>
                    <a:pt x="1379" y="186"/>
                  </a:cubicBezTo>
                  <a:cubicBezTo>
                    <a:pt x="1360" y="186"/>
                    <a:pt x="1360" y="186"/>
                    <a:pt x="1360" y="205"/>
                  </a:cubicBezTo>
                  <a:cubicBezTo>
                    <a:pt x="615" y="1192"/>
                    <a:pt x="615" y="1192"/>
                    <a:pt x="615" y="1192"/>
                  </a:cubicBezTo>
                  <a:cubicBezTo>
                    <a:pt x="597" y="1192"/>
                    <a:pt x="597" y="1210"/>
                    <a:pt x="615" y="1229"/>
                  </a:cubicBezTo>
                  <a:cubicBezTo>
                    <a:pt x="597" y="1229"/>
                    <a:pt x="597" y="1210"/>
                    <a:pt x="578" y="1210"/>
                  </a:cubicBezTo>
                  <a:cubicBezTo>
                    <a:pt x="578" y="1210"/>
                    <a:pt x="559" y="1210"/>
                    <a:pt x="559" y="1229"/>
                  </a:cubicBezTo>
                  <a:cubicBezTo>
                    <a:pt x="19" y="1527"/>
                    <a:pt x="19" y="1527"/>
                    <a:pt x="19" y="1527"/>
                  </a:cubicBezTo>
                  <a:cubicBezTo>
                    <a:pt x="0" y="1527"/>
                    <a:pt x="0" y="1564"/>
                    <a:pt x="0" y="1583"/>
                  </a:cubicBezTo>
                  <a:cubicBezTo>
                    <a:pt x="354" y="2216"/>
                    <a:pt x="354" y="2216"/>
                    <a:pt x="354" y="2216"/>
                  </a:cubicBezTo>
                  <a:cubicBezTo>
                    <a:pt x="373" y="2235"/>
                    <a:pt x="373" y="2235"/>
                    <a:pt x="392" y="2235"/>
                  </a:cubicBezTo>
                  <a:lnTo>
                    <a:pt x="410" y="2235"/>
                  </a:lnTo>
                  <a:cubicBezTo>
                    <a:pt x="541" y="2160"/>
                    <a:pt x="541" y="2160"/>
                    <a:pt x="541" y="2160"/>
                  </a:cubicBezTo>
                  <a:cubicBezTo>
                    <a:pt x="839" y="2718"/>
                    <a:pt x="839" y="2718"/>
                    <a:pt x="839" y="2718"/>
                  </a:cubicBezTo>
                  <a:cubicBezTo>
                    <a:pt x="857" y="2737"/>
                    <a:pt x="857" y="2737"/>
                    <a:pt x="876" y="2737"/>
                  </a:cubicBezTo>
                  <a:lnTo>
                    <a:pt x="895" y="2737"/>
                  </a:lnTo>
                  <a:cubicBezTo>
                    <a:pt x="1118" y="2606"/>
                    <a:pt x="1118" y="2606"/>
                    <a:pt x="1118" y="2606"/>
                  </a:cubicBezTo>
                  <a:cubicBezTo>
                    <a:pt x="1137" y="2588"/>
                    <a:pt x="1137" y="2570"/>
                    <a:pt x="1137" y="2551"/>
                  </a:cubicBezTo>
                  <a:cubicBezTo>
                    <a:pt x="988" y="2290"/>
                    <a:pt x="988" y="2290"/>
                    <a:pt x="988" y="2290"/>
                  </a:cubicBezTo>
                  <a:cubicBezTo>
                    <a:pt x="1062" y="2197"/>
                    <a:pt x="1062" y="2197"/>
                    <a:pt x="1062" y="2197"/>
                  </a:cubicBezTo>
                  <a:cubicBezTo>
                    <a:pt x="1081" y="2179"/>
                    <a:pt x="1081" y="2160"/>
                    <a:pt x="1062" y="2141"/>
                  </a:cubicBezTo>
                  <a:cubicBezTo>
                    <a:pt x="895" y="1974"/>
                    <a:pt x="895" y="1974"/>
                    <a:pt x="895" y="1974"/>
                  </a:cubicBezTo>
                  <a:cubicBezTo>
                    <a:pt x="950" y="1937"/>
                    <a:pt x="950" y="1937"/>
                    <a:pt x="950" y="1937"/>
                  </a:cubicBezTo>
                  <a:cubicBezTo>
                    <a:pt x="969" y="1918"/>
                    <a:pt x="969" y="1899"/>
                    <a:pt x="969" y="1881"/>
                  </a:cubicBezTo>
                  <a:cubicBezTo>
                    <a:pt x="969" y="1899"/>
                    <a:pt x="988" y="1899"/>
                    <a:pt x="1006" y="1899"/>
                  </a:cubicBezTo>
                  <a:cubicBezTo>
                    <a:pt x="1006" y="1899"/>
                    <a:pt x="1006" y="1899"/>
                    <a:pt x="1025" y="1899"/>
                  </a:cubicBezTo>
                  <a:cubicBezTo>
                    <a:pt x="2236" y="1788"/>
                    <a:pt x="2236" y="1788"/>
                    <a:pt x="2236" y="1788"/>
                  </a:cubicBezTo>
                  <a:lnTo>
                    <a:pt x="2254" y="1788"/>
                  </a:lnTo>
                  <a:lnTo>
                    <a:pt x="2272" y="1788"/>
                  </a:lnTo>
                  <a:cubicBezTo>
                    <a:pt x="2310" y="1843"/>
                    <a:pt x="2310" y="1843"/>
                    <a:pt x="2310" y="1843"/>
                  </a:cubicBezTo>
                  <a:cubicBezTo>
                    <a:pt x="2310" y="1862"/>
                    <a:pt x="2328" y="1862"/>
                    <a:pt x="2328" y="1862"/>
                  </a:cubicBezTo>
                  <a:cubicBezTo>
                    <a:pt x="2347" y="1862"/>
                    <a:pt x="2347" y="1862"/>
                    <a:pt x="2347" y="1862"/>
                  </a:cubicBezTo>
                  <a:cubicBezTo>
                    <a:pt x="2459" y="1806"/>
                    <a:pt x="2459" y="1806"/>
                    <a:pt x="2459" y="1806"/>
                  </a:cubicBezTo>
                  <a:cubicBezTo>
                    <a:pt x="2477" y="1788"/>
                    <a:pt x="2477" y="1769"/>
                    <a:pt x="2477" y="1750"/>
                  </a:cubicBezTo>
                  <a:cubicBezTo>
                    <a:pt x="1509" y="19"/>
                    <a:pt x="1509" y="19"/>
                    <a:pt x="1509" y="19"/>
                  </a:cubicBezTo>
                  <a:cubicBezTo>
                    <a:pt x="1491" y="19"/>
                    <a:pt x="1491" y="0"/>
                    <a:pt x="14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2213"/>
            </a:p>
          </p:txBody>
        </p:sp>
        <p:sp>
          <p:nvSpPr>
            <p:cNvPr id="17" name="Freeform 3">
              <a:extLst>
                <a:ext uri="{FF2B5EF4-FFF2-40B4-BE49-F238E27FC236}">
                  <a16:creationId xmlns:a16="http://schemas.microsoft.com/office/drawing/2014/main" id="{5A095D0A-EB04-C98C-E94C-D67CC21EF273}"/>
                </a:ext>
              </a:extLst>
            </p:cNvPr>
            <p:cNvSpPr>
              <a:spLocks noChangeArrowheads="1"/>
            </p:cNvSpPr>
            <p:nvPr/>
          </p:nvSpPr>
          <p:spPr bwMode="auto">
            <a:xfrm>
              <a:off x="6259572" y="3254834"/>
              <a:ext cx="1175426" cy="1748188"/>
            </a:xfrm>
            <a:custGeom>
              <a:avLst/>
              <a:gdLst>
                <a:gd name="T0" fmla="*/ 595 w 652"/>
                <a:gd name="T1" fmla="*/ 0 h 970"/>
                <a:gd name="T2" fmla="*/ 595 w 652"/>
                <a:gd name="T3" fmla="*/ 0 h 970"/>
                <a:gd name="T4" fmla="*/ 0 w 652"/>
                <a:gd name="T5" fmla="*/ 932 h 970"/>
                <a:gd name="T6" fmla="*/ 56 w 652"/>
                <a:gd name="T7" fmla="*/ 969 h 970"/>
                <a:gd name="T8" fmla="*/ 651 w 652"/>
                <a:gd name="T9" fmla="*/ 38 h 970"/>
                <a:gd name="T10" fmla="*/ 595 w 652"/>
                <a:gd name="T11" fmla="*/ 0 h 970"/>
              </a:gdLst>
              <a:ahLst/>
              <a:cxnLst>
                <a:cxn ang="0">
                  <a:pos x="T0" y="T1"/>
                </a:cxn>
                <a:cxn ang="0">
                  <a:pos x="T2" y="T3"/>
                </a:cxn>
                <a:cxn ang="0">
                  <a:pos x="T4" y="T5"/>
                </a:cxn>
                <a:cxn ang="0">
                  <a:pos x="T6" y="T7"/>
                </a:cxn>
                <a:cxn ang="0">
                  <a:pos x="T8" y="T9"/>
                </a:cxn>
                <a:cxn ang="0">
                  <a:pos x="T10" y="T11"/>
                </a:cxn>
              </a:cxnLst>
              <a:rect l="0" t="0" r="r" b="b"/>
              <a:pathLst>
                <a:path w="652" h="970">
                  <a:moveTo>
                    <a:pt x="595" y="0"/>
                  </a:moveTo>
                  <a:lnTo>
                    <a:pt x="595" y="0"/>
                  </a:lnTo>
                  <a:cubicBezTo>
                    <a:pt x="0" y="932"/>
                    <a:pt x="0" y="932"/>
                    <a:pt x="0" y="932"/>
                  </a:cubicBezTo>
                  <a:cubicBezTo>
                    <a:pt x="56" y="969"/>
                    <a:pt x="56" y="969"/>
                    <a:pt x="56" y="969"/>
                  </a:cubicBezTo>
                  <a:cubicBezTo>
                    <a:pt x="651" y="38"/>
                    <a:pt x="651" y="38"/>
                    <a:pt x="651" y="38"/>
                  </a:cubicBezTo>
                  <a:cubicBezTo>
                    <a:pt x="632" y="19"/>
                    <a:pt x="614" y="19"/>
                    <a:pt x="595" y="0"/>
                  </a:cubicBezTo>
                </a:path>
              </a:pathLst>
            </a:custGeom>
            <a:grpFill/>
            <a:ln>
              <a:noFill/>
            </a:ln>
            <a:effectLst/>
          </p:spPr>
          <p:txBody>
            <a:bodyPr wrap="none" anchor="ctr"/>
            <a:lstStyle/>
            <a:p>
              <a:pPr defTabSz="408230" fontAlgn="auto">
                <a:spcBef>
                  <a:spcPts val="0"/>
                </a:spcBef>
                <a:spcAft>
                  <a:spcPts val="0"/>
                </a:spcAft>
                <a:defRPr/>
              </a:pPr>
              <a:endParaRPr lang="en-US" sz="2213">
                <a:latin typeface="+mn-lt"/>
                <a:ea typeface="+mn-ea"/>
              </a:endParaRPr>
            </a:p>
          </p:txBody>
        </p:sp>
        <p:sp>
          <p:nvSpPr>
            <p:cNvPr id="18" name="Freeform 4">
              <a:extLst>
                <a:ext uri="{FF2B5EF4-FFF2-40B4-BE49-F238E27FC236}">
                  <a16:creationId xmlns:a16="http://schemas.microsoft.com/office/drawing/2014/main" id="{DFB754AB-5D87-9E36-6853-8F33D4B1C63D}"/>
                </a:ext>
              </a:extLst>
            </p:cNvPr>
            <p:cNvSpPr>
              <a:spLocks noChangeArrowheads="1"/>
            </p:cNvSpPr>
            <p:nvPr/>
          </p:nvSpPr>
          <p:spPr bwMode="auto">
            <a:xfrm>
              <a:off x="6657149" y="4128596"/>
              <a:ext cx="1612473" cy="1239834"/>
            </a:xfrm>
            <a:custGeom>
              <a:avLst/>
              <a:gdLst>
                <a:gd name="T0" fmla="*/ 875 w 895"/>
                <a:gd name="T1" fmla="*/ 0 h 690"/>
                <a:gd name="T2" fmla="*/ 875 w 895"/>
                <a:gd name="T3" fmla="*/ 0 h 690"/>
                <a:gd name="T4" fmla="*/ 0 w 895"/>
                <a:gd name="T5" fmla="*/ 633 h 690"/>
                <a:gd name="T6" fmla="*/ 37 w 895"/>
                <a:gd name="T7" fmla="*/ 689 h 690"/>
                <a:gd name="T8" fmla="*/ 894 w 895"/>
                <a:gd name="T9" fmla="*/ 37 h 690"/>
                <a:gd name="T10" fmla="*/ 875 w 895"/>
                <a:gd name="T11" fmla="*/ 0 h 690"/>
              </a:gdLst>
              <a:ahLst/>
              <a:cxnLst>
                <a:cxn ang="0">
                  <a:pos x="T0" y="T1"/>
                </a:cxn>
                <a:cxn ang="0">
                  <a:pos x="T2" y="T3"/>
                </a:cxn>
                <a:cxn ang="0">
                  <a:pos x="T4" y="T5"/>
                </a:cxn>
                <a:cxn ang="0">
                  <a:pos x="T6" y="T7"/>
                </a:cxn>
                <a:cxn ang="0">
                  <a:pos x="T8" y="T9"/>
                </a:cxn>
                <a:cxn ang="0">
                  <a:pos x="T10" y="T11"/>
                </a:cxn>
              </a:cxnLst>
              <a:rect l="0" t="0" r="r" b="b"/>
              <a:pathLst>
                <a:path w="895" h="690">
                  <a:moveTo>
                    <a:pt x="875" y="0"/>
                  </a:moveTo>
                  <a:lnTo>
                    <a:pt x="875" y="0"/>
                  </a:lnTo>
                  <a:cubicBezTo>
                    <a:pt x="0" y="633"/>
                    <a:pt x="0" y="633"/>
                    <a:pt x="0" y="633"/>
                  </a:cubicBezTo>
                  <a:cubicBezTo>
                    <a:pt x="37" y="689"/>
                    <a:pt x="37" y="689"/>
                    <a:pt x="37" y="689"/>
                  </a:cubicBezTo>
                  <a:cubicBezTo>
                    <a:pt x="894" y="37"/>
                    <a:pt x="894" y="37"/>
                    <a:pt x="894" y="37"/>
                  </a:cubicBezTo>
                  <a:cubicBezTo>
                    <a:pt x="894" y="18"/>
                    <a:pt x="875" y="18"/>
                    <a:pt x="875" y="0"/>
                  </a:cubicBezTo>
                </a:path>
              </a:pathLst>
            </a:custGeom>
            <a:grpFill/>
            <a:ln>
              <a:noFill/>
            </a:ln>
            <a:effectLst/>
          </p:spPr>
          <p:txBody>
            <a:bodyPr wrap="none" anchor="ctr"/>
            <a:lstStyle/>
            <a:p>
              <a:pPr defTabSz="408230" fontAlgn="auto">
                <a:spcBef>
                  <a:spcPts val="0"/>
                </a:spcBef>
                <a:spcAft>
                  <a:spcPts val="0"/>
                </a:spcAft>
                <a:defRPr/>
              </a:pPr>
              <a:endParaRPr lang="en-US" sz="2213">
                <a:latin typeface="+mn-lt"/>
                <a:ea typeface="+mn-ea"/>
              </a:endParaRPr>
            </a:p>
          </p:txBody>
        </p:sp>
        <p:sp>
          <p:nvSpPr>
            <p:cNvPr id="19" name="Freeform 5">
              <a:extLst>
                <a:ext uri="{FF2B5EF4-FFF2-40B4-BE49-F238E27FC236}">
                  <a16:creationId xmlns:a16="http://schemas.microsoft.com/office/drawing/2014/main" id="{59BCA2FC-BA99-AA5E-E026-B8F4535EADD2}"/>
                </a:ext>
              </a:extLst>
            </p:cNvPr>
            <p:cNvSpPr>
              <a:spLocks noChangeArrowheads="1"/>
            </p:cNvSpPr>
            <p:nvPr/>
          </p:nvSpPr>
          <p:spPr bwMode="auto">
            <a:xfrm>
              <a:off x="6999869" y="6712299"/>
              <a:ext cx="1844799" cy="644069"/>
            </a:xfrm>
            <a:custGeom>
              <a:avLst/>
              <a:gdLst>
                <a:gd name="T0" fmla="*/ 19 w 1025"/>
                <a:gd name="T1" fmla="*/ 0 h 355"/>
                <a:gd name="T2" fmla="*/ 19 w 1025"/>
                <a:gd name="T3" fmla="*/ 0 h 355"/>
                <a:gd name="T4" fmla="*/ 0 w 1025"/>
                <a:gd name="T5" fmla="*/ 56 h 355"/>
                <a:gd name="T6" fmla="*/ 1006 w 1025"/>
                <a:gd name="T7" fmla="*/ 354 h 355"/>
                <a:gd name="T8" fmla="*/ 1024 w 1025"/>
                <a:gd name="T9" fmla="*/ 298 h 355"/>
                <a:gd name="T10" fmla="*/ 19 w 1025"/>
                <a:gd name="T11" fmla="*/ 0 h 355"/>
              </a:gdLst>
              <a:ahLst/>
              <a:cxnLst>
                <a:cxn ang="0">
                  <a:pos x="T0" y="T1"/>
                </a:cxn>
                <a:cxn ang="0">
                  <a:pos x="T2" y="T3"/>
                </a:cxn>
                <a:cxn ang="0">
                  <a:pos x="T4" y="T5"/>
                </a:cxn>
                <a:cxn ang="0">
                  <a:pos x="T6" y="T7"/>
                </a:cxn>
                <a:cxn ang="0">
                  <a:pos x="T8" y="T9"/>
                </a:cxn>
                <a:cxn ang="0">
                  <a:pos x="T10" y="T11"/>
                </a:cxn>
              </a:cxnLst>
              <a:rect l="0" t="0" r="r" b="b"/>
              <a:pathLst>
                <a:path w="1025" h="355">
                  <a:moveTo>
                    <a:pt x="19" y="0"/>
                  </a:moveTo>
                  <a:lnTo>
                    <a:pt x="19" y="0"/>
                  </a:lnTo>
                  <a:cubicBezTo>
                    <a:pt x="0" y="56"/>
                    <a:pt x="0" y="56"/>
                    <a:pt x="0" y="56"/>
                  </a:cubicBezTo>
                  <a:cubicBezTo>
                    <a:pt x="1006" y="354"/>
                    <a:pt x="1006" y="354"/>
                    <a:pt x="1006" y="354"/>
                  </a:cubicBezTo>
                  <a:cubicBezTo>
                    <a:pt x="1006" y="336"/>
                    <a:pt x="1024" y="317"/>
                    <a:pt x="1024" y="298"/>
                  </a:cubicBezTo>
                  <a:cubicBezTo>
                    <a:pt x="19" y="0"/>
                    <a:pt x="19" y="0"/>
                    <a:pt x="19" y="0"/>
                  </a:cubicBezTo>
                </a:path>
              </a:pathLst>
            </a:custGeom>
            <a:grpFill/>
            <a:ln>
              <a:noFill/>
            </a:ln>
            <a:effectLst/>
          </p:spPr>
          <p:txBody>
            <a:bodyPr wrap="none" anchor="ctr"/>
            <a:lstStyle/>
            <a:p>
              <a:pPr defTabSz="408230" fontAlgn="auto">
                <a:spcBef>
                  <a:spcPts val="0"/>
                </a:spcBef>
                <a:spcAft>
                  <a:spcPts val="0"/>
                </a:spcAft>
                <a:defRPr/>
              </a:pPr>
              <a:endParaRPr lang="en-US" sz="2213">
                <a:latin typeface="+mn-lt"/>
                <a:ea typeface="+mn-ea"/>
              </a:endParaRPr>
            </a:p>
          </p:txBody>
        </p:sp>
        <p:sp>
          <p:nvSpPr>
            <p:cNvPr id="20" name="Freeform 6">
              <a:extLst>
                <a:ext uri="{FF2B5EF4-FFF2-40B4-BE49-F238E27FC236}">
                  <a16:creationId xmlns:a16="http://schemas.microsoft.com/office/drawing/2014/main" id="{9889E2F8-614D-8F43-D2E2-C448660A3047}"/>
                </a:ext>
              </a:extLst>
            </p:cNvPr>
            <p:cNvSpPr>
              <a:spLocks noChangeArrowheads="1"/>
            </p:cNvSpPr>
            <p:nvPr/>
          </p:nvSpPr>
          <p:spPr bwMode="auto">
            <a:xfrm>
              <a:off x="5823316" y="2784299"/>
              <a:ext cx="676273" cy="1916107"/>
            </a:xfrm>
            <a:custGeom>
              <a:avLst/>
              <a:gdLst>
                <a:gd name="T0" fmla="*/ 316 w 373"/>
                <a:gd name="T1" fmla="*/ 0 h 1062"/>
                <a:gd name="T2" fmla="*/ 316 w 373"/>
                <a:gd name="T3" fmla="*/ 0 h 1062"/>
                <a:gd name="T4" fmla="*/ 0 w 373"/>
                <a:gd name="T5" fmla="*/ 1043 h 1062"/>
                <a:gd name="T6" fmla="*/ 55 w 373"/>
                <a:gd name="T7" fmla="*/ 1061 h 1062"/>
                <a:gd name="T8" fmla="*/ 372 w 373"/>
                <a:gd name="T9" fmla="*/ 18 h 1062"/>
                <a:gd name="T10" fmla="*/ 316 w 373"/>
                <a:gd name="T11" fmla="*/ 0 h 1062"/>
              </a:gdLst>
              <a:ahLst/>
              <a:cxnLst>
                <a:cxn ang="0">
                  <a:pos x="T0" y="T1"/>
                </a:cxn>
                <a:cxn ang="0">
                  <a:pos x="T2" y="T3"/>
                </a:cxn>
                <a:cxn ang="0">
                  <a:pos x="T4" y="T5"/>
                </a:cxn>
                <a:cxn ang="0">
                  <a:pos x="T6" y="T7"/>
                </a:cxn>
                <a:cxn ang="0">
                  <a:pos x="T8" y="T9"/>
                </a:cxn>
                <a:cxn ang="0">
                  <a:pos x="T10" y="T11"/>
                </a:cxn>
              </a:cxnLst>
              <a:rect l="0" t="0" r="r" b="b"/>
              <a:pathLst>
                <a:path w="373" h="1062">
                  <a:moveTo>
                    <a:pt x="316" y="0"/>
                  </a:moveTo>
                  <a:lnTo>
                    <a:pt x="316" y="0"/>
                  </a:lnTo>
                  <a:cubicBezTo>
                    <a:pt x="0" y="1043"/>
                    <a:pt x="0" y="1043"/>
                    <a:pt x="0" y="1043"/>
                  </a:cubicBezTo>
                  <a:cubicBezTo>
                    <a:pt x="55" y="1061"/>
                    <a:pt x="55" y="1061"/>
                    <a:pt x="55" y="1061"/>
                  </a:cubicBezTo>
                  <a:cubicBezTo>
                    <a:pt x="372" y="18"/>
                    <a:pt x="372" y="18"/>
                    <a:pt x="372" y="18"/>
                  </a:cubicBezTo>
                  <a:cubicBezTo>
                    <a:pt x="353" y="0"/>
                    <a:pt x="334" y="0"/>
                    <a:pt x="316" y="0"/>
                  </a:cubicBezTo>
                </a:path>
              </a:pathLst>
            </a:custGeom>
            <a:grpFill/>
            <a:ln>
              <a:noFill/>
            </a:ln>
            <a:effectLst/>
          </p:spPr>
          <p:txBody>
            <a:bodyPr wrap="none" anchor="ctr"/>
            <a:lstStyle/>
            <a:p>
              <a:pPr defTabSz="408230" fontAlgn="auto">
                <a:spcBef>
                  <a:spcPts val="0"/>
                </a:spcBef>
                <a:spcAft>
                  <a:spcPts val="0"/>
                </a:spcAft>
                <a:defRPr/>
              </a:pPr>
              <a:endParaRPr lang="en-US" sz="2213">
                <a:latin typeface="+mn-lt"/>
                <a:ea typeface="+mn-ea"/>
              </a:endParaRPr>
            </a:p>
          </p:txBody>
        </p:sp>
        <p:sp>
          <p:nvSpPr>
            <p:cNvPr id="21" name="Freeform 9">
              <a:extLst>
                <a:ext uri="{FF2B5EF4-FFF2-40B4-BE49-F238E27FC236}">
                  <a16:creationId xmlns:a16="http://schemas.microsoft.com/office/drawing/2014/main" id="{A8CA6599-7710-802E-4118-48484DC44348}"/>
                </a:ext>
              </a:extLst>
            </p:cNvPr>
            <p:cNvSpPr>
              <a:spLocks noChangeArrowheads="1"/>
            </p:cNvSpPr>
            <p:nvPr/>
          </p:nvSpPr>
          <p:spPr bwMode="auto">
            <a:xfrm>
              <a:off x="3202288" y="7784862"/>
              <a:ext cx="1176167" cy="1509944"/>
            </a:xfrm>
            <a:custGeom>
              <a:avLst/>
              <a:gdLst>
                <a:gd name="T0" fmla="*/ 1174366 w 653"/>
                <a:gd name="T1" fmla="*/ 1173401 h 839"/>
                <a:gd name="T2" fmla="*/ 1174366 w 653"/>
                <a:gd name="T3" fmla="*/ 1173401 h 839"/>
                <a:gd name="T4" fmla="*/ 1140144 w 653"/>
                <a:gd name="T5" fmla="*/ 1272384 h 839"/>
                <a:gd name="T6" fmla="*/ 738482 w 653"/>
                <a:gd name="T7" fmla="*/ 1508144 h 839"/>
                <a:gd name="T8" fmla="*/ 637616 w 653"/>
                <a:gd name="T9" fmla="*/ 1473950 h 839"/>
                <a:gd name="T10" fmla="*/ 0 w 653"/>
                <a:gd name="T11" fmla="*/ 336543 h 839"/>
                <a:gd name="T12" fmla="*/ 32421 w 653"/>
                <a:gd name="T13" fmla="*/ 235760 h 839"/>
                <a:gd name="T14" fmla="*/ 435884 w 653"/>
                <a:gd name="T15" fmla="*/ 0 h 839"/>
                <a:gd name="T16" fmla="*/ 536750 w 653"/>
                <a:gd name="T17" fmla="*/ 34194 h 839"/>
                <a:gd name="T18" fmla="*/ 1174366 w 653"/>
                <a:gd name="T19" fmla="*/ 1173401 h 8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3" h="839">
                  <a:moveTo>
                    <a:pt x="652" y="652"/>
                  </a:moveTo>
                  <a:lnTo>
                    <a:pt x="652" y="652"/>
                  </a:lnTo>
                  <a:cubicBezTo>
                    <a:pt x="652" y="671"/>
                    <a:pt x="652" y="689"/>
                    <a:pt x="633" y="707"/>
                  </a:cubicBezTo>
                  <a:cubicBezTo>
                    <a:pt x="410" y="838"/>
                    <a:pt x="410" y="838"/>
                    <a:pt x="410" y="838"/>
                  </a:cubicBezTo>
                  <a:cubicBezTo>
                    <a:pt x="391" y="838"/>
                    <a:pt x="372" y="838"/>
                    <a:pt x="354" y="819"/>
                  </a:cubicBezTo>
                  <a:cubicBezTo>
                    <a:pt x="0" y="187"/>
                    <a:pt x="0" y="187"/>
                    <a:pt x="0" y="187"/>
                  </a:cubicBezTo>
                  <a:cubicBezTo>
                    <a:pt x="0" y="168"/>
                    <a:pt x="0" y="149"/>
                    <a:pt x="18" y="131"/>
                  </a:cubicBezTo>
                  <a:cubicBezTo>
                    <a:pt x="242" y="0"/>
                    <a:pt x="242" y="0"/>
                    <a:pt x="242" y="0"/>
                  </a:cubicBezTo>
                  <a:cubicBezTo>
                    <a:pt x="261" y="0"/>
                    <a:pt x="279" y="0"/>
                    <a:pt x="298" y="19"/>
                  </a:cubicBezTo>
                  <a:lnTo>
                    <a:pt x="652" y="65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2213"/>
            </a:p>
          </p:txBody>
        </p:sp>
        <p:sp>
          <p:nvSpPr>
            <p:cNvPr id="22" name="Freeform 10">
              <a:extLst>
                <a:ext uri="{FF2B5EF4-FFF2-40B4-BE49-F238E27FC236}">
                  <a16:creationId xmlns:a16="http://schemas.microsoft.com/office/drawing/2014/main" id="{611CDE01-55F1-CBAF-F0E2-261B05FA84ED}"/>
                </a:ext>
              </a:extLst>
            </p:cNvPr>
            <p:cNvSpPr>
              <a:spLocks noChangeArrowheads="1"/>
            </p:cNvSpPr>
            <p:nvPr/>
          </p:nvSpPr>
          <p:spPr bwMode="auto">
            <a:xfrm>
              <a:off x="2328110" y="6545118"/>
              <a:ext cx="1748357" cy="1883454"/>
            </a:xfrm>
            <a:custGeom>
              <a:avLst/>
              <a:gdLst>
                <a:gd name="T0" fmla="*/ 1746555 w 970"/>
                <a:gd name="T1" fmla="*/ 1210534 h 1044"/>
                <a:gd name="T2" fmla="*/ 1746555 w 970"/>
                <a:gd name="T3" fmla="*/ 1210534 h 1044"/>
                <a:gd name="T4" fmla="*/ 1712308 w 970"/>
                <a:gd name="T5" fmla="*/ 1311562 h 1044"/>
                <a:gd name="T6" fmla="*/ 738996 w 970"/>
                <a:gd name="T7" fmla="*/ 1849177 h 1044"/>
                <a:gd name="T8" fmla="*/ 638060 w 970"/>
                <a:gd name="T9" fmla="*/ 1814899 h 1044"/>
                <a:gd name="T10" fmla="*/ 0 w 970"/>
                <a:gd name="T11" fmla="*/ 672920 h 1044"/>
                <a:gd name="T12" fmla="*/ 34246 w 970"/>
                <a:gd name="T13" fmla="*/ 571892 h 1044"/>
                <a:gd name="T14" fmla="*/ 1007558 w 970"/>
                <a:gd name="T15" fmla="*/ 34277 h 1044"/>
                <a:gd name="T16" fmla="*/ 1108494 w 970"/>
                <a:gd name="T17" fmla="*/ 34277 h 1044"/>
                <a:gd name="T18" fmla="*/ 1746555 w 970"/>
                <a:gd name="T19" fmla="*/ 1210534 h 10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0" h="1044">
                  <a:moveTo>
                    <a:pt x="969" y="671"/>
                  </a:moveTo>
                  <a:lnTo>
                    <a:pt x="969" y="671"/>
                  </a:lnTo>
                  <a:cubicBezTo>
                    <a:pt x="969" y="689"/>
                    <a:pt x="969" y="708"/>
                    <a:pt x="950" y="727"/>
                  </a:cubicBezTo>
                  <a:cubicBezTo>
                    <a:pt x="410" y="1025"/>
                    <a:pt x="410" y="1025"/>
                    <a:pt x="410" y="1025"/>
                  </a:cubicBezTo>
                  <a:cubicBezTo>
                    <a:pt x="392" y="1043"/>
                    <a:pt x="373" y="1025"/>
                    <a:pt x="354" y="1006"/>
                  </a:cubicBezTo>
                  <a:cubicBezTo>
                    <a:pt x="0" y="373"/>
                    <a:pt x="0" y="373"/>
                    <a:pt x="0" y="373"/>
                  </a:cubicBezTo>
                  <a:cubicBezTo>
                    <a:pt x="0" y="354"/>
                    <a:pt x="0" y="317"/>
                    <a:pt x="19" y="317"/>
                  </a:cubicBezTo>
                  <a:cubicBezTo>
                    <a:pt x="559" y="19"/>
                    <a:pt x="559" y="19"/>
                    <a:pt x="559" y="19"/>
                  </a:cubicBezTo>
                  <a:cubicBezTo>
                    <a:pt x="578" y="0"/>
                    <a:pt x="597" y="0"/>
                    <a:pt x="615" y="19"/>
                  </a:cubicBezTo>
                  <a:lnTo>
                    <a:pt x="969" y="6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2213"/>
            </a:p>
          </p:txBody>
        </p:sp>
        <p:sp>
          <p:nvSpPr>
            <p:cNvPr id="23" name="Freeform 12">
              <a:extLst>
                <a:ext uri="{FF2B5EF4-FFF2-40B4-BE49-F238E27FC236}">
                  <a16:creationId xmlns:a16="http://schemas.microsoft.com/office/drawing/2014/main" id="{E08CA063-986B-81C1-8640-229F45A4B231}"/>
                </a:ext>
              </a:extLst>
            </p:cNvPr>
            <p:cNvSpPr>
              <a:spLocks noChangeArrowheads="1"/>
            </p:cNvSpPr>
            <p:nvPr/>
          </p:nvSpPr>
          <p:spPr bwMode="auto">
            <a:xfrm>
              <a:off x="4712233" y="4367620"/>
              <a:ext cx="2082134" cy="3393399"/>
            </a:xfrm>
            <a:custGeom>
              <a:avLst/>
              <a:gdLst>
                <a:gd name="T0" fmla="*/ 2080331 w 1155"/>
                <a:gd name="T1" fmla="*/ 3155392 h 1882"/>
                <a:gd name="T2" fmla="*/ 2080331 w 1155"/>
                <a:gd name="T3" fmla="*/ 3155392 h 1882"/>
                <a:gd name="T4" fmla="*/ 2047882 w 1155"/>
                <a:gd name="T5" fmla="*/ 3256365 h 1882"/>
                <a:gd name="T6" fmla="*/ 1845979 w 1155"/>
                <a:gd name="T7" fmla="*/ 3357337 h 1882"/>
                <a:gd name="T8" fmla="*/ 1779278 w 1155"/>
                <a:gd name="T9" fmla="*/ 3323079 h 1882"/>
                <a:gd name="T10" fmla="*/ 34252 w 1155"/>
                <a:gd name="T11" fmla="*/ 201945 h 1882"/>
                <a:gd name="T12" fmla="*/ 34252 w 1155"/>
                <a:gd name="T13" fmla="*/ 135231 h 1882"/>
                <a:gd name="T14" fmla="*/ 234353 w 1155"/>
                <a:gd name="T15" fmla="*/ 0 h 1882"/>
                <a:gd name="T16" fmla="*/ 335305 w 1155"/>
                <a:gd name="T17" fmla="*/ 34259 h 1882"/>
                <a:gd name="T18" fmla="*/ 2080331 w 1155"/>
                <a:gd name="T19" fmla="*/ 3155392 h 18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5" h="1882">
                  <a:moveTo>
                    <a:pt x="1154" y="1750"/>
                  </a:moveTo>
                  <a:lnTo>
                    <a:pt x="1154" y="1750"/>
                  </a:lnTo>
                  <a:cubicBezTo>
                    <a:pt x="1154" y="1769"/>
                    <a:pt x="1154" y="1788"/>
                    <a:pt x="1136" y="1806"/>
                  </a:cubicBezTo>
                  <a:cubicBezTo>
                    <a:pt x="1024" y="1862"/>
                    <a:pt x="1024" y="1862"/>
                    <a:pt x="1024" y="1862"/>
                  </a:cubicBezTo>
                  <a:cubicBezTo>
                    <a:pt x="1005" y="1881"/>
                    <a:pt x="987" y="1862"/>
                    <a:pt x="987" y="1843"/>
                  </a:cubicBezTo>
                  <a:cubicBezTo>
                    <a:pt x="19" y="112"/>
                    <a:pt x="19" y="112"/>
                    <a:pt x="19" y="112"/>
                  </a:cubicBezTo>
                  <a:cubicBezTo>
                    <a:pt x="0" y="93"/>
                    <a:pt x="0" y="75"/>
                    <a:pt x="19" y="75"/>
                  </a:cubicBezTo>
                  <a:cubicBezTo>
                    <a:pt x="130" y="0"/>
                    <a:pt x="130" y="0"/>
                    <a:pt x="130" y="0"/>
                  </a:cubicBezTo>
                  <a:cubicBezTo>
                    <a:pt x="149" y="0"/>
                    <a:pt x="168" y="0"/>
                    <a:pt x="186" y="19"/>
                  </a:cubicBezTo>
                  <a:lnTo>
                    <a:pt x="1154" y="175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2213"/>
            </a:p>
          </p:txBody>
        </p:sp>
        <p:sp>
          <p:nvSpPr>
            <p:cNvPr id="24" name="Freeform 13">
              <a:extLst>
                <a:ext uri="{FF2B5EF4-FFF2-40B4-BE49-F238E27FC236}">
                  <a16:creationId xmlns:a16="http://schemas.microsoft.com/office/drawing/2014/main" id="{F0EE9674-8266-539C-A089-E2A91ED35BB6}"/>
                </a:ext>
              </a:extLst>
            </p:cNvPr>
            <p:cNvSpPr>
              <a:spLocks noChangeArrowheads="1"/>
            </p:cNvSpPr>
            <p:nvPr/>
          </p:nvSpPr>
          <p:spPr bwMode="auto">
            <a:xfrm>
              <a:off x="2399636" y="6918628"/>
              <a:ext cx="1104641" cy="1374847"/>
            </a:xfrm>
            <a:custGeom>
              <a:avLst/>
              <a:gdLst>
                <a:gd name="T0" fmla="*/ 434672 w 615"/>
                <a:gd name="T1" fmla="*/ 167138 h 765"/>
                <a:gd name="T2" fmla="*/ 468799 w 615"/>
                <a:gd name="T3" fmla="*/ 0 h 765"/>
                <a:gd name="T4" fmla="*/ 535257 w 615"/>
                <a:gd name="T5" fmla="*/ 167138 h 765"/>
                <a:gd name="T6" fmla="*/ 635842 w 615"/>
                <a:gd name="T7" fmla="*/ 368423 h 765"/>
                <a:gd name="T8" fmla="*/ 567588 w 615"/>
                <a:gd name="T9" fmla="*/ 201285 h 765"/>
                <a:gd name="T10" fmla="*/ 535257 w 615"/>
                <a:gd name="T11" fmla="*/ 368423 h 765"/>
                <a:gd name="T12" fmla="*/ 768758 w 615"/>
                <a:gd name="T13" fmla="*/ 535561 h 765"/>
                <a:gd name="T14" fmla="*/ 768758 w 615"/>
                <a:gd name="T15" fmla="*/ 434919 h 765"/>
                <a:gd name="T16" fmla="*/ 601715 w 615"/>
                <a:gd name="T17" fmla="*/ 501415 h 765"/>
                <a:gd name="T18" fmla="*/ 768758 w 615"/>
                <a:gd name="T19" fmla="*/ 535561 h 765"/>
                <a:gd name="T20" fmla="*/ 903471 w 615"/>
                <a:gd name="T21" fmla="*/ 670350 h 765"/>
                <a:gd name="T22" fmla="*/ 736427 w 615"/>
                <a:gd name="T23" fmla="*/ 636204 h 765"/>
                <a:gd name="T24" fmla="*/ 802885 w 615"/>
                <a:gd name="T25" fmla="*/ 769195 h 765"/>
                <a:gd name="T26" fmla="*/ 368214 w 615"/>
                <a:gd name="T27" fmla="*/ 267781 h 765"/>
                <a:gd name="T28" fmla="*/ 267628 w 615"/>
                <a:gd name="T29" fmla="*/ 134789 h 765"/>
                <a:gd name="T30" fmla="*/ 233501 w 615"/>
                <a:gd name="T31" fmla="*/ 267781 h 765"/>
                <a:gd name="T32" fmla="*/ 468799 w 615"/>
                <a:gd name="T33" fmla="*/ 469065 h 765"/>
                <a:gd name="T34" fmla="*/ 468799 w 615"/>
                <a:gd name="T35" fmla="*/ 334277 h 765"/>
                <a:gd name="T36" fmla="*/ 299959 w 615"/>
                <a:gd name="T37" fmla="*/ 402570 h 765"/>
                <a:gd name="T38" fmla="*/ 468799 w 615"/>
                <a:gd name="T39" fmla="*/ 469065 h 765"/>
                <a:gd name="T40" fmla="*/ 601715 w 615"/>
                <a:gd name="T41" fmla="*/ 569708 h 765"/>
                <a:gd name="T42" fmla="*/ 434672 w 615"/>
                <a:gd name="T43" fmla="*/ 535561 h 765"/>
                <a:gd name="T44" fmla="*/ 535257 w 615"/>
                <a:gd name="T45" fmla="*/ 670350 h 765"/>
                <a:gd name="T46" fmla="*/ 668173 w 615"/>
                <a:gd name="T47" fmla="*/ 837488 h 765"/>
                <a:gd name="T48" fmla="*/ 601715 w 615"/>
                <a:gd name="T49" fmla="*/ 702700 h 765"/>
                <a:gd name="T50" fmla="*/ 567588 w 615"/>
                <a:gd name="T51" fmla="*/ 837488 h 765"/>
                <a:gd name="T52" fmla="*/ 167043 w 615"/>
                <a:gd name="T53" fmla="*/ 368423 h 765"/>
                <a:gd name="T54" fmla="*/ 167043 w 615"/>
                <a:gd name="T55" fmla="*/ 233634 h 765"/>
                <a:gd name="T56" fmla="*/ 0 w 615"/>
                <a:gd name="T57" fmla="*/ 334277 h 765"/>
                <a:gd name="T58" fmla="*/ 167043 w 615"/>
                <a:gd name="T59" fmla="*/ 368423 h 765"/>
                <a:gd name="T60" fmla="*/ 299959 w 615"/>
                <a:gd name="T61" fmla="*/ 501415 h 765"/>
                <a:gd name="T62" fmla="*/ 132916 w 615"/>
                <a:gd name="T63" fmla="*/ 434919 h 765"/>
                <a:gd name="T64" fmla="*/ 233501 w 615"/>
                <a:gd name="T65" fmla="*/ 602057 h 765"/>
                <a:gd name="T66" fmla="*/ 368214 w 615"/>
                <a:gd name="T67" fmla="*/ 769195 h 765"/>
                <a:gd name="T68" fmla="*/ 299959 w 615"/>
                <a:gd name="T69" fmla="*/ 602057 h 765"/>
                <a:gd name="T70" fmla="*/ 267628 w 615"/>
                <a:gd name="T71" fmla="*/ 769195 h 765"/>
                <a:gd name="T72" fmla="*/ 501130 w 615"/>
                <a:gd name="T73" fmla="*/ 938131 h 765"/>
                <a:gd name="T74" fmla="*/ 501130 w 615"/>
                <a:gd name="T75" fmla="*/ 837488 h 765"/>
                <a:gd name="T76" fmla="*/ 334087 w 615"/>
                <a:gd name="T77" fmla="*/ 903984 h 765"/>
                <a:gd name="T78" fmla="*/ 501130 w 615"/>
                <a:gd name="T79" fmla="*/ 938131 h 765"/>
                <a:gd name="T80" fmla="*/ 1004056 w 615"/>
                <a:gd name="T81" fmla="*/ 869838 h 765"/>
                <a:gd name="T82" fmla="*/ 835216 w 615"/>
                <a:gd name="T83" fmla="*/ 803342 h 765"/>
                <a:gd name="T84" fmla="*/ 935802 w 615"/>
                <a:gd name="T85" fmla="*/ 970480 h 765"/>
                <a:gd name="T86" fmla="*/ 1070514 w 615"/>
                <a:gd name="T87" fmla="*/ 1137618 h 765"/>
                <a:gd name="T88" fmla="*/ 1004056 w 615"/>
                <a:gd name="T89" fmla="*/ 970480 h 765"/>
                <a:gd name="T90" fmla="*/ 969929 w 615"/>
                <a:gd name="T91" fmla="*/ 1137618 h 765"/>
                <a:gd name="T92" fmla="*/ 768758 w 615"/>
                <a:gd name="T93" fmla="*/ 1036976 h 765"/>
                <a:gd name="T94" fmla="*/ 768758 w 615"/>
                <a:gd name="T95" fmla="*/ 903984 h 765"/>
                <a:gd name="T96" fmla="*/ 635842 w 615"/>
                <a:gd name="T97" fmla="*/ 1004627 h 765"/>
                <a:gd name="T98" fmla="*/ 768758 w 615"/>
                <a:gd name="T99" fmla="*/ 1036976 h 765"/>
                <a:gd name="T100" fmla="*/ 903471 w 615"/>
                <a:gd name="T101" fmla="*/ 1171765 h 765"/>
                <a:gd name="T102" fmla="*/ 768758 w 615"/>
                <a:gd name="T103" fmla="*/ 1105269 h 765"/>
                <a:gd name="T104" fmla="*/ 835216 w 615"/>
                <a:gd name="T105" fmla="*/ 1272407 h 765"/>
                <a:gd name="T106" fmla="*/ 601715 w 615"/>
                <a:gd name="T107" fmla="*/ 1137618 h 765"/>
                <a:gd name="T108" fmla="*/ 501130 w 615"/>
                <a:gd name="T109" fmla="*/ 1004627 h 765"/>
                <a:gd name="T110" fmla="*/ 468799 w 615"/>
                <a:gd name="T111" fmla="*/ 1137618 h 765"/>
                <a:gd name="T112" fmla="*/ 702300 w 615"/>
                <a:gd name="T113" fmla="*/ 1338903 h 765"/>
                <a:gd name="T114" fmla="*/ 702300 w 615"/>
                <a:gd name="T115" fmla="*/ 1205912 h 765"/>
                <a:gd name="T116" fmla="*/ 535257 w 615"/>
                <a:gd name="T117" fmla="*/ 1304757 h 765"/>
                <a:gd name="T118" fmla="*/ 702300 w 615"/>
                <a:gd name="T119" fmla="*/ 1338903 h 7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15" h="765">
                  <a:moveTo>
                    <a:pt x="279" y="112"/>
                  </a:moveTo>
                  <a:lnTo>
                    <a:pt x="279" y="112"/>
                  </a:lnTo>
                  <a:cubicBezTo>
                    <a:pt x="261" y="112"/>
                    <a:pt x="242" y="112"/>
                    <a:pt x="242" y="93"/>
                  </a:cubicBezTo>
                  <a:cubicBezTo>
                    <a:pt x="223" y="56"/>
                    <a:pt x="223" y="56"/>
                    <a:pt x="223" y="56"/>
                  </a:cubicBezTo>
                  <a:cubicBezTo>
                    <a:pt x="205" y="56"/>
                    <a:pt x="223" y="37"/>
                    <a:pt x="223" y="19"/>
                  </a:cubicBezTo>
                  <a:cubicBezTo>
                    <a:pt x="261" y="0"/>
                    <a:pt x="261" y="0"/>
                    <a:pt x="261" y="0"/>
                  </a:cubicBezTo>
                  <a:cubicBezTo>
                    <a:pt x="279" y="0"/>
                    <a:pt x="298" y="0"/>
                    <a:pt x="298" y="19"/>
                  </a:cubicBezTo>
                  <a:cubicBezTo>
                    <a:pt x="316" y="56"/>
                    <a:pt x="316" y="56"/>
                    <a:pt x="316" y="56"/>
                  </a:cubicBezTo>
                  <a:cubicBezTo>
                    <a:pt x="316" y="56"/>
                    <a:pt x="316" y="75"/>
                    <a:pt x="298" y="93"/>
                  </a:cubicBezTo>
                  <a:lnTo>
                    <a:pt x="279" y="112"/>
                  </a:lnTo>
                  <a:close/>
                  <a:moveTo>
                    <a:pt x="354" y="205"/>
                  </a:moveTo>
                  <a:lnTo>
                    <a:pt x="354" y="205"/>
                  </a:lnTo>
                  <a:cubicBezTo>
                    <a:pt x="372" y="186"/>
                    <a:pt x="391" y="168"/>
                    <a:pt x="372" y="149"/>
                  </a:cubicBezTo>
                  <a:cubicBezTo>
                    <a:pt x="354" y="130"/>
                    <a:pt x="354" y="130"/>
                    <a:pt x="354" y="130"/>
                  </a:cubicBezTo>
                  <a:cubicBezTo>
                    <a:pt x="354" y="112"/>
                    <a:pt x="335" y="112"/>
                    <a:pt x="316" y="112"/>
                  </a:cubicBezTo>
                  <a:cubicBezTo>
                    <a:pt x="298" y="130"/>
                    <a:pt x="298" y="130"/>
                    <a:pt x="298" y="130"/>
                  </a:cubicBezTo>
                  <a:cubicBezTo>
                    <a:pt x="279" y="130"/>
                    <a:pt x="279" y="149"/>
                    <a:pt x="279" y="168"/>
                  </a:cubicBezTo>
                  <a:cubicBezTo>
                    <a:pt x="298" y="205"/>
                    <a:pt x="298" y="205"/>
                    <a:pt x="298" y="205"/>
                  </a:cubicBezTo>
                  <a:cubicBezTo>
                    <a:pt x="298" y="205"/>
                    <a:pt x="316" y="224"/>
                    <a:pt x="335" y="205"/>
                  </a:cubicBezTo>
                  <a:lnTo>
                    <a:pt x="354" y="205"/>
                  </a:lnTo>
                  <a:close/>
                  <a:moveTo>
                    <a:pt x="428" y="298"/>
                  </a:moveTo>
                  <a:lnTo>
                    <a:pt x="428" y="298"/>
                  </a:lnTo>
                  <a:cubicBezTo>
                    <a:pt x="447" y="298"/>
                    <a:pt x="447" y="279"/>
                    <a:pt x="428" y="261"/>
                  </a:cubicBezTo>
                  <a:cubicBezTo>
                    <a:pt x="428" y="242"/>
                    <a:pt x="428" y="242"/>
                    <a:pt x="428" y="242"/>
                  </a:cubicBezTo>
                  <a:cubicBezTo>
                    <a:pt x="410" y="224"/>
                    <a:pt x="391" y="224"/>
                    <a:pt x="372" y="224"/>
                  </a:cubicBezTo>
                  <a:cubicBezTo>
                    <a:pt x="354" y="242"/>
                    <a:pt x="354" y="242"/>
                    <a:pt x="354" y="242"/>
                  </a:cubicBezTo>
                  <a:cubicBezTo>
                    <a:pt x="335" y="242"/>
                    <a:pt x="335" y="261"/>
                    <a:pt x="335" y="279"/>
                  </a:cubicBezTo>
                  <a:cubicBezTo>
                    <a:pt x="354" y="317"/>
                    <a:pt x="354" y="317"/>
                    <a:pt x="354" y="317"/>
                  </a:cubicBezTo>
                  <a:cubicBezTo>
                    <a:pt x="354" y="317"/>
                    <a:pt x="372" y="335"/>
                    <a:pt x="391" y="317"/>
                  </a:cubicBezTo>
                  <a:lnTo>
                    <a:pt x="428" y="298"/>
                  </a:lnTo>
                  <a:close/>
                  <a:moveTo>
                    <a:pt x="484" y="410"/>
                  </a:moveTo>
                  <a:lnTo>
                    <a:pt x="484" y="410"/>
                  </a:lnTo>
                  <a:cubicBezTo>
                    <a:pt x="503" y="410"/>
                    <a:pt x="503" y="391"/>
                    <a:pt x="503" y="373"/>
                  </a:cubicBezTo>
                  <a:cubicBezTo>
                    <a:pt x="484" y="335"/>
                    <a:pt x="484" y="335"/>
                    <a:pt x="484" y="335"/>
                  </a:cubicBezTo>
                  <a:cubicBezTo>
                    <a:pt x="465" y="335"/>
                    <a:pt x="447" y="317"/>
                    <a:pt x="447" y="335"/>
                  </a:cubicBezTo>
                  <a:cubicBezTo>
                    <a:pt x="410" y="354"/>
                    <a:pt x="410" y="354"/>
                    <a:pt x="410" y="354"/>
                  </a:cubicBezTo>
                  <a:cubicBezTo>
                    <a:pt x="391" y="354"/>
                    <a:pt x="391" y="373"/>
                    <a:pt x="391" y="391"/>
                  </a:cubicBezTo>
                  <a:cubicBezTo>
                    <a:pt x="410" y="410"/>
                    <a:pt x="410" y="410"/>
                    <a:pt x="410" y="410"/>
                  </a:cubicBezTo>
                  <a:cubicBezTo>
                    <a:pt x="428" y="428"/>
                    <a:pt x="447" y="428"/>
                    <a:pt x="447" y="428"/>
                  </a:cubicBezTo>
                  <a:lnTo>
                    <a:pt x="484" y="410"/>
                  </a:lnTo>
                  <a:close/>
                  <a:moveTo>
                    <a:pt x="205" y="149"/>
                  </a:moveTo>
                  <a:lnTo>
                    <a:pt x="205" y="149"/>
                  </a:lnTo>
                  <a:cubicBezTo>
                    <a:pt x="205" y="130"/>
                    <a:pt x="223" y="112"/>
                    <a:pt x="205" y="112"/>
                  </a:cubicBezTo>
                  <a:cubicBezTo>
                    <a:pt x="186" y="75"/>
                    <a:pt x="186" y="75"/>
                    <a:pt x="186" y="75"/>
                  </a:cubicBezTo>
                  <a:cubicBezTo>
                    <a:pt x="186" y="56"/>
                    <a:pt x="167" y="56"/>
                    <a:pt x="149" y="75"/>
                  </a:cubicBezTo>
                  <a:cubicBezTo>
                    <a:pt x="130" y="75"/>
                    <a:pt x="130" y="75"/>
                    <a:pt x="130" y="75"/>
                  </a:cubicBezTo>
                  <a:cubicBezTo>
                    <a:pt x="112" y="93"/>
                    <a:pt x="112" y="112"/>
                    <a:pt x="112" y="130"/>
                  </a:cubicBezTo>
                  <a:cubicBezTo>
                    <a:pt x="130" y="149"/>
                    <a:pt x="130" y="149"/>
                    <a:pt x="130" y="149"/>
                  </a:cubicBezTo>
                  <a:cubicBezTo>
                    <a:pt x="130" y="168"/>
                    <a:pt x="149" y="168"/>
                    <a:pt x="167" y="168"/>
                  </a:cubicBezTo>
                  <a:lnTo>
                    <a:pt x="205" y="149"/>
                  </a:lnTo>
                  <a:close/>
                  <a:moveTo>
                    <a:pt x="261" y="261"/>
                  </a:moveTo>
                  <a:lnTo>
                    <a:pt x="261" y="261"/>
                  </a:lnTo>
                  <a:cubicBezTo>
                    <a:pt x="279" y="242"/>
                    <a:pt x="279" y="224"/>
                    <a:pt x="261" y="205"/>
                  </a:cubicBezTo>
                  <a:cubicBezTo>
                    <a:pt x="261" y="186"/>
                    <a:pt x="261" y="186"/>
                    <a:pt x="261" y="186"/>
                  </a:cubicBezTo>
                  <a:cubicBezTo>
                    <a:pt x="242" y="168"/>
                    <a:pt x="223" y="168"/>
                    <a:pt x="205" y="168"/>
                  </a:cubicBezTo>
                  <a:cubicBezTo>
                    <a:pt x="186" y="186"/>
                    <a:pt x="186" y="186"/>
                    <a:pt x="186" y="186"/>
                  </a:cubicBezTo>
                  <a:cubicBezTo>
                    <a:pt x="167" y="205"/>
                    <a:pt x="167" y="224"/>
                    <a:pt x="167" y="224"/>
                  </a:cubicBezTo>
                  <a:cubicBezTo>
                    <a:pt x="186" y="261"/>
                    <a:pt x="186" y="261"/>
                    <a:pt x="186" y="261"/>
                  </a:cubicBezTo>
                  <a:cubicBezTo>
                    <a:pt x="205" y="279"/>
                    <a:pt x="223" y="279"/>
                    <a:pt x="223" y="261"/>
                  </a:cubicBezTo>
                  <a:lnTo>
                    <a:pt x="261" y="261"/>
                  </a:lnTo>
                  <a:close/>
                  <a:moveTo>
                    <a:pt x="316" y="354"/>
                  </a:moveTo>
                  <a:lnTo>
                    <a:pt x="316" y="354"/>
                  </a:lnTo>
                  <a:cubicBezTo>
                    <a:pt x="335" y="354"/>
                    <a:pt x="335" y="335"/>
                    <a:pt x="335" y="317"/>
                  </a:cubicBezTo>
                  <a:cubicBezTo>
                    <a:pt x="316" y="298"/>
                    <a:pt x="316" y="298"/>
                    <a:pt x="316" y="298"/>
                  </a:cubicBezTo>
                  <a:cubicBezTo>
                    <a:pt x="298" y="279"/>
                    <a:pt x="279" y="279"/>
                    <a:pt x="279" y="279"/>
                  </a:cubicBezTo>
                  <a:cubicBezTo>
                    <a:pt x="242" y="298"/>
                    <a:pt x="242" y="298"/>
                    <a:pt x="242" y="298"/>
                  </a:cubicBezTo>
                  <a:cubicBezTo>
                    <a:pt x="223" y="298"/>
                    <a:pt x="223" y="317"/>
                    <a:pt x="242" y="335"/>
                  </a:cubicBezTo>
                  <a:cubicBezTo>
                    <a:pt x="242" y="373"/>
                    <a:pt x="242" y="373"/>
                    <a:pt x="242" y="373"/>
                  </a:cubicBezTo>
                  <a:cubicBezTo>
                    <a:pt x="261" y="373"/>
                    <a:pt x="279" y="391"/>
                    <a:pt x="298" y="373"/>
                  </a:cubicBezTo>
                  <a:lnTo>
                    <a:pt x="316" y="354"/>
                  </a:lnTo>
                  <a:close/>
                  <a:moveTo>
                    <a:pt x="372" y="466"/>
                  </a:moveTo>
                  <a:lnTo>
                    <a:pt x="372" y="466"/>
                  </a:lnTo>
                  <a:cubicBezTo>
                    <a:pt x="391" y="466"/>
                    <a:pt x="391" y="447"/>
                    <a:pt x="391" y="428"/>
                  </a:cubicBezTo>
                  <a:cubicBezTo>
                    <a:pt x="372" y="410"/>
                    <a:pt x="372" y="410"/>
                    <a:pt x="372" y="410"/>
                  </a:cubicBezTo>
                  <a:cubicBezTo>
                    <a:pt x="372" y="391"/>
                    <a:pt x="354" y="391"/>
                    <a:pt x="335" y="391"/>
                  </a:cubicBezTo>
                  <a:cubicBezTo>
                    <a:pt x="298" y="410"/>
                    <a:pt x="298" y="410"/>
                    <a:pt x="298" y="410"/>
                  </a:cubicBezTo>
                  <a:cubicBezTo>
                    <a:pt x="298" y="410"/>
                    <a:pt x="279" y="428"/>
                    <a:pt x="298" y="447"/>
                  </a:cubicBezTo>
                  <a:cubicBezTo>
                    <a:pt x="316" y="466"/>
                    <a:pt x="316" y="466"/>
                    <a:pt x="316" y="466"/>
                  </a:cubicBezTo>
                  <a:cubicBezTo>
                    <a:pt x="316" y="484"/>
                    <a:pt x="335" y="503"/>
                    <a:pt x="354" y="484"/>
                  </a:cubicBezTo>
                  <a:lnTo>
                    <a:pt x="372" y="466"/>
                  </a:lnTo>
                  <a:close/>
                  <a:moveTo>
                    <a:pt x="93" y="205"/>
                  </a:moveTo>
                  <a:lnTo>
                    <a:pt x="93" y="205"/>
                  </a:lnTo>
                  <a:cubicBezTo>
                    <a:pt x="112" y="205"/>
                    <a:pt x="112" y="186"/>
                    <a:pt x="112" y="168"/>
                  </a:cubicBezTo>
                  <a:cubicBezTo>
                    <a:pt x="93" y="130"/>
                    <a:pt x="93" y="130"/>
                    <a:pt x="93" y="130"/>
                  </a:cubicBezTo>
                  <a:cubicBezTo>
                    <a:pt x="74" y="130"/>
                    <a:pt x="56" y="112"/>
                    <a:pt x="56" y="130"/>
                  </a:cubicBezTo>
                  <a:cubicBezTo>
                    <a:pt x="18" y="149"/>
                    <a:pt x="18" y="149"/>
                    <a:pt x="18" y="149"/>
                  </a:cubicBezTo>
                  <a:cubicBezTo>
                    <a:pt x="0" y="149"/>
                    <a:pt x="0" y="168"/>
                    <a:pt x="0" y="186"/>
                  </a:cubicBezTo>
                  <a:cubicBezTo>
                    <a:pt x="18" y="205"/>
                    <a:pt x="18" y="205"/>
                    <a:pt x="18" y="205"/>
                  </a:cubicBezTo>
                  <a:cubicBezTo>
                    <a:pt x="37" y="224"/>
                    <a:pt x="56" y="224"/>
                    <a:pt x="74" y="224"/>
                  </a:cubicBezTo>
                  <a:lnTo>
                    <a:pt x="93" y="205"/>
                  </a:lnTo>
                  <a:close/>
                  <a:moveTo>
                    <a:pt x="149" y="317"/>
                  </a:moveTo>
                  <a:lnTo>
                    <a:pt x="149" y="317"/>
                  </a:lnTo>
                  <a:cubicBezTo>
                    <a:pt x="167" y="298"/>
                    <a:pt x="167" y="279"/>
                    <a:pt x="167" y="279"/>
                  </a:cubicBezTo>
                  <a:cubicBezTo>
                    <a:pt x="149" y="242"/>
                    <a:pt x="149" y="242"/>
                    <a:pt x="149" y="242"/>
                  </a:cubicBezTo>
                  <a:cubicBezTo>
                    <a:pt x="149" y="224"/>
                    <a:pt x="130" y="224"/>
                    <a:pt x="112" y="224"/>
                  </a:cubicBezTo>
                  <a:cubicBezTo>
                    <a:pt x="74" y="242"/>
                    <a:pt x="74" y="242"/>
                    <a:pt x="74" y="242"/>
                  </a:cubicBezTo>
                  <a:cubicBezTo>
                    <a:pt x="74" y="261"/>
                    <a:pt x="56" y="279"/>
                    <a:pt x="74" y="279"/>
                  </a:cubicBezTo>
                  <a:cubicBezTo>
                    <a:pt x="93" y="317"/>
                    <a:pt x="93" y="317"/>
                    <a:pt x="93" y="317"/>
                  </a:cubicBezTo>
                  <a:cubicBezTo>
                    <a:pt x="93" y="335"/>
                    <a:pt x="112" y="335"/>
                    <a:pt x="130" y="335"/>
                  </a:cubicBezTo>
                  <a:lnTo>
                    <a:pt x="149" y="317"/>
                  </a:lnTo>
                  <a:close/>
                  <a:moveTo>
                    <a:pt x="205" y="428"/>
                  </a:moveTo>
                  <a:lnTo>
                    <a:pt x="205" y="428"/>
                  </a:lnTo>
                  <a:cubicBezTo>
                    <a:pt x="223" y="410"/>
                    <a:pt x="242" y="391"/>
                    <a:pt x="223" y="373"/>
                  </a:cubicBezTo>
                  <a:cubicBezTo>
                    <a:pt x="205" y="354"/>
                    <a:pt x="205" y="354"/>
                    <a:pt x="205" y="354"/>
                  </a:cubicBezTo>
                  <a:cubicBezTo>
                    <a:pt x="205" y="335"/>
                    <a:pt x="186" y="335"/>
                    <a:pt x="167" y="335"/>
                  </a:cubicBezTo>
                  <a:cubicBezTo>
                    <a:pt x="149" y="354"/>
                    <a:pt x="149" y="354"/>
                    <a:pt x="149" y="354"/>
                  </a:cubicBezTo>
                  <a:cubicBezTo>
                    <a:pt x="130" y="373"/>
                    <a:pt x="130" y="391"/>
                    <a:pt x="130" y="391"/>
                  </a:cubicBezTo>
                  <a:cubicBezTo>
                    <a:pt x="149" y="428"/>
                    <a:pt x="149" y="428"/>
                    <a:pt x="149" y="428"/>
                  </a:cubicBezTo>
                  <a:cubicBezTo>
                    <a:pt x="149" y="447"/>
                    <a:pt x="167" y="447"/>
                    <a:pt x="186" y="428"/>
                  </a:cubicBezTo>
                  <a:lnTo>
                    <a:pt x="205" y="428"/>
                  </a:lnTo>
                  <a:close/>
                  <a:moveTo>
                    <a:pt x="279" y="522"/>
                  </a:moveTo>
                  <a:lnTo>
                    <a:pt x="279" y="522"/>
                  </a:lnTo>
                  <a:cubicBezTo>
                    <a:pt x="298" y="522"/>
                    <a:pt x="298" y="503"/>
                    <a:pt x="279" y="484"/>
                  </a:cubicBezTo>
                  <a:cubicBezTo>
                    <a:pt x="279" y="466"/>
                    <a:pt x="279" y="466"/>
                    <a:pt x="279" y="466"/>
                  </a:cubicBezTo>
                  <a:cubicBezTo>
                    <a:pt x="261" y="447"/>
                    <a:pt x="242" y="447"/>
                    <a:pt x="223" y="447"/>
                  </a:cubicBezTo>
                  <a:cubicBezTo>
                    <a:pt x="205" y="466"/>
                    <a:pt x="205" y="466"/>
                    <a:pt x="205" y="466"/>
                  </a:cubicBezTo>
                  <a:cubicBezTo>
                    <a:pt x="186" y="466"/>
                    <a:pt x="186" y="484"/>
                    <a:pt x="186" y="503"/>
                  </a:cubicBezTo>
                  <a:cubicBezTo>
                    <a:pt x="205" y="540"/>
                    <a:pt x="205" y="540"/>
                    <a:pt x="205" y="540"/>
                  </a:cubicBezTo>
                  <a:cubicBezTo>
                    <a:pt x="205" y="540"/>
                    <a:pt x="223" y="559"/>
                    <a:pt x="242" y="540"/>
                  </a:cubicBezTo>
                  <a:lnTo>
                    <a:pt x="279" y="522"/>
                  </a:lnTo>
                  <a:close/>
                  <a:moveTo>
                    <a:pt x="540" y="522"/>
                  </a:moveTo>
                  <a:lnTo>
                    <a:pt x="540" y="522"/>
                  </a:lnTo>
                  <a:cubicBezTo>
                    <a:pt x="559" y="503"/>
                    <a:pt x="559" y="484"/>
                    <a:pt x="559" y="484"/>
                  </a:cubicBezTo>
                  <a:cubicBezTo>
                    <a:pt x="540" y="447"/>
                    <a:pt x="540" y="447"/>
                    <a:pt x="540" y="447"/>
                  </a:cubicBezTo>
                  <a:cubicBezTo>
                    <a:pt x="521" y="428"/>
                    <a:pt x="503" y="428"/>
                    <a:pt x="503" y="428"/>
                  </a:cubicBezTo>
                  <a:cubicBezTo>
                    <a:pt x="465" y="447"/>
                    <a:pt x="465" y="447"/>
                    <a:pt x="465" y="447"/>
                  </a:cubicBezTo>
                  <a:cubicBezTo>
                    <a:pt x="447" y="466"/>
                    <a:pt x="447" y="484"/>
                    <a:pt x="447" y="484"/>
                  </a:cubicBezTo>
                  <a:cubicBezTo>
                    <a:pt x="465" y="522"/>
                    <a:pt x="465" y="522"/>
                    <a:pt x="465" y="522"/>
                  </a:cubicBezTo>
                  <a:cubicBezTo>
                    <a:pt x="484" y="540"/>
                    <a:pt x="503" y="540"/>
                    <a:pt x="521" y="540"/>
                  </a:cubicBezTo>
                  <a:lnTo>
                    <a:pt x="540" y="522"/>
                  </a:lnTo>
                  <a:close/>
                  <a:moveTo>
                    <a:pt x="596" y="633"/>
                  </a:moveTo>
                  <a:lnTo>
                    <a:pt x="596" y="633"/>
                  </a:lnTo>
                  <a:cubicBezTo>
                    <a:pt x="614" y="615"/>
                    <a:pt x="614" y="596"/>
                    <a:pt x="614" y="577"/>
                  </a:cubicBezTo>
                  <a:cubicBezTo>
                    <a:pt x="596" y="559"/>
                    <a:pt x="596" y="559"/>
                    <a:pt x="596" y="559"/>
                  </a:cubicBezTo>
                  <a:cubicBezTo>
                    <a:pt x="596" y="540"/>
                    <a:pt x="577" y="540"/>
                    <a:pt x="559" y="540"/>
                  </a:cubicBezTo>
                  <a:cubicBezTo>
                    <a:pt x="521" y="559"/>
                    <a:pt x="521" y="559"/>
                    <a:pt x="521" y="559"/>
                  </a:cubicBezTo>
                  <a:cubicBezTo>
                    <a:pt x="521" y="577"/>
                    <a:pt x="503" y="596"/>
                    <a:pt x="521" y="596"/>
                  </a:cubicBezTo>
                  <a:cubicBezTo>
                    <a:pt x="540" y="633"/>
                    <a:pt x="540" y="633"/>
                    <a:pt x="540" y="633"/>
                  </a:cubicBezTo>
                  <a:cubicBezTo>
                    <a:pt x="540" y="652"/>
                    <a:pt x="559" y="652"/>
                    <a:pt x="577" y="633"/>
                  </a:cubicBezTo>
                  <a:lnTo>
                    <a:pt x="596" y="633"/>
                  </a:lnTo>
                  <a:close/>
                  <a:moveTo>
                    <a:pt x="428" y="577"/>
                  </a:moveTo>
                  <a:lnTo>
                    <a:pt x="428" y="577"/>
                  </a:lnTo>
                  <a:cubicBezTo>
                    <a:pt x="447" y="559"/>
                    <a:pt x="447" y="559"/>
                    <a:pt x="447" y="540"/>
                  </a:cubicBezTo>
                  <a:cubicBezTo>
                    <a:pt x="428" y="503"/>
                    <a:pt x="428" y="503"/>
                    <a:pt x="428" y="503"/>
                  </a:cubicBezTo>
                  <a:cubicBezTo>
                    <a:pt x="428" y="484"/>
                    <a:pt x="410" y="484"/>
                    <a:pt x="391" y="503"/>
                  </a:cubicBezTo>
                  <a:cubicBezTo>
                    <a:pt x="354" y="503"/>
                    <a:pt x="354" y="503"/>
                    <a:pt x="354" y="503"/>
                  </a:cubicBezTo>
                  <a:cubicBezTo>
                    <a:pt x="354" y="522"/>
                    <a:pt x="335" y="540"/>
                    <a:pt x="354" y="559"/>
                  </a:cubicBezTo>
                  <a:cubicBezTo>
                    <a:pt x="372" y="577"/>
                    <a:pt x="372" y="577"/>
                    <a:pt x="372" y="577"/>
                  </a:cubicBezTo>
                  <a:cubicBezTo>
                    <a:pt x="372" y="596"/>
                    <a:pt x="391" y="596"/>
                    <a:pt x="410" y="596"/>
                  </a:cubicBezTo>
                  <a:lnTo>
                    <a:pt x="428" y="577"/>
                  </a:lnTo>
                  <a:close/>
                  <a:moveTo>
                    <a:pt x="503" y="689"/>
                  </a:moveTo>
                  <a:lnTo>
                    <a:pt x="503" y="689"/>
                  </a:lnTo>
                  <a:cubicBezTo>
                    <a:pt x="503" y="671"/>
                    <a:pt x="521" y="652"/>
                    <a:pt x="503" y="652"/>
                  </a:cubicBezTo>
                  <a:cubicBezTo>
                    <a:pt x="484" y="615"/>
                    <a:pt x="484" y="615"/>
                    <a:pt x="484" y="615"/>
                  </a:cubicBezTo>
                  <a:cubicBezTo>
                    <a:pt x="484" y="596"/>
                    <a:pt x="465" y="596"/>
                    <a:pt x="447" y="596"/>
                  </a:cubicBezTo>
                  <a:cubicBezTo>
                    <a:pt x="428" y="615"/>
                    <a:pt x="428" y="615"/>
                    <a:pt x="428" y="615"/>
                  </a:cubicBezTo>
                  <a:cubicBezTo>
                    <a:pt x="410" y="633"/>
                    <a:pt x="410" y="652"/>
                    <a:pt x="410" y="652"/>
                  </a:cubicBezTo>
                  <a:cubicBezTo>
                    <a:pt x="428" y="689"/>
                    <a:pt x="428" y="689"/>
                    <a:pt x="428" y="689"/>
                  </a:cubicBezTo>
                  <a:cubicBezTo>
                    <a:pt x="428" y="708"/>
                    <a:pt x="447" y="708"/>
                    <a:pt x="465" y="708"/>
                  </a:cubicBezTo>
                  <a:lnTo>
                    <a:pt x="503" y="689"/>
                  </a:lnTo>
                  <a:close/>
                  <a:moveTo>
                    <a:pt x="335" y="633"/>
                  </a:moveTo>
                  <a:lnTo>
                    <a:pt x="335" y="633"/>
                  </a:lnTo>
                  <a:cubicBezTo>
                    <a:pt x="354" y="633"/>
                    <a:pt x="354" y="615"/>
                    <a:pt x="335" y="596"/>
                  </a:cubicBezTo>
                  <a:cubicBezTo>
                    <a:pt x="335" y="559"/>
                    <a:pt x="335" y="559"/>
                    <a:pt x="335" y="559"/>
                  </a:cubicBezTo>
                  <a:cubicBezTo>
                    <a:pt x="316" y="559"/>
                    <a:pt x="298" y="540"/>
                    <a:pt x="279" y="559"/>
                  </a:cubicBezTo>
                  <a:cubicBezTo>
                    <a:pt x="261" y="577"/>
                    <a:pt x="261" y="577"/>
                    <a:pt x="261" y="577"/>
                  </a:cubicBezTo>
                  <a:cubicBezTo>
                    <a:pt x="242" y="577"/>
                    <a:pt x="242" y="596"/>
                    <a:pt x="242" y="615"/>
                  </a:cubicBezTo>
                  <a:cubicBezTo>
                    <a:pt x="261" y="633"/>
                    <a:pt x="261" y="633"/>
                    <a:pt x="261" y="633"/>
                  </a:cubicBezTo>
                  <a:cubicBezTo>
                    <a:pt x="279" y="652"/>
                    <a:pt x="279" y="652"/>
                    <a:pt x="298" y="652"/>
                  </a:cubicBezTo>
                  <a:lnTo>
                    <a:pt x="335" y="633"/>
                  </a:lnTo>
                  <a:close/>
                  <a:moveTo>
                    <a:pt x="391" y="745"/>
                  </a:moveTo>
                  <a:lnTo>
                    <a:pt x="391" y="745"/>
                  </a:lnTo>
                  <a:cubicBezTo>
                    <a:pt x="410" y="726"/>
                    <a:pt x="410" y="708"/>
                    <a:pt x="410" y="708"/>
                  </a:cubicBezTo>
                  <a:cubicBezTo>
                    <a:pt x="391" y="671"/>
                    <a:pt x="391" y="671"/>
                    <a:pt x="391" y="671"/>
                  </a:cubicBezTo>
                  <a:cubicBezTo>
                    <a:pt x="372" y="652"/>
                    <a:pt x="354" y="652"/>
                    <a:pt x="354" y="671"/>
                  </a:cubicBezTo>
                  <a:cubicBezTo>
                    <a:pt x="316" y="671"/>
                    <a:pt x="316" y="671"/>
                    <a:pt x="316" y="671"/>
                  </a:cubicBezTo>
                  <a:cubicBezTo>
                    <a:pt x="298" y="689"/>
                    <a:pt x="298" y="708"/>
                    <a:pt x="298" y="726"/>
                  </a:cubicBezTo>
                  <a:cubicBezTo>
                    <a:pt x="316" y="745"/>
                    <a:pt x="316" y="745"/>
                    <a:pt x="316" y="745"/>
                  </a:cubicBezTo>
                  <a:cubicBezTo>
                    <a:pt x="335" y="764"/>
                    <a:pt x="354" y="764"/>
                    <a:pt x="372" y="764"/>
                  </a:cubicBezTo>
                  <a:lnTo>
                    <a:pt x="391" y="74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2213"/>
            </a:p>
          </p:txBody>
        </p:sp>
        <p:sp>
          <p:nvSpPr>
            <p:cNvPr id="25" name="Freeform 5">
              <a:extLst>
                <a:ext uri="{FF2B5EF4-FFF2-40B4-BE49-F238E27FC236}">
                  <a16:creationId xmlns:a16="http://schemas.microsoft.com/office/drawing/2014/main" id="{A58D452C-F5D6-C04E-7E41-9C08950FE646}"/>
                </a:ext>
              </a:extLst>
            </p:cNvPr>
            <p:cNvSpPr>
              <a:spLocks noChangeArrowheads="1"/>
            </p:cNvSpPr>
            <p:nvPr/>
          </p:nvSpPr>
          <p:spPr bwMode="auto">
            <a:xfrm rot="19800000">
              <a:off x="6943462" y="5479872"/>
              <a:ext cx="1842498" cy="644069"/>
            </a:xfrm>
            <a:custGeom>
              <a:avLst/>
              <a:gdLst>
                <a:gd name="T0" fmla="*/ 19 w 1025"/>
                <a:gd name="T1" fmla="*/ 0 h 355"/>
                <a:gd name="T2" fmla="*/ 19 w 1025"/>
                <a:gd name="T3" fmla="*/ 0 h 355"/>
                <a:gd name="T4" fmla="*/ 0 w 1025"/>
                <a:gd name="T5" fmla="*/ 56 h 355"/>
                <a:gd name="T6" fmla="*/ 1006 w 1025"/>
                <a:gd name="T7" fmla="*/ 354 h 355"/>
                <a:gd name="T8" fmla="*/ 1024 w 1025"/>
                <a:gd name="T9" fmla="*/ 298 h 355"/>
                <a:gd name="T10" fmla="*/ 19 w 1025"/>
                <a:gd name="T11" fmla="*/ 0 h 355"/>
              </a:gdLst>
              <a:ahLst/>
              <a:cxnLst>
                <a:cxn ang="0">
                  <a:pos x="T0" y="T1"/>
                </a:cxn>
                <a:cxn ang="0">
                  <a:pos x="T2" y="T3"/>
                </a:cxn>
                <a:cxn ang="0">
                  <a:pos x="T4" y="T5"/>
                </a:cxn>
                <a:cxn ang="0">
                  <a:pos x="T6" y="T7"/>
                </a:cxn>
                <a:cxn ang="0">
                  <a:pos x="T8" y="T9"/>
                </a:cxn>
                <a:cxn ang="0">
                  <a:pos x="T10" y="T11"/>
                </a:cxn>
              </a:cxnLst>
              <a:rect l="0" t="0" r="r" b="b"/>
              <a:pathLst>
                <a:path w="1025" h="355">
                  <a:moveTo>
                    <a:pt x="19" y="0"/>
                  </a:moveTo>
                  <a:lnTo>
                    <a:pt x="19" y="0"/>
                  </a:lnTo>
                  <a:cubicBezTo>
                    <a:pt x="0" y="56"/>
                    <a:pt x="0" y="56"/>
                    <a:pt x="0" y="56"/>
                  </a:cubicBezTo>
                  <a:cubicBezTo>
                    <a:pt x="1006" y="354"/>
                    <a:pt x="1006" y="354"/>
                    <a:pt x="1006" y="354"/>
                  </a:cubicBezTo>
                  <a:cubicBezTo>
                    <a:pt x="1006" y="336"/>
                    <a:pt x="1024" y="317"/>
                    <a:pt x="1024" y="298"/>
                  </a:cubicBezTo>
                  <a:cubicBezTo>
                    <a:pt x="19" y="0"/>
                    <a:pt x="19" y="0"/>
                    <a:pt x="19" y="0"/>
                  </a:cubicBezTo>
                </a:path>
              </a:pathLst>
            </a:custGeom>
            <a:grpFill/>
            <a:ln>
              <a:noFill/>
            </a:ln>
            <a:effectLst/>
          </p:spPr>
          <p:txBody>
            <a:bodyPr wrap="none" anchor="ctr"/>
            <a:lstStyle/>
            <a:p>
              <a:pPr defTabSz="408230" fontAlgn="auto">
                <a:spcBef>
                  <a:spcPts val="0"/>
                </a:spcBef>
                <a:spcAft>
                  <a:spcPts val="0"/>
                </a:spcAft>
                <a:defRPr/>
              </a:pPr>
              <a:endParaRPr lang="en-US" sz="2213">
                <a:latin typeface="+mn-lt"/>
                <a:ea typeface="+mn-ea"/>
              </a:endParaRPr>
            </a:p>
          </p:txBody>
        </p:sp>
      </p:grpSp>
      <p:sp>
        <p:nvSpPr>
          <p:cNvPr id="26" name="TextBox 25">
            <a:extLst>
              <a:ext uri="{FF2B5EF4-FFF2-40B4-BE49-F238E27FC236}">
                <a16:creationId xmlns:a16="http://schemas.microsoft.com/office/drawing/2014/main" id="{9AC0A80A-CEB1-5F14-C0AE-E099E89E89DF}"/>
              </a:ext>
            </a:extLst>
          </p:cNvPr>
          <p:cNvSpPr txBox="1"/>
          <p:nvPr/>
        </p:nvSpPr>
        <p:spPr>
          <a:xfrm>
            <a:off x="654080" y="5186332"/>
            <a:ext cx="8302430" cy="923330"/>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Individuals/Couples who had previously exhausted the lifetime gift tax exemption may have additional room for gifting assets, in light of the increase (+1.01MM per person) for 2026.</a:t>
            </a:r>
          </a:p>
          <a:p>
            <a:endParaRPr lang="en-US" sz="6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Keep in mind that 12 states and the District of Columbia impose estate taxes, while five states impose an inheritance tax. Individuals should review such taxes for their resident state and assess what additional planning might be prudent.</a:t>
            </a:r>
            <a:r>
              <a:rPr lang="en-US" sz="1200" baseline="30000"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138490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959A8-BC45-333C-D189-B856A2B4018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9D9B6BD-09A4-632C-EFA2-E8FB572D0AA8}"/>
              </a:ext>
            </a:extLst>
          </p:cNvPr>
          <p:cNvSpPr/>
          <p:nvPr/>
        </p:nvSpPr>
        <p:spPr bwMode="auto">
          <a:xfrm flipV="1">
            <a:off x="6944140" y="5261111"/>
            <a:ext cx="106018" cy="42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rtlCol="0" anchor="ctr"/>
          <a:lstStyle/>
          <a:p>
            <a:pPr algn="l"/>
            <a:endParaRPr lang="en-US" sz="1412" b="1">
              <a:latin typeface="+mn-lt"/>
              <a:ea typeface="ＭＳ Ｐゴシック" charset="0"/>
              <a:cs typeface="Lato Black" charset="0"/>
              <a:sym typeface="Lato Black" charset="0"/>
            </a:endParaRPr>
          </a:p>
        </p:txBody>
      </p:sp>
      <p:sp>
        <p:nvSpPr>
          <p:cNvPr id="9" name="TextBox 8">
            <a:extLst>
              <a:ext uri="{FF2B5EF4-FFF2-40B4-BE49-F238E27FC236}">
                <a16:creationId xmlns:a16="http://schemas.microsoft.com/office/drawing/2014/main" id="{CADEB6E9-2024-4A56-51E2-206C64FA9CFD}"/>
              </a:ext>
            </a:extLst>
          </p:cNvPr>
          <p:cNvSpPr txBox="1"/>
          <p:nvPr/>
        </p:nvSpPr>
        <p:spPr>
          <a:xfrm>
            <a:off x="6944089" y="5261111"/>
            <a:ext cx="64008" cy="424070"/>
          </a:xfrm>
          <a:prstGeom prst="rect">
            <a:avLst/>
          </a:prstGeom>
          <a:solidFill>
            <a:schemeClr val="bg1"/>
          </a:solidFill>
        </p:spPr>
        <p:txBody>
          <a:bodyPr wrap="square" rtlCol="0">
            <a:spAutoFit/>
          </a:bodyPr>
          <a:lstStyle/>
          <a:p>
            <a:pPr algn="l"/>
            <a:endParaRPr lang="en-US" sz="1350" b="1">
              <a:latin typeface="+mn-lt"/>
            </a:endParaRPr>
          </a:p>
        </p:txBody>
      </p:sp>
      <p:sp>
        <p:nvSpPr>
          <p:cNvPr id="2" name="Rectangle 1">
            <a:extLst>
              <a:ext uri="{FF2B5EF4-FFF2-40B4-BE49-F238E27FC236}">
                <a16:creationId xmlns:a16="http://schemas.microsoft.com/office/drawing/2014/main" id="{40FB842E-48F5-B7D2-909E-3F7BDDBBCD92}"/>
              </a:ext>
            </a:extLst>
          </p:cNvPr>
          <p:cNvSpPr/>
          <p:nvPr/>
        </p:nvSpPr>
        <p:spPr bwMode="auto">
          <a:xfrm flipV="1">
            <a:off x="6944140" y="5261111"/>
            <a:ext cx="106018" cy="42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rtlCol="0" anchor="ctr"/>
          <a:lstStyle/>
          <a:p>
            <a:pPr algn="l"/>
            <a:endParaRPr lang="en-US" sz="1412" b="1">
              <a:latin typeface="+mn-lt"/>
              <a:ea typeface="ＭＳ Ｐゴシック" charset="0"/>
              <a:cs typeface="Lato Black" charset="0"/>
              <a:sym typeface="Lato Black" charset="0"/>
            </a:endParaRPr>
          </a:p>
        </p:txBody>
      </p:sp>
      <p:sp>
        <p:nvSpPr>
          <p:cNvPr id="3" name="TextBox 2">
            <a:extLst>
              <a:ext uri="{FF2B5EF4-FFF2-40B4-BE49-F238E27FC236}">
                <a16:creationId xmlns:a16="http://schemas.microsoft.com/office/drawing/2014/main" id="{8625F94C-7202-E545-3902-F90363D7A833}"/>
              </a:ext>
            </a:extLst>
          </p:cNvPr>
          <p:cNvSpPr txBox="1"/>
          <p:nvPr/>
        </p:nvSpPr>
        <p:spPr>
          <a:xfrm>
            <a:off x="6944089" y="5261111"/>
            <a:ext cx="64008" cy="424070"/>
          </a:xfrm>
          <a:prstGeom prst="rect">
            <a:avLst/>
          </a:prstGeom>
          <a:solidFill>
            <a:schemeClr val="bg1"/>
          </a:solidFill>
        </p:spPr>
        <p:txBody>
          <a:bodyPr wrap="square" rtlCol="0">
            <a:spAutoFit/>
          </a:bodyPr>
          <a:lstStyle/>
          <a:p>
            <a:pPr algn="l"/>
            <a:endParaRPr lang="en-US" sz="1350" b="1">
              <a:latin typeface="+mn-lt"/>
            </a:endParaRPr>
          </a:p>
        </p:txBody>
      </p:sp>
      <p:sp>
        <p:nvSpPr>
          <p:cNvPr id="12" name="Title 1">
            <a:extLst>
              <a:ext uri="{FF2B5EF4-FFF2-40B4-BE49-F238E27FC236}">
                <a16:creationId xmlns:a16="http://schemas.microsoft.com/office/drawing/2014/main" id="{D3D694F8-8658-B98B-203C-24119B0F7C85}"/>
              </a:ext>
            </a:extLst>
          </p:cNvPr>
          <p:cNvSpPr>
            <a:spLocks noGrp="1"/>
          </p:cNvSpPr>
          <p:nvPr>
            <p:ph type="title"/>
          </p:nvPr>
        </p:nvSpPr>
        <p:spPr>
          <a:xfrm>
            <a:off x="311413" y="365127"/>
            <a:ext cx="7886700" cy="589944"/>
          </a:xfrm>
        </p:spPr>
        <p:txBody>
          <a:bodyPr>
            <a:normAutofit/>
          </a:bodyPr>
          <a:lstStyle/>
          <a:p>
            <a:r>
              <a:rPr lang="en-US"/>
              <a:t>Estate &amp; Inheritance Taxes, by State</a:t>
            </a:r>
          </a:p>
        </p:txBody>
      </p:sp>
      <p:sp>
        <p:nvSpPr>
          <p:cNvPr id="13" name="Footer Placeholder 3">
            <a:extLst>
              <a:ext uri="{FF2B5EF4-FFF2-40B4-BE49-F238E27FC236}">
                <a16:creationId xmlns:a16="http://schemas.microsoft.com/office/drawing/2014/main" id="{2186CC15-511E-3809-8F28-5C213B3E22D2}"/>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5" name="Slide Number Placeholder 4">
            <a:extLst>
              <a:ext uri="{FF2B5EF4-FFF2-40B4-BE49-F238E27FC236}">
                <a16:creationId xmlns:a16="http://schemas.microsoft.com/office/drawing/2014/main" id="{45E46D58-D9B8-9059-9C89-21DB91C19BEC}"/>
              </a:ext>
            </a:extLst>
          </p:cNvPr>
          <p:cNvSpPr>
            <a:spLocks noGrp="1"/>
          </p:cNvSpPr>
          <p:nvPr>
            <p:ph type="sldNum" sz="quarter" idx="4"/>
          </p:nvPr>
        </p:nvSpPr>
        <p:spPr>
          <a:xfrm>
            <a:off x="8779978" y="6613253"/>
            <a:ext cx="364022" cy="24474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graphicFrame>
        <p:nvGraphicFramePr>
          <p:cNvPr id="6" name="Table 5">
            <a:extLst>
              <a:ext uri="{FF2B5EF4-FFF2-40B4-BE49-F238E27FC236}">
                <a16:creationId xmlns:a16="http://schemas.microsoft.com/office/drawing/2014/main" id="{7B02CDEA-8FF0-8F70-5EA0-02F86B90098C}"/>
              </a:ext>
            </a:extLst>
          </p:cNvPr>
          <p:cNvGraphicFramePr>
            <a:graphicFrameLocks noGrp="1"/>
          </p:cNvGraphicFramePr>
          <p:nvPr>
            <p:extLst>
              <p:ext uri="{D42A27DB-BD31-4B8C-83A1-F6EECF244321}">
                <p14:modId xmlns:p14="http://schemas.microsoft.com/office/powerpoint/2010/main" val="1637845561"/>
              </p:ext>
            </p:extLst>
          </p:nvPr>
        </p:nvGraphicFramePr>
        <p:xfrm>
          <a:off x="5469133" y="1789853"/>
          <a:ext cx="3425479" cy="4764024"/>
        </p:xfrm>
        <a:graphic>
          <a:graphicData uri="http://schemas.openxmlformats.org/drawingml/2006/table">
            <a:tbl>
              <a:tblPr/>
              <a:tblGrid>
                <a:gridCol w="1139479">
                  <a:extLst>
                    <a:ext uri="{9D8B030D-6E8A-4147-A177-3AD203B41FA5}">
                      <a16:colId xmlns:a16="http://schemas.microsoft.com/office/drawing/2014/main" val="3212738773"/>
                    </a:ext>
                  </a:extLst>
                </a:gridCol>
                <a:gridCol w="1143000">
                  <a:extLst>
                    <a:ext uri="{9D8B030D-6E8A-4147-A177-3AD203B41FA5}">
                      <a16:colId xmlns:a16="http://schemas.microsoft.com/office/drawing/2014/main" val="3625752411"/>
                    </a:ext>
                  </a:extLst>
                </a:gridCol>
                <a:gridCol w="1143000">
                  <a:extLst>
                    <a:ext uri="{9D8B030D-6E8A-4147-A177-3AD203B41FA5}">
                      <a16:colId xmlns:a16="http://schemas.microsoft.com/office/drawing/2014/main" val="543911144"/>
                    </a:ext>
                  </a:extLst>
                </a:gridCol>
              </a:tblGrid>
              <a:tr h="384048">
                <a:tc>
                  <a:txBody>
                    <a:bodyPr/>
                    <a:lstStyle/>
                    <a:p>
                      <a:pPr algn="ctr" fontAlgn="b">
                        <a:buNone/>
                      </a:pPr>
                      <a:r>
                        <a:rPr lang="en-US" sz="1050" b="1" i="0" u="none" strike="noStrike">
                          <a:solidFill>
                            <a:srgbClr val="FFFFFF"/>
                          </a:solidFill>
                          <a:effectLst/>
                          <a:latin typeface="Arial" panose="020B0604020202020204" pitchFamily="34" charset="0"/>
                          <a:cs typeface="Arial" panose="020B0604020202020204" pitchFamily="34" charset="0"/>
                        </a:rPr>
                        <a:t>State</a:t>
                      </a:r>
                    </a:p>
                  </a:txBody>
                  <a:tcPr marL="5852" marR="5852" marT="5852"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buNone/>
                      </a:pPr>
                      <a:r>
                        <a:rPr lang="en-US" sz="1050" b="1" i="0" u="none" strike="noStrike">
                          <a:solidFill>
                            <a:srgbClr val="FFFFFF"/>
                          </a:solidFill>
                          <a:effectLst/>
                          <a:latin typeface="Arial" panose="020B0604020202020204" pitchFamily="34" charset="0"/>
                          <a:cs typeface="Arial" panose="020B0604020202020204" pitchFamily="34" charset="0"/>
                        </a:rPr>
                        <a:t>Estate Tax Exemption</a:t>
                      </a:r>
                    </a:p>
                  </a:txBody>
                  <a:tcPr marL="5852" marR="5852" marT="5852"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buNone/>
                      </a:pPr>
                      <a:r>
                        <a:rPr lang="en-US" sz="1050" b="1" i="0" u="none" strike="noStrike">
                          <a:solidFill>
                            <a:srgbClr val="FFFFFF"/>
                          </a:solidFill>
                          <a:effectLst/>
                          <a:latin typeface="Arial" panose="020B0604020202020204" pitchFamily="34" charset="0"/>
                          <a:cs typeface="Arial" panose="020B0604020202020204" pitchFamily="34" charset="0"/>
                        </a:rPr>
                        <a:t>Estate Tax </a:t>
                      </a:r>
                    </a:p>
                    <a:p>
                      <a:pPr algn="ctr" fontAlgn="b">
                        <a:buNone/>
                      </a:pPr>
                      <a:r>
                        <a:rPr lang="en-US" sz="1050" b="1" i="0" u="none" strike="noStrike">
                          <a:solidFill>
                            <a:srgbClr val="FFFFFF"/>
                          </a:solidFill>
                          <a:effectLst/>
                          <a:latin typeface="Arial" panose="020B0604020202020204" pitchFamily="34" charset="0"/>
                          <a:cs typeface="Arial" panose="020B0604020202020204" pitchFamily="34" charset="0"/>
                        </a:rPr>
                        <a:t>Rate</a:t>
                      </a:r>
                    </a:p>
                  </a:txBody>
                  <a:tcPr marL="5852" marR="5852" marT="5852"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89612164"/>
                  </a:ext>
                </a:extLst>
              </a:tr>
              <a:tr h="210312">
                <a:tc>
                  <a:txBody>
                    <a:bodyPr/>
                    <a:lstStyle/>
                    <a:p>
                      <a:pPr algn="l" fontAlgn="b">
                        <a:buNone/>
                      </a:pPr>
                      <a:r>
                        <a:rPr lang="en-US" sz="1050" b="0" i="0" u="none" strike="noStrike">
                          <a:solidFill>
                            <a:srgbClr val="000000"/>
                          </a:solidFill>
                          <a:effectLst/>
                          <a:latin typeface="Arial" panose="020B0604020202020204" pitchFamily="34" charset="0"/>
                          <a:cs typeface="Arial" panose="020B0604020202020204" pitchFamily="34" charset="0"/>
                        </a:rPr>
                        <a:t>  Connecticut</a:t>
                      </a:r>
                    </a:p>
                  </a:txBody>
                  <a:tcPr marL="5852" marR="5852" marT="5852"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$ 15,000,000 </a:t>
                      </a:r>
                    </a:p>
                  </a:txBody>
                  <a:tcPr marL="5852" marR="5852" marT="585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12%</a:t>
                      </a:r>
                    </a:p>
                  </a:txBody>
                  <a:tcPr marL="5852" marR="5852" marT="585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2484532"/>
                  </a:ext>
                </a:extLst>
              </a:tr>
              <a:tr h="210312">
                <a:tc>
                  <a:txBody>
                    <a:bodyPr/>
                    <a:lstStyle/>
                    <a:p>
                      <a:pPr algn="l" fontAlgn="b">
                        <a:buNone/>
                      </a:pPr>
                      <a:r>
                        <a:rPr lang="en-US" sz="1050" b="0" i="0" u="none" strike="noStrike">
                          <a:solidFill>
                            <a:srgbClr val="000000"/>
                          </a:solidFill>
                          <a:effectLst/>
                          <a:latin typeface="Arial" panose="020B0604020202020204" pitchFamily="34" charset="0"/>
                          <a:cs typeface="Arial" panose="020B0604020202020204" pitchFamily="34" charset="0"/>
                        </a:rPr>
                        <a:t>  Hawaii</a:t>
                      </a:r>
                    </a:p>
                  </a:txBody>
                  <a:tcPr marL="5852" marR="5852" marT="58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050" b="0" i="0" u="none" strike="noStrike">
                          <a:solidFill>
                            <a:srgbClr val="000000"/>
                          </a:solidFill>
                          <a:effectLst/>
                          <a:latin typeface="Arial" panose="020B0604020202020204" pitchFamily="34" charset="0"/>
                          <a:cs typeface="Arial" panose="020B0604020202020204" pitchFamily="34" charset="0"/>
                        </a:rPr>
                        <a:t>$   5,490,000 </a:t>
                      </a:r>
                    </a:p>
                  </a:txBody>
                  <a:tcPr marL="5852" marR="5852" marT="5852" marB="0" anchor="b">
                    <a:lnL>
                      <a:noFill/>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10%-20%</a:t>
                      </a:r>
                    </a:p>
                  </a:txBody>
                  <a:tcPr marL="5852" marR="5852" marT="58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901074317"/>
                  </a:ext>
                </a:extLst>
              </a:tr>
              <a:tr h="210312">
                <a:tc>
                  <a:txBody>
                    <a:bodyPr/>
                    <a:lstStyle/>
                    <a:p>
                      <a:pPr algn="l" fontAlgn="b">
                        <a:buNone/>
                      </a:pPr>
                      <a:r>
                        <a:rPr lang="en-US" sz="1050" b="0" i="0" u="none" strike="noStrike">
                          <a:solidFill>
                            <a:srgbClr val="000000"/>
                          </a:solidFill>
                          <a:effectLst/>
                          <a:latin typeface="Arial" panose="020B0604020202020204" pitchFamily="34" charset="0"/>
                          <a:cs typeface="Arial" panose="020B0604020202020204" pitchFamily="34" charset="0"/>
                        </a:rPr>
                        <a:t>  Illinois</a:t>
                      </a:r>
                    </a:p>
                  </a:txBody>
                  <a:tcPr marL="5852" marR="5852" marT="58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050" b="0" i="0" u="none" strike="noStrike">
                          <a:solidFill>
                            <a:srgbClr val="000000"/>
                          </a:solidFill>
                          <a:effectLst/>
                          <a:latin typeface="Arial" panose="020B0604020202020204" pitchFamily="34" charset="0"/>
                          <a:cs typeface="Arial" panose="020B0604020202020204" pitchFamily="34" charset="0"/>
                        </a:rPr>
                        <a:t>$   4,000,000 </a:t>
                      </a:r>
                    </a:p>
                  </a:txBody>
                  <a:tcPr marL="5852" marR="5852" marT="5852" marB="0" anchor="b">
                    <a:lnL>
                      <a:noFill/>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0.8%-16%</a:t>
                      </a:r>
                    </a:p>
                  </a:txBody>
                  <a:tcPr marL="5852" marR="5852" marT="58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9645740"/>
                  </a:ext>
                </a:extLst>
              </a:tr>
              <a:tr h="210312">
                <a:tc>
                  <a:txBody>
                    <a:bodyPr/>
                    <a:lstStyle/>
                    <a:p>
                      <a:pPr algn="l" fontAlgn="b">
                        <a:buNone/>
                      </a:pPr>
                      <a:r>
                        <a:rPr lang="en-US" sz="1050" b="0" i="0" u="none" strike="noStrike">
                          <a:solidFill>
                            <a:srgbClr val="000000"/>
                          </a:solidFill>
                          <a:effectLst/>
                          <a:latin typeface="Arial" panose="020B0604020202020204" pitchFamily="34" charset="0"/>
                          <a:cs typeface="Arial" panose="020B0604020202020204" pitchFamily="34" charset="0"/>
                        </a:rPr>
                        <a:t>  Maine</a:t>
                      </a:r>
                    </a:p>
                  </a:txBody>
                  <a:tcPr marL="5852" marR="5852" marT="58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050" b="0" i="0" u="none" strike="noStrike">
                          <a:solidFill>
                            <a:srgbClr val="000000"/>
                          </a:solidFill>
                          <a:effectLst/>
                          <a:latin typeface="Arial" panose="020B0604020202020204" pitchFamily="34" charset="0"/>
                          <a:cs typeface="Arial" panose="020B0604020202020204" pitchFamily="34" charset="0"/>
                        </a:rPr>
                        <a:t>$   7,000,000 </a:t>
                      </a:r>
                    </a:p>
                  </a:txBody>
                  <a:tcPr marL="5852" marR="5852" marT="5852" marB="0" anchor="b">
                    <a:lnL>
                      <a:noFill/>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8%-12%</a:t>
                      </a:r>
                    </a:p>
                  </a:txBody>
                  <a:tcPr marL="5852" marR="5852" marT="58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172433802"/>
                  </a:ext>
                </a:extLst>
              </a:tr>
              <a:tr h="210312">
                <a:tc>
                  <a:txBody>
                    <a:bodyPr/>
                    <a:lstStyle/>
                    <a:p>
                      <a:pPr algn="l" fontAlgn="b">
                        <a:buNone/>
                      </a:pPr>
                      <a:r>
                        <a:rPr lang="en-US" sz="1050" b="0" i="0" u="none" strike="noStrike">
                          <a:solidFill>
                            <a:srgbClr val="000000"/>
                          </a:solidFill>
                          <a:effectLst/>
                          <a:latin typeface="Arial" panose="020B0604020202020204" pitchFamily="34" charset="0"/>
                          <a:cs typeface="Arial" panose="020B0604020202020204" pitchFamily="34" charset="0"/>
                        </a:rPr>
                        <a:t>  Maryland</a:t>
                      </a:r>
                    </a:p>
                  </a:txBody>
                  <a:tcPr marL="5852" marR="5852" marT="58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050" b="0" i="0" u="none" strike="noStrike">
                          <a:solidFill>
                            <a:srgbClr val="000000"/>
                          </a:solidFill>
                          <a:effectLst/>
                          <a:latin typeface="Arial" panose="020B0604020202020204" pitchFamily="34" charset="0"/>
                          <a:cs typeface="Arial" panose="020B0604020202020204" pitchFamily="34" charset="0"/>
                        </a:rPr>
                        <a:t>$   5,000,000 </a:t>
                      </a:r>
                    </a:p>
                  </a:txBody>
                  <a:tcPr marL="5852" marR="5852" marT="5852" marB="0" anchor="b">
                    <a:lnL>
                      <a:noFill/>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0.8%-16%</a:t>
                      </a:r>
                    </a:p>
                  </a:txBody>
                  <a:tcPr marL="5852" marR="5852" marT="58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93458354"/>
                  </a:ext>
                </a:extLst>
              </a:tr>
              <a:tr h="210312">
                <a:tc>
                  <a:txBody>
                    <a:bodyPr/>
                    <a:lstStyle/>
                    <a:p>
                      <a:pPr algn="l" fontAlgn="b">
                        <a:buNone/>
                      </a:pPr>
                      <a:r>
                        <a:rPr lang="en-US" sz="1050" b="0" i="0" u="none" strike="noStrike">
                          <a:solidFill>
                            <a:srgbClr val="000000"/>
                          </a:solidFill>
                          <a:effectLst/>
                          <a:latin typeface="Arial" panose="020B0604020202020204" pitchFamily="34" charset="0"/>
                          <a:cs typeface="Arial" panose="020B0604020202020204" pitchFamily="34" charset="0"/>
                        </a:rPr>
                        <a:t>  Massachusetts</a:t>
                      </a:r>
                    </a:p>
                  </a:txBody>
                  <a:tcPr marL="5852" marR="5852" marT="58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050" b="0" i="0" u="none" strike="noStrike">
                          <a:solidFill>
                            <a:srgbClr val="000000"/>
                          </a:solidFill>
                          <a:effectLst/>
                          <a:latin typeface="Arial" panose="020B0604020202020204" pitchFamily="34" charset="0"/>
                          <a:cs typeface="Arial" panose="020B0604020202020204" pitchFamily="34" charset="0"/>
                        </a:rPr>
                        <a:t>$   2,000,000 </a:t>
                      </a:r>
                    </a:p>
                  </a:txBody>
                  <a:tcPr marL="5852" marR="5852" marT="5852" marB="0" anchor="b">
                    <a:lnL>
                      <a:noFill/>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0.8%-16%</a:t>
                      </a:r>
                    </a:p>
                  </a:txBody>
                  <a:tcPr marL="5852" marR="5852" marT="58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03941992"/>
                  </a:ext>
                </a:extLst>
              </a:tr>
              <a:tr h="210312">
                <a:tc>
                  <a:txBody>
                    <a:bodyPr/>
                    <a:lstStyle/>
                    <a:p>
                      <a:pPr algn="l" fontAlgn="b">
                        <a:buNone/>
                      </a:pPr>
                      <a:r>
                        <a:rPr lang="en-US" sz="1050" b="0" i="0" u="none" strike="noStrike">
                          <a:solidFill>
                            <a:srgbClr val="000000"/>
                          </a:solidFill>
                          <a:effectLst/>
                          <a:latin typeface="Arial" panose="020B0604020202020204" pitchFamily="34" charset="0"/>
                          <a:cs typeface="Arial" panose="020B0604020202020204" pitchFamily="34" charset="0"/>
                        </a:rPr>
                        <a:t>  Minnesota</a:t>
                      </a:r>
                    </a:p>
                  </a:txBody>
                  <a:tcPr marL="5852" marR="5852" marT="58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   3,000,000 </a:t>
                      </a:r>
                    </a:p>
                  </a:txBody>
                  <a:tcPr marL="5852" marR="5852" marT="5852" marB="0" anchor="b">
                    <a:lnL>
                      <a:noFill/>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13%-16%</a:t>
                      </a:r>
                    </a:p>
                  </a:txBody>
                  <a:tcPr marL="5852" marR="5852" marT="58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699705787"/>
                  </a:ext>
                </a:extLst>
              </a:tr>
              <a:tr h="210312">
                <a:tc>
                  <a:txBody>
                    <a:bodyPr/>
                    <a:lstStyle/>
                    <a:p>
                      <a:pPr algn="l" fontAlgn="b">
                        <a:buNone/>
                      </a:pPr>
                      <a:r>
                        <a:rPr lang="en-US" sz="1050" b="0" i="0" u="none" strike="noStrike">
                          <a:solidFill>
                            <a:srgbClr val="000000"/>
                          </a:solidFill>
                          <a:effectLst/>
                          <a:latin typeface="Arial" panose="020B0604020202020204" pitchFamily="34" charset="0"/>
                          <a:cs typeface="Arial" panose="020B0604020202020204" pitchFamily="34" charset="0"/>
                        </a:rPr>
                        <a:t>  New York</a:t>
                      </a:r>
                    </a:p>
                  </a:txBody>
                  <a:tcPr marL="5852" marR="5852" marT="58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   7,160,000 </a:t>
                      </a:r>
                    </a:p>
                  </a:txBody>
                  <a:tcPr marL="5852" marR="5852" marT="5852" marB="0" anchor="b">
                    <a:lnL>
                      <a:noFill/>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3.06%-16%</a:t>
                      </a:r>
                    </a:p>
                  </a:txBody>
                  <a:tcPr marL="5852" marR="5852" marT="58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159853370"/>
                  </a:ext>
                </a:extLst>
              </a:tr>
              <a:tr h="210312">
                <a:tc>
                  <a:txBody>
                    <a:bodyPr/>
                    <a:lstStyle/>
                    <a:p>
                      <a:pPr algn="l" fontAlgn="b">
                        <a:buNone/>
                      </a:pPr>
                      <a:r>
                        <a:rPr lang="en-US" sz="1050" b="0" i="0" u="none" strike="noStrike">
                          <a:solidFill>
                            <a:srgbClr val="000000"/>
                          </a:solidFill>
                          <a:effectLst/>
                          <a:latin typeface="Arial" panose="020B0604020202020204" pitchFamily="34" charset="0"/>
                          <a:cs typeface="Arial" panose="020B0604020202020204" pitchFamily="34" charset="0"/>
                        </a:rPr>
                        <a:t>  Oregon</a:t>
                      </a:r>
                    </a:p>
                  </a:txBody>
                  <a:tcPr marL="5852" marR="5852" marT="58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   1,000,000 </a:t>
                      </a:r>
                    </a:p>
                  </a:txBody>
                  <a:tcPr marL="5852" marR="5852" marT="5852" marB="0" anchor="b">
                    <a:lnL>
                      <a:noFill/>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10%-16%</a:t>
                      </a:r>
                    </a:p>
                  </a:txBody>
                  <a:tcPr marL="5852" marR="5852" marT="58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711111035"/>
                  </a:ext>
                </a:extLst>
              </a:tr>
              <a:tr h="210312">
                <a:tc>
                  <a:txBody>
                    <a:bodyPr/>
                    <a:lstStyle/>
                    <a:p>
                      <a:pPr algn="l" fontAlgn="b">
                        <a:buNone/>
                      </a:pPr>
                      <a:r>
                        <a:rPr lang="en-US" sz="1050" b="0" i="0" u="none" strike="noStrike">
                          <a:solidFill>
                            <a:srgbClr val="000000"/>
                          </a:solidFill>
                          <a:effectLst/>
                          <a:latin typeface="Arial" panose="020B0604020202020204" pitchFamily="34" charset="0"/>
                          <a:cs typeface="Arial" panose="020B0604020202020204" pitchFamily="34" charset="0"/>
                        </a:rPr>
                        <a:t>  Rhode Island</a:t>
                      </a:r>
                    </a:p>
                  </a:txBody>
                  <a:tcPr marL="5852" marR="5852" marT="58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   1,802,431 </a:t>
                      </a:r>
                    </a:p>
                  </a:txBody>
                  <a:tcPr marL="5852" marR="5852" marT="5852" marB="0" anchor="b">
                    <a:lnL>
                      <a:noFill/>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0.8%-16%</a:t>
                      </a:r>
                    </a:p>
                  </a:txBody>
                  <a:tcPr marL="5852" marR="5852" marT="58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671597563"/>
                  </a:ext>
                </a:extLst>
              </a:tr>
              <a:tr h="210312">
                <a:tc>
                  <a:txBody>
                    <a:bodyPr/>
                    <a:lstStyle/>
                    <a:p>
                      <a:pPr algn="l" fontAlgn="b">
                        <a:buNone/>
                      </a:pPr>
                      <a:r>
                        <a:rPr lang="en-US" sz="1050" b="0" i="0" u="none" strike="noStrike">
                          <a:solidFill>
                            <a:srgbClr val="000000"/>
                          </a:solidFill>
                          <a:effectLst/>
                          <a:latin typeface="Arial" panose="020B0604020202020204" pitchFamily="34" charset="0"/>
                          <a:cs typeface="Arial" panose="020B0604020202020204" pitchFamily="34" charset="0"/>
                        </a:rPr>
                        <a:t>  Vermont</a:t>
                      </a:r>
                    </a:p>
                  </a:txBody>
                  <a:tcPr marL="5852" marR="5852" marT="58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050" b="0" i="0" u="none" strike="noStrike">
                          <a:solidFill>
                            <a:srgbClr val="000000"/>
                          </a:solidFill>
                          <a:effectLst/>
                          <a:latin typeface="Arial" panose="020B0604020202020204" pitchFamily="34" charset="0"/>
                          <a:cs typeface="Arial" panose="020B0604020202020204" pitchFamily="34" charset="0"/>
                        </a:rPr>
                        <a:t>$   5,000,000 </a:t>
                      </a:r>
                    </a:p>
                  </a:txBody>
                  <a:tcPr marL="5852" marR="5852" marT="5852" marB="0" anchor="b">
                    <a:lnL>
                      <a:noFill/>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16%</a:t>
                      </a:r>
                    </a:p>
                  </a:txBody>
                  <a:tcPr marL="5852" marR="5852" marT="58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336149262"/>
                  </a:ext>
                </a:extLst>
              </a:tr>
              <a:tr h="210312">
                <a:tc>
                  <a:txBody>
                    <a:bodyPr/>
                    <a:lstStyle/>
                    <a:p>
                      <a:pPr algn="l" fontAlgn="b">
                        <a:buNone/>
                      </a:pPr>
                      <a:r>
                        <a:rPr lang="en-US" sz="1050" b="0" i="0" u="none" strike="noStrike">
                          <a:solidFill>
                            <a:srgbClr val="000000"/>
                          </a:solidFill>
                          <a:effectLst/>
                          <a:latin typeface="Arial" panose="020B0604020202020204" pitchFamily="34" charset="0"/>
                          <a:cs typeface="Arial" panose="020B0604020202020204" pitchFamily="34" charset="0"/>
                        </a:rPr>
                        <a:t>  Washington</a:t>
                      </a:r>
                    </a:p>
                  </a:txBody>
                  <a:tcPr marL="5852" marR="5852" marT="58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050" b="0" i="0" u="none" strike="noStrike">
                          <a:solidFill>
                            <a:srgbClr val="000000"/>
                          </a:solidFill>
                          <a:effectLst/>
                          <a:latin typeface="Arial" panose="020B0604020202020204" pitchFamily="34" charset="0"/>
                          <a:cs typeface="Arial" panose="020B0604020202020204" pitchFamily="34" charset="0"/>
                        </a:rPr>
                        <a:t>$   3,000,000 </a:t>
                      </a:r>
                    </a:p>
                  </a:txBody>
                  <a:tcPr marL="5852" marR="5852" marT="5852" marB="0" anchor="b">
                    <a:lnL>
                      <a:noFill/>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10%-35%</a:t>
                      </a:r>
                    </a:p>
                  </a:txBody>
                  <a:tcPr marL="5852" marR="5852" marT="58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936490159"/>
                  </a:ext>
                </a:extLst>
              </a:tr>
              <a:tr h="210312">
                <a:tc>
                  <a:txBody>
                    <a:bodyPr/>
                    <a:lstStyle/>
                    <a:p>
                      <a:pPr algn="l" fontAlgn="b">
                        <a:buNone/>
                      </a:pPr>
                      <a:r>
                        <a:rPr lang="en-US" sz="1050" b="0" i="0" u="none" strike="noStrike">
                          <a:solidFill>
                            <a:srgbClr val="000000"/>
                          </a:solidFill>
                          <a:effectLst/>
                          <a:latin typeface="Arial" panose="020B0604020202020204" pitchFamily="34" charset="0"/>
                          <a:cs typeface="Arial" panose="020B0604020202020204" pitchFamily="34" charset="0"/>
                        </a:rPr>
                        <a:t>  Washington D.C.</a:t>
                      </a:r>
                    </a:p>
                  </a:txBody>
                  <a:tcPr marL="5852" marR="5852" marT="58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050" b="0" i="0" u="none" strike="noStrike">
                          <a:solidFill>
                            <a:srgbClr val="000000"/>
                          </a:solidFill>
                          <a:effectLst/>
                          <a:latin typeface="Arial" panose="020B0604020202020204" pitchFamily="34" charset="0"/>
                          <a:cs typeface="Arial" panose="020B0604020202020204" pitchFamily="34" charset="0"/>
                        </a:rPr>
                        <a:t>$   4,873,200 </a:t>
                      </a:r>
                    </a:p>
                  </a:txBody>
                  <a:tcPr marL="5852" marR="5852" marT="5852" marB="0" anchor="b">
                    <a:lnL>
                      <a:noFill/>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11.2%-16%</a:t>
                      </a:r>
                    </a:p>
                  </a:txBody>
                  <a:tcPr marL="5852" marR="5852" marT="58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744013694"/>
                  </a:ext>
                </a:extLst>
              </a:tr>
              <a:tr h="210312">
                <a:tc>
                  <a:txBody>
                    <a:bodyPr/>
                    <a:lstStyle/>
                    <a:p>
                      <a:pPr algn="l" fontAlgn="b">
                        <a:buNone/>
                      </a:pP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5852" marR="5852" marT="5852"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5852" marR="5852" marT="5852" marB="0" anchor="b">
                    <a:lnL>
                      <a:noFill/>
                    </a:lnL>
                    <a:lnR>
                      <a:noFill/>
                    </a:lnR>
                    <a:lnT>
                      <a:noFill/>
                    </a:lnT>
                    <a:lnB>
                      <a:noFill/>
                    </a:lnB>
                    <a:noFill/>
                  </a:tcPr>
                </a:tc>
                <a:tc>
                  <a:txBody>
                    <a:bodyPr/>
                    <a:lstStyle/>
                    <a:p>
                      <a:pPr algn="ctr" fontAlgn="b">
                        <a:buNone/>
                      </a:pP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5852" marR="5852" marT="5852"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810143672"/>
                  </a:ext>
                </a:extLst>
              </a:tr>
              <a:tr h="384048">
                <a:tc>
                  <a:txBody>
                    <a:bodyPr/>
                    <a:lstStyle/>
                    <a:p>
                      <a:pPr algn="ctr" fontAlgn="b">
                        <a:buNone/>
                      </a:pPr>
                      <a:r>
                        <a:rPr lang="en-US" sz="1050" b="1" i="0" u="none" strike="noStrike">
                          <a:solidFill>
                            <a:srgbClr val="FFFFFF"/>
                          </a:solidFill>
                          <a:effectLst/>
                          <a:latin typeface="Arial" panose="020B0604020202020204" pitchFamily="34" charset="0"/>
                          <a:cs typeface="Arial" panose="020B0604020202020204" pitchFamily="34" charset="0"/>
                        </a:rPr>
                        <a:t>State</a:t>
                      </a:r>
                    </a:p>
                  </a:txBody>
                  <a:tcPr marL="5852" marR="5852" marT="5852" marB="0" anchor="b">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a:noFill/>
                    </a:lnB>
                    <a:solidFill>
                      <a:schemeClr val="accent1"/>
                    </a:solidFill>
                  </a:tcPr>
                </a:tc>
                <a:tc>
                  <a:txBody>
                    <a:bodyPr/>
                    <a:lstStyle/>
                    <a:p>
                      <a:pPr algn="ctr" fontAlgn="b">
                        <a:buNone/>
                      </a:pPr>
                      <a:r>
                        <a:rPr lang="en-US" sz="1050" b="1" i="0" u="none" strike="noStrike">
                          <a:solidFill>
                            <a:srgbClr val="FFFFFF"/>
                          </a:solidFill>
                          <a:effectLst/>
                          <a:latin typeface="Arial" panose="020B0604020202020204" pitchFamily="34" charset="0"/>
                          <a:cs typeface="Arial" panose="020B0604020202020204" pitchFamily="34" charset="0"/>
                        </a:rPr>
                        <a:t>Inheritance Tax Exemption</a:t>
                      </a:r>
                    </a:p>
                  </a:txBody>
                  <a:tcPr marL="5852" marR="5852" marT="5852" marB="0" anchor="b">
                    <a:lnL>
                      <a:noFill/>
                    </a:lnL>
                    <a:lnR>
                      <a:noFill/>
                    </a:lnR>
                    <a:lnT w="12700" cmpd="sng">
                      <a:noFill/>
                      <a:prstDash val="solid"/>
                    </a:lnT>
                    <a:lnB>
                      <a:noFill/>
                    </a:lnB>
                    <a:solidFill>
                      <a:schemeClr val="accent1"/>
                    </a:solidFill>
                  </a:tcPr>
                </a:tc>
                <a:tc>
                  <a:txBody>
                    <a:bodyPr/>
                    <a:lstStyle/>
                    <a:p>
                      <a:pPr algn="ctr" fontAlgn="b">
                        <a:buNone/>
                      </a:pPr>
                      <a:r>
                        <a:rPr lang="en-US" sz="1050" b="1" i="0" u="none" strike="noStrike">
                          <a:solidFill>
                            <a:srgbClr val="FFFFFF"/>
                          </a:solidFill>
                          <a:effectLst/>
                          <a:latin typeface="Arial" panose="020B0604020202020204" pitchFamily="34" charset="0"/>
                          <a:cs typeface="Arial" panose="020B0604020202020204" pitchFamily="34" charset="0"/>
                        </a:rPr>
                        <a:t>Inheritance Tax </a:t>
                      </a:r>
                    </a:p>
                    <a:p>
                      <a:pPr algn="ctr" fontAlgn="b">
                        <a:buNone/>
                      </a:pPr>
                      <a:r>
                        <a:rPr lang="en-US" sz="1050" b="1" i="0" u="none" strike="noStrike">
                          <a:solidFill>
                            <a:srgbClr val="FFFFFF"/>
                          </a:solidFill>
                          <a:effectLst/>
                          <a:latin typeface="Arial" panose="020B0604020202020204" pitchFamily="34" charset="0"/>
                          <a:cs typeface="Arial" panose="020B0604020202020204" pitchFamily="34" charset="0"/>
                        </a:rPr>
                        <a:t>Rate</a:t>
                      </a:r>
                    </a:p>
                  </a:txBody>
                  <a:tcPr marL="5852" marR="5852" marT="5852" marB="0" anchor="b">
                    <a:lnL>
                      <a:noFill/>
                    </a:lnL>
                    <a:lnR w="12700" cap="flat" cmpd="sng" algn="ctr">
                      <a:solidFill>
                        <a:schemeClr val="tx1"/>
                      </a:solidFill>
                      <a:prstDash val="solid"/>
                      <a:round/>
                      <a:headEnd type="none" w="med" len="med"/>
                      <a:tailEnd type="none" w="med" len="med"/>
                    </a:lnR>
                    <a:lnT w="12700" cmpd="sng">
                      <a:noFill/>
                      <a:prstDash val="solid"/>
                    </a:lnT>
                    <a:lnB>
                      <a:noFill/>
                    </a:lnB>
                    <a:solidFill>
                      <a:schemeClr val="accent1"/>
                    </a:solidFill>
                  </a:tcPr>
                </a:tc>
                <a:extLst>
                  <a:ext uri="{0D108BD9-81ED-4DB2-BD59-A6C34878D82A}">
                    <a16:rowId xmlns:a16="http://schemas.microsoft.com/office/drawing/2014/main" val="2894547542"/>
                  </a:ext>
                </a:extLst>
              </a:tr>
              <a:tr h="210312">
                <a:tc>
                  <a:txBody>
                    <a:bodyPr/>
                    <a:lstStyle/>
                    <a:p>
                      <a:pPr algn="l" fontAlgn="b">
                        <a:buNone/>
                      </a:pPr>
                      <a:r>
                        <a:rPr lang="en-US" sz="1050" b="0" i="0" u="none" strike="noStrike">
                          <a:solidFill>
                            <a:srgbClr val="000000"/>
                          </a:solidFill>
                          <a:effectLst/>
                          <a:latin typeface="Arial" panose="020B0604020202020204" pitchFamily="34" charset="0"/>
                          <a:cs typeface="Arial" panose="020B0604020202020204" pitchFamily="34" charset="0"/>
                        </a:rPr>
                        <a:t>  Kentucky</a:t>
                      </a:r>
                    </a:p>
                  </a:txBody>
                  <a:tcPr marL="5852" marR="5852" marT="5852" marB="42132" anchor="b">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      1,000 </a:t>
                      </a:r>
                    </a:p>
                  </a:txBody>
                  <a:tcPr marL="5852" marR="5852" marT="5852" marB="42132" anchor="b">
                    <a:lnL>
                      <a:noFill/>
                    </a:lnL>
                    <a:lnR>
                      <a:noFill/>
                    </a:lnR>
                    <a:lnT w="12700" cmpd="sng">
                      <a:noFill/>
                      <a:prstDash val="solid"/>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0%-16%</a:t>
                      </a:r>
                    </a:p>
                  </a:txBody>
                  <a:tcPr marL="5852" marR="5852" marT="5852" marB="42132" anchor="b">
                    <a:lnL>
                      <a:noFill/>
                    </a:lnL>
                    <a:lnR w="12700" cap="flat" cmpd="sng" algn="ctr">
                      <a:solidFill>
                        <a:schemeClr val="tx1"/>
                      </a:solidFill>
                      <a:prstDash val="solid"/>
                      <a:round/>
                      <a:headEnd type="none" w="med" len="med"/>
                      <a:tailEnd type="none" w="med" len="med"/>
                    </a:lnR>
                    <a:lnT w="12700" cmpd="sng">
                      <a:noFill/>
                      <a:prstDash val="solid"/>
                    </a:lnT>
                    <a:lnB>
                      <a:noFill/>
                    </a:lnB>
                    <a:noFill/>
                  </a:tcPr>
                </a:tc>
                <a:extLst>
                  <a:ext uri="{0D108BD9-81ED-4DB2-BD59-A6C34878D82A}">
                    <a16:rowId xmlns:a16="http://schemas.microsoft.com/office/drawing/2014/main" val="896279750"/>
                  </a:ext>
                </a:extLst>
              </a:tr>
              <a:tr h="210312">
                <a:tc>
                  <a:txBody>
                    <a:bodyPr/>
                    <a:lstStyle/>
                    <a:p>
                      <a:pPr algn="l" fontAlgn="b">
                        <a:buNone/>
                      </a:pPr>
                      <a:r>
                        <a:rPr lang="en-US" sz="1050" b="0" i="0" u="none" strike="noStrike">
                          <a:solidFill>
                            <a:srgbClr val="000000"/>
                          </a:solidFill>
                          <a:effectLst/>
                          <a:latin typeface="Arial" panose="020B0604020202020204" pitchFamily="34" charset="0"/>
                          <a:cs typeface="Arial" panose="020B0604020202020204" pitchFamily="34" charset="0"/>
                        </a:rPr>
                        <a:t>  Maryland</a:t>
                      </a:r>
                    </a:p>
                  </a:txBody>
                  <a:tcPr marL="5852" marR="5852" marT="5852" marB="42132"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      1,000 </a:t>
                      </a:r>
                    </a:p>
                  </a:txBody>
                  <a:tcPr marL="5852" marR="5852" marT="5852" marB="42132" anchor="b">
                    <a:lnL>
                      <a:noFill/>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0%-10%</a:t>
                      </a:r>
                    </a:p>
                  </a:txBody>
                  <a:tcPr marL="5852" marR="5852" marT="5852" marB="42132"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673458832"/>
                  </a:ext>
                </a:extLst>
              </a:tr>
              <a:tr h="210312">
                <a:tc>
                  <a:txBody>
                    <a:bodyPr/>
                    <a:lstStyle/>
                    <a:p>
                      <a:pPr algn="l" fontAlgn="b">
                        <a:buNone/>
                      </a:pPr>
                      <a:r>
                        <a:rPr lang="en-US" sz="1050" b="0" i="0" u="none" strike="noStrike">
                          <a:solidFill>
                            <a:srgbClr val="000000"/>
                          </a:solidFill>
                          <a:effectLst/>
                          <a:latin typeface="Arial" panose="020B0604020202020204" pitchFamily="34" charset="0"/>
                          <a:cs typeface="Arial" panose="020B0604020202020204" pitchFamily="34" charset="0"/>
                        </a:rPr>
                        <a:t>  Nebraska</a:t>
                      </a:r>
                    </a:p>
                  </a:txBody>
                  <a:tcPr marL="5852" marR="5852" marT="5852" marB="42132"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  100,000 </a:t>
                      </a:r>
                    </a:p>
                  </a:txBody>
                  <a:tcPr marL="5852" marR="5852" marT="5852" marB="42132" anchor="b">
                    <a:lnL>
                      <a:noFill/>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0%-15%</a:t>
                      </a:r>
                    </a:p>
                  </a:txBody>
                  <a:tcPr marL="5852" marR="5852" marT="5852" marB="42132"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883577638"/>
                  </a:ext>
                </a:extLst>
              </a:tr>
              <a:tr h="210312">
                <a:tc>
                  <a:txBody>
                    <a:bodyPr/>
                    <a:lstStyle/>
                    <a:p>
                      <a:pPr algn="l" fontAlgn="b">
                        <a:buNone/>
                      </a:pPr>
                      <a:r>
                        <a:rPr lang="en-US" sz="1050" b="0" i="0" u="none" strike="noStrike">
                          <a:solidFill>
                            <a:srgbClr val="000000"/>
                          </a:solidFill>
                          <a:effectLst/>
                          <a:latin typeface="Arial" panose="020B0604020202020204" pitchFamily="34" charset="0"/>
                          <a:cs typeface="Arial" panose="020B0604020202020204" pitchFamily="34" charset="0"/>
                        </a:rPr>
                        <a:t>  New Jersey</a:t>
                      </a:r>
                    </a:p>
                  </a:txBody>
                  <a:tcPr marL="5852" marR="5852" marT="5852" marB="42132"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buNone/>
                      </a:pPr>
                      <a:r>
                        <a:rPr lang="en-US" sz="1050" b="0" i="0" u="none" strike="noStrike">
                          <a:solidFill>
                            <a:srgbClr val="000000"/>
                          </a:solidFill>
                          <a:effectLst/>
                          <a:latin typeface="Arial" panose="020B0604020202020204" pitchFamily="34" charset="0"/>
                          <a:cs typeface="Arial" panose="020B0604020202020204" pitchFamily="34" charset="0"/>
                        </a:rPr>
                        <a:t>$    25,000 </a:t>
                      </a:r>
                    </a:p>
                  </a:txBody>
                  <a:tcPr marL="5852" marR="5852" marT="5852" marB="42132" anchor="b">
                    <a:lnL>
                      <a:noFill/>
                    </a:lnL>
                    <a:lnR>
                      <a:noFill/>
                    </a:lnR>
                    <a:lnT>
                      <a:noFill/>
                    </a:lnT>
                    <a:lnB>
                      <a:noFill/>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0%-16%</a:t>
                      </a:r>
                    </a:p>
                  </a:txBody>
                  <a:tcPr marL="5852" marR="5852" marT="5852" marB="42132"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890327415"/>
                  </a:ext>
                </a:extLst>
              </a:tr>
              <a:tr h="210312">
                <a:tc>
                  <a:txBody>
                    <a:bodyPr/>
                    <a:lstStyle/>
                    <a:p>
                      <a:pPr algn="l" fontAlgn="b">
                        <a:buNone/>
                      </a:pPr>
                      <a:r>
                        <a:rPr lang="en-US" sz="1050" b="0" i="0" u="none" strike="noStrike">
                          <a:solidFill>
                            <a:srgbClr val="000000"/>
                          </a:solidFill>
                          <a:effectLst/>
                          <a:latin typeface="Arial" panose="020B0604020202020204" pitchFamily="34" charset="0"/>
                          <a:cs typeface="Arial" panose="020B0604020202020204" pitchFamily="34" charset="0"/>
                        </a:rPr>
                        <a:t>  Pennsylvania</a:t>
                      </a:r>
                    </a:p>
                  </a:txBody>
                  <a:tcPr marL="5852" marR="5852" marT="5852" marB="42132"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050" b="0" i="0" u="none" strike="noStrike">
                          <a:solidFill>
                            <a:srgbClr val="000000"/>
                          </a:solidFill>
                          <a:effectLst/>
                          <a:latin typeface="Arial" panose="020B0604020202020204" pitchFamily="34" charset="0"/>
                          <a:cs typeface="Arial" panose="020B0604020202020204" pitchFamily="34" charset="0"/>
                        </a:rPr>
                        <a:t>No exemption</a:t>
                      </a:r>
                    </a:p>
                  </a:txBody>
                  <a:tcPr marL="5852" marR="5852" marT="5852" marB="42132"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buNone/>
                      </a:pPr>
                      <a:r>
                        <a:rPr lang="en-US" sz="1050" b="0" i="0" u="none" strike="noStrike" dirty="0">
                          <a:solidFill>
                            <a:srgbClr val="000000"/>
                          </a:solidFill>
                          <a:effectLst/>
                          <a:latin typeface="Arial" panose="020B0604020202020204" pitchFamily="34" charset="0"/>
                          <a:cs typeface="Arial" panose="020B0604020202020204" pitchFamily="34" charset="0"/>
                        </a:rPr>
                        <a:t>0%-15%</a:t>
                      </a:r>
                    </a:p>
                  </a:txBody>
                  <a:tcPr marL="5852" marR="5852" marT="5852" marB="42132"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0399600"/>
                  </a:ext>
                </a:extLst>
              </a:tr>
            </a:tbl>
          </a:graphicData>
        </a:graphic>
      </p:graphicFrame>
      <p:pic>
        <p:nvPicPr>
          <p:cNvPr id="27" name="Picture 26">
            <a:extLst>
              <a:ext uri="{FF2B5EF4-FFF2-40B4-BE49-F238E27FC236}">
                <a16:creationId xmlns:a16="http://schemas.microsoft.com/office/drawing/2014/main" id="{8B9F35D0-417D-3C43-2B37-34A51A97C7A8}"/>
              </a:ext>
            </a:extLst>
          </p:cNvPr>
          <p:cNvPicPr>
            <a:picLocks noChangeAspect="1"/>
          </p:cNvPicPr>
          <p:nvPr/>
        </p:nvPicPr>
        <p:blipFill>
          <a:blip r:embed="rId2"/>
          <a:stretch>
            <a:fillRect/>
          </a:stretch>
        </p:blipFill>
        <p:spPr>
          <a:xfrm>
            <a:off x="481833" y="1789853"/>
            <a:ext cx="4654789" cy="4210266"/>
          </a:xfrm>
          <a:prstGeom prst="rect">
            <a:avLst/>
          </a:prstGeom>
        </p:spPr>
      </p:pic>
      <p:sp>
        <p:nvSpPr>
          <p:cNvPr id="28" name="TextBox 27">
            <a:extLst>
              <a:ext uri="{FF2B5EF4-FFF2-40B4-BE49-F238E27FC236}">
                <a16:creationId xmlns:a16="http://schemas.microsoft.com/office/drawing/2014/main" id="{7EC4D331-6243-DC18-94F5-C902F5F860FB}"/>
              </a:ext>
            </a:extLst>
          </p:cNvPr>
          <p:cNvSpPr txBox="1"/>
          <p:nvPr/>
        </p:nvSpPr>
        <p:spPr>
          <a:xfrm>
            <a:off x="96823" y="6274699"/>
            <a:ext cx="4475177" cy="338554"/>
          </a:xfrm>
          <a:prstGeom prst="rect">
            <a:avLst/>
          </a:prstGeom>
          <a:noFill/>
        </p:spPr>
        <p:txBody>
          <a:bodyPr wrap="square" rtlCol="0">
            <a:spAutoFit/>
          </a:bodyPr>
          <a:lstStyle/>
          <a:p>
            <a:r>
              <a:rPr lang="en-US" sz="800" i="1" dirty="0">
                <a:solidFill>
                  <a:schemeClr val="bg2">
                    <a:lumMod val="50000"/>
                  </a:schemeClr>
                </a:solidFill>
                <a:latin typeface="Arial" panose="020B0604020202020204" pitchFamily="34" charset="0"/>
                <a:cs typeface="Arial" panose="020B0604020202020204" pitchFamily="34" charset="0"/>
              </a:rPr>
              <a:t>Source: Tax Foundation – “Estate and Inheritance Taxes by State, 2025” (October 28, 2025)</a:t>
            </a:r>
          </a:p>
          <a:p>
            <a:r>
              <a:rPr lang="en-US" sz="800" i="1" dirty="0">
                <a:solidFill>
                  <a:schemeClr val="bg2">
                    <a:lumMod val="50000"/>
                  </a:schemeClr>
                </a:solidFill>
                <a:latin typeface="Arial" panose="020B0604020202020204" pitchFamily="34" charset="0"/>
                <a:cs typeface="Arial" panose="020B0604020202020204" pitchFamily="34" charset="0"/>
              </a:rPr>
              <a:t>  Exemptions and Rates as of October 1, 2025.</a:t>
            </a:r>
          </a:p>
        </p:txBody>
      </p:sp>
      <p:sp>
        <p:nvSpPr>
          <p:cNvPr id="29" name="TextBox 28">
            <a:extLst>
              <a:ext uri="{FF2B5EF4-FFF2-40B4-BE49-F238E27FC236}">
                <a16:creationId xmlns:a16="http://schemas.microsoft.com/office/drawing/2014/main" id="{7FB9DA75-9159-1943-53FC-1FD111BD8EC6}"/>
              </a:ext>
            </a:extLst>
          </p:cNvPr>
          <p:cNvSpPr txBox="1"/>
          <p:nvPr/>
        </p:nvSpPr>
        <p:spPr>
          <a:xfrm>
            <a:off x="310896" y="1051560"/>
            <a:ext cx="8538742" cy="553998"/>
          </a:xfrm>
          <a:prstGeom prst="rect">
            <a:avLst/>
          </a:prstGeom>
          <a:noFill/>
        </p:spPr>
        <p:txBody>
          <a:bodyPr wrap="square">
            <a:spAutoFit/>
          </a:bodyPr>
          <a:lstStyle/>
          <a:p>
            <a:r>
              <a:rPr lang="en-US" sz="1500" dirty="0">
                <a:latin typeface="Arial" panose="020B0604020202020204" pitchFamily="34" charset="0"/>
                <a:cs typeface="Arial" panose="020B0604020202020204" pitchFamily="34" charset="0"/>
              </a:rPr>
              <a:t>Proper estate planning should incorporate state-specific considerations, as 12 states and D.C. have an estate tax while five states have an inheritance tax (Maryland is the only state with both).</a:t>
            </a:r>
          </a:p>
        </p:txBody>
      </p:sp>
    </p:spTree>
    <p:extLst>
      <p:ext uri="{BB962C8B-B14F-4D97-AF65-F5344CB8AC3E}">
        <p14:creationId xmlns:p14="http://schemas.microsoft.com/office/powerpoint/2010/main" val="3475763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7106-33CE-BF51-883B-C1A50A7C6C13}"/>
              </a:ext>
            </a:extLst>
          </p:cNvPr>
          <p:cNvSpPr>
            <a:spLocks noGrp="1"/>
          </p:cNvSpPr>
          <p:nvPr>
            <p:ph type="title"/>
          </p:nvPr>
        </p:nvSpPr>
        <p:spPr/>
        <p:txBody>
          <a:bodyPr/>
          <a:lstStyle/>
          <a:p>
            <a:r>
              <a:rPr lang="en-US"/>
              <a:t>Advanced Estate Planning</a:t>
            </a:r>
          </a:p>
        </p:txBody>
      </p:sp>
      <p:sp>
        <p:nvSpPr>
          <p:cNvPr id="4" name="Footer Placeholder 3">
            <a:extLst>
              <a:ext uri="{FF2B5EF4-FFF2-40B4-BE49-F238E27FC236}">
                <a16:creationId xmlns:a16="http://schemas.microsoft.com/office/drawing/2014/main" id="{C80A10DC-BAEF-7FB7-B085-554E0489DBA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5" name="Slide Number Placeholder 4">
            <a:extLst>
              <a:ext uri="{FF2B5EF4-FFF2-40B4-BE49-F238E27FC236}">
                <a16:creationId xmlns:a16="http://schemas.microsoft.com/office/drawing/2014/main" id="{65354F24-7D2B-B67A-729D-06176D3B6E4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45" name="Content Placeholder 8">
            <a:extLst>
              <a:ext uri="{FF2B5EF4-FFF2-40B4-BE49-F238E27FC236}">
                <a16:creationId xmlns:a16="http://schemas.microsoft.com/office/drawing/2014/main" id="{BCCEEB82-71DA-2D03-DF93-E4CE5716A8DA}"/>
              </a:ext>
            </a:extLst>
          </p:cNvPr>
          <p:cNvSpPr txBox="1">
            <a:spLocks/>
          </p:cNvSpPr>
          <p:nvPr/>
        </p:nvSpPr>
        <p:spPr>
          <a:xfrm>
            <a:off x="311413" y="1098331"/>
            <a:ext cx="8468565" cy="610994"/>
          </a:xfrm>
          <a:prstGeom prst="rect">
            <a:avLst/>
          </a:prstGeom>
        </p:spPr>
        <p:txBody>
          <a:bodyPr vert="horz" lIns="91440" tIns="45720" rIns="91440" bIns="45720" rtlCol="0">
            <a:normAutofit/>
          </a:bodyPr>
          <a:lstStyle>
            <a:lvl1pPr marL="114300" indent="-114300" algn="l" defTabSz="914400" rtl="0" eaLnBrk="1" latinLnBrk="0" hangingPunct="1">
              <a:lnSpc>
                <a:spcPct val="90000"/>
              </a:lnSpc>
              <a:spcBef>
                <a:spcPts val="1000"/>
              </a:spcBef>
              <a:buClr>
                <a:schemeClr val="accent6"/>
              </a:buClr>
              <a:buFont typeface="Arial" panose="020B0604020202020204" pitchFamily="34" charset="0"/>
              <a:buChar char="•"/>
              <a:tabLst/>
              <a:defRPr sz="2000" kern="1200">
                <a:solidFill>
                  <a:srgbClr val="152B53"/>
                </a:solidFill>
                <a:latin typeface="Arial" panose="020B0604020202020204" pitchFamily="34" charset="0"/>
                <a:ea typeface="+mn-ea"/>
                <a:cs typeface="Arial" panose="020B0604020202020204" pitchFamily="34" charset="0"/>
              </a:defRPr>
            </a:lvl1pPr>
            <a:lvl2pPr marL="685800" indent="-114300" algn="l" defTabSz="914400" rtl="0" eaLnBrk="1" latinLnBrk="0" hangingPunct="1">
              <a:lnSpc>
                <a:spcPct val="90000"/>
              </a:lnSpc>
              <a:spcBef>
                <a:spcPts val="500"/>
              </a:spcBef>
              <a:buClr>
                <a:schemeClr val="accent6"/>
              </a:buClr>
              <a:buFont typeface="Arial" panose="020B0604020202020204" pitchFamily="34" charset="0"/>
              <a:buChar char="•"/>
              <a:tabLst/>
              <a:defRPr sz="1800" kern="1200">
                <a:solidFill>
                  <a:srgbClr val="152B53"/>
                </a:solidFill>
                <a:latin typeface="Arial" panose="020B0604020202020204" pitchFamily="34" charset="0"/>
                <a:ea typeface="+mn-ea"/>
                <a:cs typeface="Arial" panose="020B0604020202020204" pitchFamily="34" charset="0"/>
              </a:defRPr>
            </a:lvl2pPr>
            <a:lvl3pPr marL="1143000" indent="-114300" algn="l" defTabSz="914400" rtl="0" eaLnBrk="1" latinLnBrk="0" hangingPunct="1">
              <a:lnSpc>
                <a:spcPct val="90000"/>
              </a:lnSpc>
              <a:spcBef>
                <a:spcPts val="500"/>
              </a:spcBef>
              <a:buClr>
                <a:schemeClr val="accent6"/>
              </a:buClr>
              <a:buFont typeface="Arial" panose="020B0604020202020204" pitchFamily="34" charset="0"/>
              <a:buChar char="•"/>
              <a:tabLst/>
              <a:defRPr sz="1600" kern="1200">
                <a:solidFill>
                  <a:srgbClr val="152B53"/>
                </a:solidFill>
                <a:latin typeface="Arial" panose="020B0604020202020204" pitchFamily="34" charset="0"/>
                <a:ea typeface="+mn-ea"/>
                <a:cs typeface="Arial" panose="020B0604020202020204" pitchFamily="34" charset="0"/>
              </a:defRPr>
            </a:lvl3pPr>
            <a:lvl4pPr marL="16002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4pPr>
            <a:lvl5pPr marL="20574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600">
              <a:solidFill>
                <a:schemeClr val="tx1"/>
              </a:solidFill>
            </a:endParaRPr>
          </a:p>
        </p:txBody>
      </p:sp>
      <p:grpSp>
        <p:nvGrpSpPr>
          <p:cNvPr id="53" name="Group 52">
            <a:extLst>
              <a:ext uri="{FF2B5EF4-FFF2-40B4-BE49-F238E27FC236}">
                <a16:creationId xmlns:a16="http://schemas.microsoft.com/office/drawing/2014/main" id="{925CEADC-1AB5-746E-F5C0-8A390EE771A6}"/>
              </a:ext>
            </a:extLst>
          </p:cNvPr>
          <p:cNvGrpSpPr/>
          <p:nvPr/>
        </p:nvGrpSpPr>
        <p:grpSpPr>
          <a:xfrm>
            <a:off x="424350" y="720854"/>
            <a:ext cx="8295301" cy="5502134"/>
            <a:chOff x="424350" y="1234885"/>
            <a:chExt cx="8295301" cy="5290464"/>
          </a:xfrm>
        </p:grpSpPr>
        <p:grpSp>
          <p:nvGrpSpPr>
            <p:cNvPr id="47" name="Group 46">
              <a:extLst>
                <a:ext uri="{FF2B5EF4-FFF2-40B4-BE49-F238E27FC236}">
                  <a16:creationId xmlns:a16="http://schemas.microsoft.com/office/drawing/2014/main" id="{3FDEBFB3-67A9-7A97-FC93-BCEEE9A642AE}"/>
                </a:ext>
              </a:extLst>
            </p:cNvPr>
            <p:cNvGrpSpPr/>
            <p:nvPr/>
          </p:nvGrpSpPr>
          <p:grpSpPr>
            <a:xfrm>
              <a:off x="424350" y="1234885"/>
              <a:ext cx="8295301" cy="5290464"/>
              <a:chOff x="424350" y="1027927"/>
              <a:chExt cx="8295301" cy="5290464"/>
            </a:xfrm>
          </p:grpSpPr>
          <p:grpSp>
            <p:nvGrpSpPr>
              <p:cNvPr id="40" name="Group 39">
                <a:extLst>
                  <a:ext uri="{FF2B5EF4-FFF2-40B4-BE49-F238E27FC236}">
                    <a16:creationId xmlns:a16="http://schemas.microsoft.com/office/drawing/2014/main" id="{32B22D53-2A0D-06E1-7F49-68308FC5B8BE}"/>
                  </a:ext>
                </a:extLst>
              </p:cNvPr>
              <p:cNvGrpSpPr/>
              <p:nvPr/>
            </p:nvGrpSpPr>
            <p:grpSpPr>
              <a:xfrm>
                <a:off x="424350" y="4012475"/>
                <a:ext cx="8295301" cy="2305916"/>
                <a:chOff x="756981" y="4158484"/>
                <a:chExt cx="7635142" cy="2305916"/>
              </a:xfrm>
            </p:grpSpPr>
            <p:grpSp>
              <p:nvGrpSpPr>
                <p:cNvPr id="8" name="Group 7">
                  <a:extLst>
                    <a:ext uri="{FF2B5EF4-FFF2-40B4-BE49-F238E27FC236}">
                      <a16:creationId xmlns:a16="http://schemas.microsoft.com/office/drawing/2014/main" id="{A45F9617-C923-5444-CEE1-D24E68E1136C}"/>
                    </a:ext>
                  </a:extLst>
                </p:cNvPr>
                <p:cNvGrpSpPr/>
                <p:nvPr/>
              </p:nvGrpSpPr>
              <p:grpSpPr>
                <a:xfrm>
                  <a:off x="756981" y="4158484"/>
                  <a:ext cx="3665619" cy="2305916"/>
                  <a:chOff x="625331" y="4259063"/>
                  <a:chExt cx="3550998" cy="2233812"/>
                </a:xfrm>
              </p:grpSpPr>
              <p:sp>
                <p:nvSpPr>
                  <p:cNvPr id="15" name="Round Single Corner Rectangle 13">
                    <a:extLst>
                      <a:ext uri="{FF2B5EF4-FFF2-40B4-BE49-F238E27FC236}">
                        <a16:creationId xmlns:a16="http://schemas.microsoft.com/office/drawing/2014/main" id="{9A144100-F2F5-C123-B8C5-1EC2DE1AF9D1}"/>
                      </a:ext>
                    </a:extLst>
                  </p:cNvPr>
                  <p:cNvSpPr/>
                  <p:nvPr/>
                </p:nvSpPr>
                <p:spPr>
                  <a:xfrm flipH="1" flipV="1">
                    <a:off x="625331" y="4259063"/>
                    <a:ext cx="3550998" cy="2233812"/>
                  </a:xfrm>
                  <a:prstGeom prst="round1Rect">
                    <a:avLst>
                      <a:gd name="adj" fmla="val 9906"/>
                    </a:avLst>
                  </a:prstGeom>
                  <a:solidFill>
                    <a:schemeClr val="bg1"/>
                  </a:solidFill>
                  <a:ln>
                    <a:noFill/>
                  </a:ln>
                  <a:effectLst>
                    <a:outerShdw blurRad="254000"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2920">
                      <a:defRPr/>
                    </a:pPr>
                    <a:endParaRPr lang="en-US" sz="1980">
                      <a:solidFill>
                        <a:srgbClr val="FFFFFF"/>
                      </a:solidFill>
                      <a:latin typeface="Calibri" panose="020F0502020204030204"/>
                    </a:endParaRPr>
                  </a:p>
                </p:txBody>
              </p:sp>
              <p:sp>
                <p:nvSpPr>
                  <p:cNvPr id="16" name="Rectangle 15">
                    <a:extLst>
                      <a:ext uri="{FF2B5EF4-FFF2-40B4-BE49-F238E27FC236}">
                        <a16:creationId xmlns:a16="http://schemas.microsoft.com/office/drawing/2014/main" id="{301A11D3-9725-955E-EFEB-0D4B3C059AAB}"/>
                      </a:ext>
                    </a:extLst>
                  </p:cNvPr>
                  <p:cNvSpPr/>
                  <p:nvPr/>
                </p:nvSpPr>
                <p:spPr>
                  <a:xfrm>
                    <a:off x="812592" y="5113800"/>
                    <a:ext cx="3176479" cy="10188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defTabSz="502920">
                      <a:defRPr/>
                    </a:pPr>
                    <a:endParaRPr lang="en-US" sz="1200">
                      <a:solidFill>
                        <a:srgbClr val="002855"/>
                      </a:solidFill>
                      <a:latin typeface="Calibri" panose="020F0502020204030204"/>
                    </a:endParaRPr>
                  </a:p>
                </p:txBody>
              </p:sp>
              <p:cxnSp>
                <p:nvCxnSpPr>
                  <p:cNvPr id="17" name="Straight Connector 16">
                    <a:extLst>
                      <a:ext uri="{FF2B5EF4-FFF2-40B4-BE49-F238E27FC236}">
                        <a16:creationId xmlns:a16="http://schemas.microsoft.com/office/drawing/2014/main" id="{B784EC10-04CD-7528-6D82-99DF4E22A970}"/>
                      </a:ext>
                    </a:extLst>
                  </p:cNvPr>
                  <p:cNvCxnSpPr>
                    <a:cxnSpLocks/>
                  </p:cNvCxnSpPr>
                  <p:nvPr/>
                </p:nvCxnSpPr>
                <p:spPr>
                  <a:xfrm flipH="1">
                    <a:off x="812592" y="4820941"/>
                    <a:ext cx="317648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CD2F291-2A8E-2CDC-F956-9AEEBE0147C1}"/>
                      </a:ext>
                    </a:extLst>
                  </p:cNvPr>
                  <p:cNvSpPr/>
                  <p:nvPr/>
                </p:nvSpPr>
                <p:spPr>
                  <a:xfrm>
                    <a:off x="728740" y="4440159"/>
                    <a:ext cx="3433623" cy="43596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defTabSz="502920">
                      <a:defRPr/>
                    </a:pPr>
                    <a:r>
                      <a:rPr lang="en-US" sz="1400" b="1">
                        <a:solidFill>
                          <a:srgbClr val="002855"/>
                        </a:solidFill>
                        <a:latin typeface="Arial" panose="020B0604020202020204" pitchFamily="34" charset="0"/>
                        <a:cs typeface="Arial" panose="020B0604020202020204" pitchFamily="34" charset="0"/>
                      </a:rPr>
                      <a:t>Qualified Personal Residence (QPRT)</a:t>
                    </a:r>
                  </a:p>
                </p:txBody>
              </p:sp>
            </p:grpSp>
            <p:grpSp>
              <p:nvGrpSpPr>
                <p:cNvPr id="10" name="Group 9">
                  <a:extLst>
                    <a:ext uri="{FF2B5EF4-FFF2-40B4-BE49-F238E27FC236}">
                      <a16:creationId xmlns:a16="http://schemas.microsoft.com/office/drawing/2014/main" id="{2A241BD2-EE9F-1BD6-0F21-2F1FEF195E0B}"/>
                    </a:ext>
                  </a:extLst>
                </p:cNvPr>
                <p:cNvGrpSpPr/>
                <p:nvPr/>
              </p:nvGrpSpPr>
              <p:grpSpPr>
                <a:xfrm>
                  <a:off x="4726504" y="4158484"/>
                  <a:ext cx="3665619" cy="2305916"/>
                  <a:chOff x="4659508" y="4292646"/>
                  <a:chExt cx="3550998" cy="2233812"/>
                </a:xfrm>
              </p:grpSpPr>
              <p:sp>
                <p:nvSpPr>
                  <p:cNvPr id="11" name="Round Single Corner Rectangle 13">
                    <a:extLst>
                      <a:ext uri="{FF2B5EF4-FFF2-40B4-BE49-F238E27FC236}">
                        <a16:creationId xmlns:a16="http://schemas.microsoft.com/office/drawing/2014/main" id="{5E50B116-5D87-B8AE-7B18-B95D3329E103}"/>
                      </a:ext>
                    </a:extLst>
                  </p:cNvPr>
                  <p:cNvSpPr/>
                  <p:nvPr/>
                </p:nvSpPr>
                <p:spPr>
                  <a:xfrm flipV="1">
                    <a:off x="4659508" y="4292646"/>
                    <a:ext cx="3550998" cy="2233812"/>
                  </a:xfrm>
                  <a:prstGeom prst="round1Rect">
                    <a:avLst>
                      <a:gd name="adj" fmla="val 9906"/>
                    </a:avLst>
                  </a:prstGeom>
                  <a:solidFill>
                    <a:schemeClr val="bg1"/>
                  </a:solidFill>
                  <a:ln>
                    <a:noFill/>
                  </a:ln>
                  <a:effectLst>
                    <a:outerShdw blurRad="254000"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2920">
                      <a:defRPr/>
                    </a:pPr>
                    <a:endParaRPr lang="en-US" sz="1980">
                      <a:solidFill>
                        <a:srgbClr val="FFFFFF"/>
                      </a:solidFill>
                      <a:latin typeface="Calibri" panose="020F0502020204030204"/>
                    </a:endParaRPr>
                  </a:p>
                </p:txBody>
              </p:sp>
              <p:sp>
                <p:nvSpPr>
                  <p:cNvPr id="12" name="Rectangle 11">
                    <a:extLst>
                      <a:ext uri="{FF2B5EF4-FFF2-40B4-BE49-F238E27FC236}">
                        <a16:creationId xmlns:a16="http://schemas.microsoft.com/office/drawing/2014/main" id="{56481579-8523-ABCA-3242-8424A33D3FF1}"/>
                      </a:ext>
                    </a:extLst>
                  </p:cNvPr>
                  <p:cNvSpPr/>
                  <p:nvPr/>
                </p:nvSpPr>
                <p:spPr>
                  <a:xfrm>
                    <a:off x="4846769" y="5030424"/>
                    <a:ext cx="3176479" cy="133436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182880" indent="-182880" defTabSz="732271">
                      <a:spcAft>
                        <a:spcPts val="600"/>
                      </a:spcAft>
                      <a:buFont typeface="Arial" panose="020B0604020202020204" pitchFamily="34" charset="0"/>
                      <a:buChar char="•"/>
                      <a:defRPr/>
                    </a:pPr>
                    <a:r>
                      <a:rPr lang="en-US" sz="1100">
                        <a:solidFill>
                          <a:schemeClr val="tx1"/>
                        </a:solidFill>
                        <a:latin typeface="Arial" panose="020B0604020202020204" pitchFamily="34" charset="0"/>
                        <a:cs typeface="Arial" panose="020B0604020202020204" pitchFamily="34" charset="0"/>
                      </a:rPr>
                      <a:t>A GRAT enables a grantor to "freeze" estate value by transferring assets to a trust in return for annual payments based on rates published monthly by the IRS. If the assets appreciate beyond these annuity payments, the excess passes to beneficiaries without additional estate taxes.</a:t>
                    </a:r>
                    <a:endParaRPr lang="en-US" sz="1200">
                      <a:solidFill>
                        <a:schemeClr val="tx1"/>
                      </a:solidFill>
                      <a:latin typeface="Calibri" panose="020F0502020204030204"/>
                    </a:endParaRPr>
                  </a:p>
                </p:txBody>
              </p:sp>
              <p:cxnSp>
                <p:nvCxnSpPr>
                  <p:cNvPr id="13" name="Straight Connector 12">
                    <a:extLst>
                      <a:ext uri="{FF2B5EF4-FFF2-40B4-BE49-F238E27FC236}">
                        <a16:creationId xmlns:a16="http://schemas.microsoft.com/office/drawing/2014/main" id="{021C759E-261A-4A0A-9710-88A5DD714034}"/>
                      </a:ext>
                    </a:extLst>
                  </p:cNvPr>
                  <p:cNvCxnSpPr>
                    <a:cxnSpLocks/>
                  </p:cNvCxnSpPr>
                  <p:nvPr/>
                </p:nvCxnSpPr>
                <p:spPr>
                  <a:xfrm flipH="1">
                    <a:off x="4846768" y="4820941"/>
                    <a:ext cx="317648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8639C27-BD00-19A4-3F60-556D2A369698}"/>
                      </a:ext>
                    </a:extLst>
                  </p:cNvPr>
                  <p:cNvSpPr/>
                  <p:nvPr/>
                </p:nvSpPr>
                <p:spPr>
                  <a:xfrm>
                    <a:off x="5054431" y="4440159"/>
                    <a:ext cx="2761155" cy="43596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defTabSz="502920">
                      <a:defRPr/>
                    </a:pPr>
                    <a:r>
                      <a:rPr lang="en-US" sz="1400" b="1">
                        <a:solidFill>
                          <a:srgbClr val="002855"/>
                        </a:solidFill>
                        <a:latin typeface="Arial" panose="020B0604020202020204" pitchFamily="34" charset="0"/>
                        <a:cs typeface="Arial" panose="020B0604020202020204" pitchFamily="34" charset="0"/>
                      </a:rPr>
                      <a:t>Grantor Retained Annuity (GRAT)</a:t>
                    </a:r>
                  </a:p>
                </p:txBody>
              </p:sp>
            </p:grpSp>
          </p:grpSp>
          <p:grpSp>
            <p:nvGrpSpPr>
              <p:cNvPr id="39" name="Group 38">
                <a:extLst>
                  <a:ext uri="{FF2B5EF4-FFF2-40B4-BE49-F238E27FC236}">
                    <a16:creationId xmlns:a16="http://schemas.microsoft.com/office/drawing/2014/main" id="{A600E7C5-56AD-BBE9-F4D9-206F1F5F7A7C}"/>
                  </a:ext>
                </a:extLst>
              </p:cNvPr>
              <p:cNvGrpSpPr/>
              <p:nvPr/>
            </p:nvGrpSpPr>
            <p:grpSpPr>
              <a:xfrm>
                <a:off x="424350" y="1501052"/>
                <a:ext cx="8295301" cy="2305916"/>
                <a:chOff x="756981" y="1237471"/>
                <a:chExt cx="7635142" cy="2305916"/>
              </a:xfrm>
            </p:grpSpPr>
            <p:grpSp>
              <p:nvGrpSpPr>
                <p:cNvPr id="6" name="Group 5">
                  <a:extLst>
                    <a:ext uri="{FF2B5EF4-FFF2-40B4-BE49-F238E27FC236}">
                      <a16:creationId xmlns:a16="http://schemas.microsoft.com/office/drawing/2014/main" id="{64BD6AEE-E433-B30C-CA4F-E8A817329A12}"/>
                    </a:ext>
                  </a:extLst>
                </p:cNvPr>
                <p:cNvGrpSpPr/>
                <p:nvPr/>
              </p:nvGrpSpPr>
              <p:grpSpPr>
                <a:xfrm>
                  <a:off x="756981" y="1237471"/>
                  <a:ext cx="3665619" cy="2305916"/>
                  <a:chOff x="544926" y="1392475"/>
                  <a:chExt cx="4563501" cy="2870743"/>
                </a:xfrm>
              </p:grpSpPr>
              <p:sp>
                <p:nvSpPr>
                  <p:cNvPr id="23" name="Round Single Corner Rectangle 13">
                    <a:extLst>
                      <a:ext uri="{FF2B5EF4-FFF2-40B4-BE49-F238E27FC236}">
                        <a16:creationId xmlns:a16="http://schemas.microsoft.com/office/drawing/2014/main" id="{3DB4A3C6-B331-D6BA-E1A5-B175FBDE28E6}"/>
                      </a:ext>
                    </a:extLst>
                  </p:cNvPr>
                  <p:cNvSpPr/>
                  <p:nvPr/>
                </p:nvSpPr>
                <p:spPr>
                  <a:xfrm flipH="1">
                    <a:off x="544926" y="1392475"/>
                    <a:ext cx="4563501" cy="2870743"/>
                  </a:xfrm>
                  <a:prstGeom prst="round1Rect">
                    <a:avLst>
                      <a:gd name="adj" fmla="val 9906"/>
                    </a:avLst>
                  </a:prstGeom>
                  <a:solidFill>
                    <a:schemeClr val="bg1"/>
                  </a:solidFill>
                  <a:ln>
                    <a:noFill/>
                  </a:ln>
                  <a:effectLst>
                    <a:outerShdw blurRad="254000"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2920">
                      <a:defRPr/>
                    </a:pPr>
                    <a:endParaRPr lang="en-US" sz="1980">
                      <a:solidFill>
                        <a:srgbClr val="FFFFFF"/>
                      </a:solidFill>
                      <a:latin typeface="Calibri" panose="020F0502020204030204"/>
                    </a:endParaRPr>
                  </a:p>
                </p:txBody>
              </p:sp>
              <p:sp>
                <p:nvSpPr>
                  <p:cNvPr id="24" name="Rectangle 23">
                    <a:extLst>
                      <a:ext uri="{FF2B5EF4-FFF2-40B4-BE49-F238E27FC236}">
                        <a16:creationId xmlns:a16="http://schemas.microsoft.com/office/drawing/2014/main" id="{D49D1281-A611-5D60-7FEE-04AE9A019925}"/>
                      </a:ext>
                    </a:extLst>
                  </p:cNvPr>
                  <p:cNvSpPr/>
                  <p:nvPr/>
                </p:nvSpPr>
                <p:spPr>
                  <a:xfrm>
                    <a:off x="785580" y="2472659"/>
                    <a:ext cx="4082195" cy="130929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182880" indent="-182880" algn="ctr" defTabSz="502920">
                      <a:defRPr/>
                    </a:pPr>
                    <a:endParaRPr lang="en-US" sz="1200">
                      <a:solidFill>
                        <a:srgbClr val="002855"/>
                      </a:solidFill>
                      <a:latin typeface="Calibri" panose="020F0502020204030204"/>
                    </a:endParaRPr>
                  </a:p>
                </p:txBody>
              </p:sp>
              <p:cxnSp>
                <p:nvCxnSpPr>
                  <p:cNvPr id="25" name="Straight Connector 24">
                    <a:extLst>
                      <a:ext uri="{FF2B5EF4-FFF2-40B4-BE49-F238E27FC236}">
                        <a16:creationId xmlns:a16="http://schemas.microsoft.com/office/drawing/2014/main" id="{CCDDE19E-053B-8D89-1272-B1D142A3B717}"/>
                      </a:ext>
                    </a:extLst>
                  </p:cNvPr>
                  <p:cNvCxnSpPr>
                    <a:cxnSpLocks/>
                  </p:cNvCxnSpPr>
                  <p:nvPr/>
                </p:nvCxnSpPr>
                <p:spPr>
                  <a:xfrm flipH="1">
                    <a:off x="785580" y="2096298"/>
                    <a:ext cx="408219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D520BC6-C4E4-FDD5-EF33-7CB97EB4A52B}"/>
                      </a:ext>
                    </a:extLst>
                  </p:cNvPr>
                  <p:cNvSpPr/>
                  <p:nvPr/>
                </p:nvSpPr>
                <p:spPr>
                  <a:xfrm>
                    <a:off x="785584" y="1606942"/>
                    <a:ext cx="4082190" cy="5602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defTabSz="502920">
                      <a:defRPr/>
                    </a:pPr>
                    <a:r>
                      <a:rPr lang="en-US" sz="1400" b="1">
                        <a:solidFill>
                          <a:srgbClr val="002855"/>
                        </a:solidFill>
                        <a:latin typeface="Arial" panose="020B0604020202020204" pitchFamily="34" charset="0"/>
                        <a:cs typeface="Arial" panose="020B0604020202020204" pitchFamily="34" charset="0"/>
                      </a:rPr>
                      <a:t>Spousal Lifetime Access Trust (SLAT)</a:t>
                    </a:r>
                  </a:p>
                </p:txBody>
              </p:sp>
            </p:grpSp>
            <p:grpSp>
              <p:nvGrpSpPr>
                <p:cNvPr id="7" name="Group 6">
                  <a:extLst>
                    <a:ext uri="{FF2B5EF4-FFF2-40B4-BE49-F238E27FC236}">
                      <a16:creationId xmlns:a16="http://schemas.microsoft.com/office/drawing/2014/main" id="{E83567A3-04D9-4F65-F037-187583F9CEC7}"/>
                    </a:ext>
                  </a:extLst>
                </p:cNvPr>
                <p:cNvGrpSpPr/>
                <p:nvPr/>
              </p:nvGrpSpPr>
              <p:grpSpPr>
                <a:xfrm flipH="1">
                  <a:off x="4726504" y="1237471"/>
                  <a:ext cx="3665619" cy="2305916"/>
                  <a:chOff x="544927" y="1392475"/>
                  <a:chExt cx="4563501" cy="2870743"/>
                </a:xfrm>
              </p:grpSpPr>
              <p:sp>
                <p:nvSpPr>
                  <p:cNvPr id="19" name="Round Single Corner Rectangle 13">
                    <a:extLst>
                      <a:ext uri="{FF2B5EF4-FFF2-40B4-BE49-F238E27FC236}">
                        <a16:creationId xmlns:a16="http://schemas.microsoft.com/office/drawing/2014/main" id="{A2F319BB-B1C6-EFA1-35F0-9800A0F57304}"/>
                      </a:ext>
                    </a:extLst>
                  </p:cNvPr>
                  <p:cNvSpPr/>
                  <p:nvPr/>
                </p:nvSpPr>
                <p:spPr>
                  <a:xfrm flipH="1">
                    <a:off x="544927" y="1392475"/>
                    <a:ext cx="4563501" cy="2870743"/>
                  </a:xfrm>
                  <a:prstGeom prst="round1Rect">
                    <a:avLst>
                      <a:gd name="adj" fmla="val 9906"/>
                    </a:avLst>
                  </a:prstGeom>
                  <a:solidFill>
                    <a:schemeClr val="bg1"/>
                  </a:solidFill>
                  <a:ln>
                    <a:noFill/>
                  </a:ln>
                  <a:effectLst>
                    <a:outerShdw blurRad="254000"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2920">
                      <a:defRPr/>
                    </a:pPr>
                    <a:endParaRPr lang="en-US" sz="1980">
                      <a:solidFill>
                        <a:srgbClr val="FFFFFF"/>
                      </a:solidFill>
                      <a:latin typeface="Calibri" panose="020F0502020204030204"/>
                    </a:endParaRPr>
                  </a:p>
                </p:txBody>
              </p:sp>
              <p:sp>
                <p:nvSpPr>
                  <p:cNvPr id="20" name="Rectangle 19">
                    <a:extLst>
                      <a:ext uri="{FF2B5EF4-FFF2-40B4-BE49-F238E27FC236}">
                        <a16:creationId xmlns:a16="http://schemas.microsoft.com/office/drawing/2014/main" id="{EFAB74E8-402D-418B-5CC9-E0656A4A2A4D}"/>
                      </a:ext>
                    </a:extLst>
                  </p:cNvPr>
                  <p:cNvSpPr/>
                  <p:nvPr/>
                </p:nvSpPr>
                <p:spPr>
                  <a:xfrm>
                    <a:off x="785583" y="2322955"/>
                    <a:ext cx="4082195" cy="163583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171450" indent="-171450" defTabSz="732271">
                      <a:spcAft>
                        <a:spcPts val="600"/>
                      </a:spcAft>
                      <a:buFont typeface="Arial" panose="020B0604020202020204" pitchFamily="34" charset="0"/>
                      <a:buChar char="•"/>
                      <a:defRPr/>
                    </a:pPr>
                    <a:r>
                      <a:rPr lang="en-US" sz="1100">
                        <a:solidFill>
                          <a:schemeClr val="tx1"/>
                        </a:solidFill>
                        <a:latin typeface="Arial" panose="020B0604020202020204" pitchFamily="34" charset="0"/>
                        <a:cs typeface="Arial" panose="020B0604020202020204" pitchFamily="34" charset="0"/>
                      </a:rPr>
                      <a:t>A CRT can be appealing for individuals seeking both income </a:t>
                    </a:r>
                    <a:r>
                      <a:rPr lang="en-US" sz="1100" i="1" u="sng">
                        <a:solidFill>
                          <a:schemeClr val="tx1"/>
                        </a:solidFill>
                        <a:latin typeface="Arial" panose="020B0604020202020204" pitchFamily="34" charset="0"/>
                        <a:cs typeface="Arial" panose="020B0604020202020204" pitchFamily="34" charset="0"/>
                      </a:rPr>
                      <a:t>and</a:t>
                    </a:r>
                    <a:r>
                      <a:rPr lang="en-US" sz="1100">
                        <a:solidFill>
                          <a:schemeClr val="tx1"/>
                        </a:solidFill>
                        <a:latin typeface="Arial" panose="020B0604020202020204" pitchFamily="34" charset="0"/>
                        <a:cs typeface="Arial" panose="020B0604020202020204" pitchFamily="34" charset="0"/>
                      </a:rPr>
                      <a:t> charitable impact. It provides lifetime (or term) income and supports charity afterward (trust remainder), potentially reducing income taxes during life or at death, based on its structure.</a:t>
                    </a:r>
                    <a:endParaRPr lang="en-US" sz="1200">
                      <a:solidFill>
                        <a:schemeClr val="tx1"/>
                      </a:solidFill>
                      <a:latin typeface="Calibri" panose="020F0502020204030204"/>
                    </a:endParaRPr>
                  </a:p>
                </p:txBody>
              </p:sp>
              <p:cxnSp>
                <p:nvCxnSpPr>
                  <p:cNvPr id="21" name="Straight Connector 20">
                    <a:extLst>
                      <a:ext uri="{FF2B5EF4-FFF2-40B4-BE49-F238E27FC236}">
                        <a16:creationId xmlns:a16="http://schemas.microsoft.com/office/drawing/2014/main" id="{29854BEC-4A03-465F-49CA-B1A8A8FD3C55}"/>
                      </a:ext>
                    </a:extLst>
                  </p:cNvPr>
                  <p:cNvCxnSpPr>
                    <a:cxnSpLocks/>
                  </p:cNvCxnSpPr>
                  <p:nvPr/>
                </p:nvCxnSpPr>
                <p:spPr>
                  <a:xfrm flipH="1">
                    <a:off x="785581" y="2096298"/>
                    <a:ext cx="408219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C46F7E4-86E3-D7D4-3787-82379526EE9B}"/>
                      </a:ext>
                    </a:extLst>
                  </p:cNvPr>
                  <p:cNvSpPr/>
                  <p:nvPr/>
                </p:nvSpPr>
                <p:spPr>
                  <a:xfrm>
                    <a:off x="785581" y="1606942"/>
                    <a:ext cx="4011645" cy="5602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defTabSz="502920">
                      <a:defRPr/>
                    </a:pPr>
                    <a:r>
                      <a:rPr lang="en-US" sz="1400" b="1">
                        <a:solidFill>
                          <a:srgbClr val="002855"/>
                        </a:solidFill>
                        <a:latin typeface="Arial" panose="020B0604020202020204" pitchFamily="34" charset="0"/>
                        <a:cs typeface="Arial" panose="020B0604020202020204" pitchFamily="34" charset="0"/>
                      </a:rPr>
                      <a:t>Charitable Remainder Trust (CRT)</a:t>
                    </a:r>
                  </a:p>
                </p:txBody>
              </p:sp>
            </p:grpSp>
            <p:sp>
              <p:nvSpPr>
                <p:cNvPr id="38" name="Rectangle 37">
                  <a:extLst>
                    <a:ext uri="{FF2B5EF4-FFF2-40B4-BE49-F238E27FC236}">
                      <a16:creationId xmlns:a16="http://schemas.microsoft.com/office/drawing/2014/main" id="{07C7C578-9EE3-8A93-0D4C-24CD1986252D}"/>
                    </a:ext>
                  </a:extLst>
                </p:cNvPr>
                <p:cNvSpPr/>
                <p:nvPr/>
              </p:nvSpPr>
              <p:spPr>
                <a:xfrm flipH="1">
                  <a:off x="950285" y="1984876"/>
                  <a:ext cx="3279011" cy="1299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171450" indent="-171450" defTabSz="732271">
                    <a:spcAft>
                      <a:spcPts val="600"/>
                    </a:spcAft>
                    <a:buFont typeface="Arial" panose="020B0604020202020204" pitchFamily="34" charset="0"/>
                    <a:buChar char="•"/>
                    <a:defRPr/>
                  </a:pPr>
                  <a:r>
                    <a:rPr 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Married couples with assets exceeding the 2026 estate exclusion ($15MM per person) can use this strategy to help maximize their gift tax exemption while keeping indirect access to trust assets via their spouse.</a:t>
                  </a:r>
                  <a:endParaRPr lang="en-US" sz="1200" dirty="0">
                    <a:solidFill>
                      <a:schemeClr val="tx1"/>
                    </a:solidFill>
                    <a:latin typeface="Calibri" panose="020F0502020204030204"/>
                  </a:endParaRPr>
                </a:p>
              </p:txBody>
            </p:sp>
          </p:grpSp>
          <p:sp>
            <p:nvSpPr>
              <p:cNvPr id="41" name="Content Placeholder 8">
                <a:extLst>
                  <a:ext uri="{FF2B5EF4-FFF2-40B4-BE49-F238E27FC236}">
                    <a16:creationId xmlns:a16="http://schemas.microsoft.com/office/drawing/2014/main" id="{449D7298-1250-3191-0B15-E6A8CA70F2DF}"/>
                  </a:ext>
                </a:extLst>
              </p:cNvPr>
              <p:cNvSpPr txBox="1">
                <a:spLocks/>
              </p:cNvSpPr>
              <p:nvPr/>
            </p:nvSpPr>
            <p:spPr>
              <a:xfrm>
                <a:off x="756981" y="1027927"/>
                <a:ext cx="7630038" cy="463334"/>
              </a:xfrm>
              <a:prstGeom prst="rect">
                <a:avLst/>
              </a:prstGeom>
            </p:spPr>
            <p:txBody>
              <a:bodyPr vert="horz" lIns="91440" tIns="45720" rIns="91440" bIns="45720" rtlCol="0" anchor="ctr">
                <a:normAutofit/>
              </a:bodyPr>
              <a:lstStyle>
                <a:lvl1pPr marL="114300" indent="-114300" algn="l" defTabSz="914400" rtl="0" eaLnBrk="1" latinLnBrk="0" hangingPunct="1">
                  <a:lnSpc>
                    <a:spcPct val="90000"/>
                  </a:lnSpc>
                  <a:spcBef>
                    <a:spcPts val="1000"/>
                  </a:spcBef>
                  <a:buClr>
                    <a:schemeClr val="accent6"/>
                  </a:buClr>
                  <a:buFont typeface="Arial" panose="020B0604020202020204" pitchFamily="34" charset="0"/>
                  <a:buChar char="•"/>
                  <a:tabLst/>
                  <a:defRPr sz="2000" kern="1200">
                    <a:solidFill>
                      <a:srgbClr val="152B53"/>
                    </a:solidFill>
                    <a:latin typeface="Arial" panose="020B0604020202020204" pitchFamily="34" charset="0"/>
                    <a:ea typeface="+mn-ea"/>
                    <a:cs typeface="Arial" panose="020B0604020202020204" pitchFamily="34" charset="0"/>
                  </a:defRPr>
                </a:lvl1pPr>
                <a:lvl2pPr marL="685800" indent="-114300" algn="l" defTabSz="914400" rtl="0" eaLnBrk="1" latinLnBrk="0" hangingPunct="1">
                  <a:lnSpc>
                    <a:spcPct val="90000"/>
                  </a:lnSpc>
                  <a:spcBef>
                    <a:spcPts val="500"/>
                  </a:spcBef>
                  <a:buClr>
                    <a:schemeClr val="accent6"/>
                  </a:buClr>
                  <a:buFont typeface="Arial" panose="020B0604020202020204" pitchFamily="34" charset="0"/>
                  <a:buChar char="•"/>
                  <a:tabLst/>
                  <a:defRPr sz="1800" kern="1200">
                    <a:solidFill>
                      <a:srgbClr val="152B53"/>
                    </a:solidFill>
                    <a:latin typeface="Arial" panose="020B0604020202020204" pitchFamily="34" charset="0"/>
                    <a:ea typeface="+mn-ea"/>
                    <a:cs typeface="Arial" panose="020B0604020202020204" pitchFamily="34" charset="0"/>
                  </a:defRPr>
                </a:lvl2pPr>
                <a:lvl3pPr marL="1143000" indent="-114300" algn="l" defTabSz="914400" rtl="0" eaLnBrk="1" latinLnBrk="0" hangingPunct="1">
                  <a:lnSpc>
                    <a:spcPct val="90000"/>
                  </a:lnSpc>
                  <a:spcBef>
                    <a:spcPts val="500"/>
                  </a:spcBef>
                  <a:buClr>
                    <a:schemeClr val="accent6"/>
                  </a:buClr>
                  <a:buFont typeface="Arial" panose="020B0604020202020204" pitchFamily="34" charset="0"/>
                  <a:buChar char="•"/>
                  <a:tabLst/>
                  <a:defRPr sz="1600" kern="1200">
                    <a:solidFill>
                      <a:srgbClr val="152B53"/>
                    </a:solidFill>
                    <a:latin typeface="Arial" panose="020B0604020202020204" pitchFamily="34" charset="0"/>
                    <a:ea typeface="+mn-ea"/>
                    <a:cs typeface="Arial" panose="020B0604020202020204" pitchFamily="34" charset="0"/>
                  </a:defRPr>
                </a:lvl3pPr>
                <a:lvl4pPr marL="16002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4pPr>
                <a:lvl5pPr marL="20574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400" b="1">
                  <a:solidFill>
                    <a:schemeClr val="accent1"/>
                  </a:solidFill>
                </a:endParaRPr>
              </a:p>
            </p:txBody>
          </p:sp>
        </p:grpSp>
        <p:sp>
          <p:nvSpPr>
            <p:cNvPr id="52" name="Rectangle 51">
              <a:extLst>
                <a:ext uri="{FF2B5EF4-FFF2-40B4-BE49-F238E27FC236}">
                  <a16:creationId xmlns:a16="http://schemas.microsoft.com/office/drawing/2014/main" id="{52A2307B-9A63-B7BC-96F6-6025775C2716}"/>
                </a:ext>
              </a:extLst>
            </p:cNvPr>
            <p:cNvSpPr/>
            <p:nvPr/>
          </p:nvSpPr>
          <p:spPr>
            <a:xfrm flipH="1">
              <a:off x="634370" y="4981024"/>
              <a:ext cx="3562521" cy="13774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171450" indent="-171450" defTabSz="732271">
                <a:spcAft>
                  <a:spcPts val="600"/>
                </a:spcAft>
                <a:buFont typeface="Arial" panose="020B0604020202020204" pitchFamily="34" charset="0"/>
                <a:buChar char="•"/>
                <a:defRPr/>
              </a:pPr>
              <a:r>
                <a:rPr lang="en-US" sz="1100">
                  <a:solidFill>
                    <a:schemeClr val="tx1"/>
                  </a:solidFill>
                  <a:latin typeface="Arial" panose="020B0604020202020204" pitchFamily="34" charset="0"/>
                  <a:cs typeface="Arial" panose="020B0604020202020204" pitchFamily="34" charset="0"/>
                </a:rPr>
                <a:t>A Qualified Personal Residence Trust (QPRT) can help individuals transfer a family home to the next generation while minimizing gift and estate taxes. The owner transfers the home to a trust but retains use for a set term; afterward, the home passes to the trust’s beneficiaries.</a:t>
              </a:r>
              <a:endParaRPr lang="en-US" sz="1200">
                <a:solidFill>
                  <a:schemeClr val="tx1"/>
                </a:solidFill>
                <a:latin typeface="Calibri" panose="020F0502020204030204"/>
              </a:endParaRPr>
            </a:p>
          </p:txBody>
        </p:sp>
      </p:grpSp>
      <p:sp>
        <p:nvSpPr>
          <p:cNvPr id="55" name="Footer Placeholder 3">
            <a:extLst>
              <a:ext uri="{FF2B5EF4-FFF2-40B4-BE49-F238E27FC236}">
                <a16:creationId xmlns:a16="http://schemas.microsoft.com/office/drawing/2014/main" id="{745E3D01-3F2A-5D2D-121E-E5F6F32D3381}"/>
              </a:ext>
            </a:extLst>
          </p:cNvPr>
          <p:cNvSpPr txBox="1">
            <a:spLocks/>
          </p:cNvSpPr>
          <p:nvPr/>
        </p:nvSpPr>
        <p:spPr>
          <a:xfrm>
            <a:off x="96823" y="6220018"/>
            <a:ext cx="4294424" cy="244747"/>
          </a:xfrm>
          <a:prstGeom prst="rect">
            <a:avLst/>
          </a:prstGeom>
        </p:spPr>
        <p:txBody>
          <a:bodyPr vert="horz" lIns="91440" tIns="45720" rIns="91440" bIns="45720" rtlCol="0" anchor="ctr"/>
          <a:lstStyle>
            <a:defPPr>
              <a:defRPr lang="en-US"/>
            </a:defPPr>
            <a:lvl1pPr marL="0" algn="l" defTabSz="457200" rtl="0" eaLnBrk="1" latinLnBrk="0" hangingPunct="1">
              <a:defRPr sz="900" b="0" i="0" kern="1200" baseline="0">
                <a:solidFill>
                  <a:srgbClr val="152B53"/>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highlight>
                <a:srgbClr val="FFFF00"/>
              </a:highlight>
            </a:endParaRPr>
          </a:p>
        </p:txBody>
      </p:sp>
    </p:spTree>
    <p:extLst>
      <p:ext uri="{BB962C8B-B14F-4D97-AF65-F5344CB8AC3E}">
        <p14:creationId xmlns:p14="http://schemas.microsoft.com/office/powerpoint/2010/main" val="3787030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DA8EF6-F9AA-B0F4-61CC-7B2DCCF46444}"/>
              </a:ext>
            </a:extLst>
          </p:cNvPr>
          <p:cNvSpPr/>
          <p:nvPr/>
        </p:nvSpPr>
        <p:spPr>
          <a:xfrm>
            <a:off x="0" y="1380121"/>
            <a:ext cx="9144000" cy="4306824"/>
          </a:xfrm>
          <a:prstGeom prst="rect">
            <a:avLst/>
          </a:prstGeom>
          <a:solidFill>
            <a:srgbClr val="CE8F0E">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5F7106-33CE-BF51-883B-C1A50A7C6C13}"/>
              </a:ext>
            </a:extLst>
          </p:cNvPr>
          <p:cNvSpPr>
            <a:spLocks noGrp="1"/>
          </p:cNvSpPr>
          <p:nvPr>
            <p:ph type="title"/>
          </p:nvPr>
        </p:nvSpPr>
        <p:spPr/>
        <p:txBody>
          <a:bodyPr/>
          <a:lstStyle/>
          <a:p>
            <a:r>
              <a:rPr lang="en-US"/>
              <a:t>Questions to Ask a Fiducient Advisor</a:t>
            </a:r>
          </a:p>
        </p:txBody>
      </p:sp>
      <p:sp>
        <p:nvSpPr>
          <p:cNvPr id="4" name="Footer Placeholder 3">
            <a:extLst>
              <a:ext uri="{FF2B5EF4-FFF2-40B4-BE49-F238E27FC236}">
                <a16:creationId xmlns:a16="http://schemas.microsoft.com/office/drawing/2014/main" id="{C80A10DC-BAEF-7FB7-B085-554E0489DBA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5" name="Slide Number Placeholder 4">
            <a:extLst>
              <a:ext uri="{FF2B5EF4-FFF2-40B4-BE49-F238E27FC236}">
                <a16:creationId xmlns:a16="http://schemas.microsoft.com/office/drawing/2014/main" id="{65354F24-7D2B-B67A-729D-06176D3B6E4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47</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5F501642-114F-CB87-B991-6B1BF67A9A59}"/>
              </a:ext>
            </a:extLst>
          </p:cNvPr>
          <p:cNvSpPr/>
          <p:nvPr/>
        </p:nvSpPr>
        <p:spPr>
          <a:xfrm>
            <a:off x="3392424" y="1565044"/>
            <a:ext cx="2450592" cy="3913632"/>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endParaRPr lang="en-US" sz="1100" b="1" dirty="0">
              <a:solidFill>
                <a:schemeClr val="accent1"/>
              </a:solidFill>
              <a:latin typeface="Arial" panose="020B0604020202020204" pitchFamily="34" charset="0"/>
              <a:cs typeface="Arial" panose="020B0604020202020204" pitchFamily="34" charset="0"/>
            </a:endParaRPr>
          </a:p>
          <a:p>
            <a:pPr algn="ctr"/>
            <a:endParaRPr lang="en-US" sz="1100" b="1" dirty="0">
              <a:solidFill>
                <a:schemeClr val="accent1"/>
              </a:solidFill>
              <a:latin typeface="Arial" panose="020B0604020202020204" pitchFamily="34" charset="0"/>
              <a:cs typeface="Arial" panose="020B0604020202020204" pitchFamily="34" charset="0"/>
            </a:endParaRPr>
          </a:p>
          <a:p>
            <a:pPr algn="ctr"/>
            <a:r>
              <a:rPr lang="en-US" sz="1100" b="1" dirty="0">
                <a:solidFill>
                  <a:schemeClr val="tx1"/>
                </a:solidFill>
                <a:latin typeface="Arial" panose="020B0604020202020204" pitchFamily="34" charset="0"/>
                <a:cs typeface="Arial" panose="020B0604020202020204" pitchFamily="34" charset="0"/>
              </a:rPr>
              <a:t>What can I do to reduce my taxable estate?</a:t>
            </a:r>
          </a:p>
          <a:p>
            <a:pPr algn="ctr"/>
            <a:endParaRPr lang="en-US" sz="1100" b="1" dirty="0">
              <a:solidFill>
                <a:schemeClr val="tx1"/>
              </a:solidFill>
              <a:latin typeface="Arial" panose="020B0604020202020204" pitchFamily="34" charset="0"/>
              <a:cs typeface="Arial" panose="020B0604020202020204" pitchFamily="34" charset="0"/>
            </a:endParaRPr>
          </a:p>
          <a:p>
            <a:r>
              <a:rPr lang="en-US" sz="1100" dirty="0">
                <a:solidFill>
                  <a:schemeClr val="tx1"/>
                </a:solidFill>
                <a:latin typeface="Arial" panose="020B0604020202020204" pitchFamily="34" charset="0"/>
                <a:cs typeface="Arial" panose="020B0604020202020204" pitchFamily="34" charset="0"/>
              </a:rPr>
              <a:t>Being mindful of what assets you need to live on for the remainder of your life and other factors, we can recommend wealth transfer strategies that may help enhance tax savings and benefit your family.  </a:t>
            </a:r>
          </a:p>
        </p:txBody>
      </p:sp>
      <p:sp>
        <p:nvSpPr>
          <p:cNvPr id="11" name="Rectangle 10">
            <a:extLst>
              <a:ext uri="{FF2B5EF4-FFF2-40B4-BE49-F238E27FC236}">
                <a16:creationId xmlns:a16="http://schemas.microsoft.com/office/drawing/2014/main" id="{FDBE169B-75B4-D713-5E72-4026B2189904}"/>
              </a:ext>
            </a:extLst>
          </p:cNvPr>
          <p:cNvSpPr/>
          <p:nvPr/>
        </p:nvSpPr>
        <p:spPr>
          <a:xfrm>
            <a:off x="565798" y="1565044"/>
            <a:ext cx="2450592" cy="3913632"/>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a:latin typeface="Arial" panose="020B0604020202020204" pitchFamily="34" charset="0"/>
              <a:cs typeface="Arial" panose="020B0604020202020204" pitchFamily="34" charset="0"/>
            </a:endParaRPr>
          </a:p>
          <a:p>
            <a:pPr algn="ctr"/>
            <a:endParaRPr lang="en-US" sz="1100">
              <a:latin typeface="Arial" panose="020B0604020202020204" pitchFamily="34" charset="0"/>
              <a:cs typeface="Arial" panose="020B0604020202020204" pitchFamily="34" charset="0"/>
            </a:endParaRPr>
          </a:p>
          <a:p>
            <a:pPr algn="ctr"/>
            <a:endParaRPr lang="en-US" sz="1100">
              <a:latin typeface="Arial" panose="020B0604020202020204" pitchFamily="34" charset="0"/>
              <a:cs typeface="Arial" panose="020B0604020202020204" pitchFamily="34" charset="0"/>
            </a:endParaRPr>
          </a:p>
          <a:p>
            <a:pPr algn="ctr"/>
            <a:endParaRPr lang="en-US" sz="1100" b="1">
              <a:solidFill>
                <a:schemeClr val="accent1"/>
              </a:solidFill>
              <a:latin typeface="Arial" panose="020B0604020202020204" pitchFamily="34" charset="0"/>
              <a:cs typeface="Arial" panose="020B0604020202020204" pitchFamily="34" charset="0"/>
            </a:endParaRPr>
          </a:p>
          <a:p>
            <a:pPr algn="ctr"/>
            <a:endParaRPr lang="en-US" sz="1100" b="1">
              <a:solidFill>
                <a:schemeClr val="accent1"/>
              </a:solidFill>
              <a:latin typeface="Arial" panose="020B0604020202020204" pitchFamily="34" charset="0"/>
              <a:cs typeface="Arial" panose="020B0604020202020204" pitchFamily="34" charset="0"/>
            </a:endParaRPr>
          </a:p>
          <a:p>
            <a:pPr algn="ctr"/>
            <a:r>
              <a:rPr lang="en-US" sz="1100" b="1">
                <a:solidFill>
                  <a:schemeClr val="tx1"/>
                </a:solidFill>
                <a:latin typeface="Arial" panose="020B0604020202020204" pitchFamily="34" charset="0"/>
                <a:cs typeface="Arial" panose="020B0604020202020204" pitchFamily="34" charset="0"/>
              </a:rPr>
              <a:t>Are my current documents in alignment with my wishes? </a:t>
            </a:r>
          </a:p>
          <a:p>
            <a:endParaRPr lang="en-US" sz="1100" b="1">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Estate planning is very specific to a family’s needs goals, needs and level of wealth.  </a:t>
            </a:r>
          </a:p>
          <a:p>
            <a:endParaRPr lang="en-US" sz="1100">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We can review your current documents, summarize your plan and reconnect/connect you with an estate planning professional if adjustments are needed.  </a:t>
            </a:r>
          </a:p>
          <a:p>
            <a:endParaRPr lang="en-US" sz="1100">
              <a:solidFill>
                <a:schemeClr val="accent1"/>
              </a:solidFill>
              <a:latin typeface="Arial" panose="020B0604020202020204" pitchFamily="34" charset="0"/>
              <a:cs typeface="Arial" panose="020B0604020202020204" pitchFamily="34" charset="0"/>
            </a:endParaRPr>
          </a:p>
          <a:p>
            <a:endParaRPr lang="en-US" sz="1100">
              <a:solidFill>
                <a:schemeClr val="accent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31412B3-36FF-C1A8-E3D0-CB9CFC92E0C9}"/>
              </a:ext>
            </a:extLst>
          </p:cNvPr>
          <p:cNvSpPr/>
          <p:nvPr/>
        </p:nvSpPr>
        <p:spPr>
          <a:xfrm>
            <a:off x="6227064" y="1565044"/>
            <a:ext cx="2450592" cy="3913632"/>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a:latin typeface="Arial" panose="020B0604020202020204" pitchFamily="34" charset="0"/>
              <a:cs typeface="Arial" panose="020B0604020202020204" pitchFamily="34" charset="0"/>
            </a:endParaRPr>
          </a:p>
          <a:p>
            <a:pPr algn="ctr"/>
            <a:endParaRPr lang="en-US" sz="1100">
              <a:latin typeface="Arial" panose="020B0604020202020204" pitchFamily="34" charset="0"/>
              <a:cs typeface="Arial" panose="020B0604020202020204" pitchFamily="34" charset="0"/>
            </a:endParaRPr>
          </a:p>
          <a:p>
            <a:pPr algn="ctr"/>
            <a:endParaRPr lang="en-US" sz="1100">
              <a:latin typeface="Arial" panose="020B0604020202020204" pitchFamily="34" charset="0"/>
              <a:cs typeface="Arial" panose="020B0604020202020204" pitchFamily="34" charset="0"/>
            </a:endParaRPr>
          </a:p>
          <a:p>
            <a:pPr algn="ctr"/>
            <a:endParaRPr lang="en-US" sz="1100" b="1">
              <a:solidFill>
                <a:schemeClr val="accent1"/>
              </a:solidFill>
              <a:latin typeface="Arial" panose="020B0604020202020204" pitchFamily="34" charset="0"/>
              <a:cs typeface="Arial" panose="020B0604020202020204" pitchFamily="34" charset="0"/>
            </a:endParaRPr>
          </a:p>
          <a:p>
            <a:pPr algn="ctr"/>
            <a:endParaRPr lang="en-US" sz="1100" b="1">
              <a:solidFill>
                <a:schemeClr val="accent1"/>
              </a:solidFill>
              <a:latin typeface="Arial" panose="020B0604020202020204" pitchFamily="34" charset="0"/>
              <a:cs typeface="Arial" panose="020B0604020202020204" pitchFamily="34" charset="0"/>
            </a:endParaRPr>
          </a:p>
          <a:p>
            <a:pPr algn="ctr"/>
            <a:r>
              <a:rPr lang="en-US" sz="1100" b="1">
                <a:solidFill>
                  <a:schemeClr val="tx1"/>
                </a:solidFill>
                <a:latin typeface="Arial" panose="020B0604020202020204" pitchFamily="34" charset="0"/>
                <a:cs typeface="Arial" panose="020B0604020202020204" pitchFamily="34" charset="0"/>
              </a:rPr>
              <a:t>Is my family prepared to manage my assets when I’m gone?</a:t>
            </a:r>
          </a:p>
          <a:p>
            <a:pPr algn="ctr"/>
            <a:endParaRPr lang="en-US" sz="1100" b="1">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Legal documents are not the only component of a successful estate plan. A team of professionals who is familiar with both you and your beneficiaries is key to protecting and preserving wealth.  </a:t>
            </a:r>
          </a:p>
          <a:p>
            <a:endParaRPr lang="en-US" sz="1100">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We can facilitate conversations and educate the next generation about managing family wealth. </a:t>
            </a:r>
          </a:p>
          <a:p>
            <a:endParaRPr lang="en-US" sz="1100">
              <a:solidFill>
                <a:schemeClr val="accent1"/>
              </a:solidFill>
              <a:latin typeface="Arial" panose="020B0604020202020204" pitchFamily="34" charset="0"/>
              <a:cs typeface="Arial" panose="020B0604020202020204" pitchFamily="34" charset="0"/>
            </a:endParaRPr>
          </a:p>
          <a:p>
            <a:endParaRPr lang="en-US" sz="1100">
              <a:solidFill>
                <a:schemeClr val="accent1"/>
              </a:solidFill>
              <a:latin typeface="Arial" panose="020B0604020202020204" pitchFamily="34" charset="0"/>
              <a:cs typeface="Arial" panose="020B0604020202020204" pitchFamily="34" charset="0"/>
            </a:endParaRPr>
          </a:p>
          <a:p>
            <a:endParaRPr lang="en-US" sz="1100" b="1">
              <a:solidFill>
                <a:schemeClr val="accent1"/>
              </a:solidFill>
              <a:latin typeface="Arial" panose="020B0604020202020204" pitchFamily="34" charset="0"/>
              <a:cs typeface="Arial" panose="020B0604020202020204" pitchFamily="34" charset="0"/>
            </a:endParaRPr>
          </a:p>
          <a:p>
            <a:endParaRPr lang="en-US" sz="1100">
              <a:solidFill>
                <a:schemeClr val="accent1"/>
              </a:solidFill>
              <a:latin typeface="Arial" panose="020B0604020202020204" pitchFamily="34" charset="0"/>
              <a:cs typeface="Arial" panose="020B0604020202020204" pitchFamily="34" charset="0"/>
            </a:endParaRPr>
          </a:p>
        </p:txBody>
      </p:sp>
      <p:pic>
        <p:nvPicPr>
          <p:cNvPr id="18" name="Graphic 17" descr="Money outline">
            <a:extLst>
              <a:ext uri="{FF2B5EF4-FFF2-40B4-BE49-F238E27FC236}">
                <a16:creationId xmlns:a16="http://schemas.microsoft.com/office/drawing/2014/main" id="{A7CFD208-AF7B-FCE2-189A-DF8184B0C9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8108" y="1641875"/>
            <a:ext cx="822387" cy="822387"/>
          </a:xfrm>
          <a:prstGeom prst="rect">
            <a:avLst/>
          </a:prstGeom>
        </p:spPr>
      </p:pic>
      <p:pic>
        <p:nvPicPr>
          <p:cNvPr id="22" name="Graphic 21" descr="Boardroom outline">
            <a:extLst>
              <a:ext uri="{FF2B5EF4-FFF2-40B4-BE49-F238E27FC236}">
                <a16:creationId xmlns:a16="http://schemas.microsoft.com/office/drawing/2014/main" id="{26F0C4D6-005F-EE5C-9C7D-8A792C3335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3894" y="1606636"/>
            <a:ext cx="914400" cy="914400"/>
          </a:xfrm>
          <a:prstGeom prst="rect">
            <a:avLst/>
          </a:prstGeom>
        </p:spPr>
      </p:pic>
      <p:pic>
        <p:nvPicPr>
          <p:cNvPr id="24" name="Graphic 23" descr="Dollar with solid fill">
            <a:extLst>
              <a:ext uri="{FF2B5EF4-FFF2-40B4-BE49-F238E27FC236}">
                <a16:creationId xmlns:a16="http://schemas.microsoft.com/office/drawing/2014/main" id="{94DE5D0F-3DDA-3EC3-2A6C-CC0F3A7C0B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80728" y="2086847"/>
            <a:ext cx="80953" cy="80953"/>
          </a:xfrm>
          <a:prstGeom prst="rect">
            <a:avLst/>
          </a:prstGeom>
        </p:spPr>
      </p:pic>
      <p:pic>
        <p:nvPicPr>
          <p:cNvPr id="7" name="Graphic 6" descr="Clock outline">
            <a:extLst>
              <a:ext uri="{FF2B5EF4-FFF2-40B4-BE49-F238E27FC236}">
                <a16:creationId xmlns:a16="http://schemas.microsoft.com/office/drawing/2014/main" id="{18E95718-B7CA-D97A-F75E-84B87D7436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82866" y="1669157"/>
            <a:ext cx="767825" cy="767825"/>
          </a:xfrm>
          <a:prstGeom prst="rect">
            <a:avLst/>
          </a:prstGeom>
        </p:spPr>
      </p:pic>
    </p:spTree>
    <p:extLst>
      <p:ext uri="{BB962C8B-B14F-4D97-AF65-F5344CB8AC3E}">
        <p14:creationId xmlns:p14="http://schemas.microsoft.com/office/powerpoint/2010/main" val="3361935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4B920A-2900-6E41-A458-C25FFA69F9CF}"/>
              </a:ext>
            </a:extLst>
          </p:cNvPr>
          <p:cNvSpPr>
            <a:spLocks noGrp="1"/>
          </p:cNvSpPr>
          <p:nvPr>
            <p:ph type="title"/>
          </p:nvPr>
        </p:nvSpPr>
        <p:spPr/>
        <p:txBody>
          <a:bodyPr>
            <a:normAutofit/>
          </a:bodyPr>
          <a:lstStyle/>
          <a:p>
            <a:pPr>
              <a:lnSpc>
                <a:spcPct val="100000"/>
              </a:lnSpc>
              <a:spcAft>
                <a:spcPts val="300"/>
              </a:spcAft>
            </a:pPr>
            <a:r>
              <a:rPr lang="en-US"/>
              <a:t>Education</a:t>
            </a:r>
            <a:br>
              <a:rPr lang="en-US"/>
            </a:br>
            <a:r>
              <a:rPr lang="en-US"/>
              <a:t>Planning</a:t>
            </a:r>
          </a:p>
        </p:txBody>
      </p:sp>
    </p:spTree>
    <p:extLst>
      <p:ext uri="{BB962C8B-B14F-4D97-AF65-F5344CB8AC3E}">
        <p14:creationId xmlns:p14="http://schemas.microsoft.com/office/powerpoint/2010/main" val="3629742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7106-33CE-BF51-883B-C1A50A7C6C13}"/>
              </a:ext>
            </a:extLst>
          </p:cNvPr>
          <p:cNvSpPr>
            <a:spLocks noGrp="1"/>
          </p:cNvSpPr>
          <p:nvPr>
            <p:ph type="title"/>
          </p:nvPr>
        </p:nvSpPr>
        <p:spPr>
          <a:xfrm>
            <a:off x="365760" y="356616"/>
            <a:ext cx="7886700" cy="732119"/>
          </a:xfrm>
        </p:spPr>
        <p:txBody>
          <a:bodyPr/>
          <a:lstStyle/>
          <a:p>
            <a:r>
              <a:rPr lang="en-US">
                <a:solidFill>
                  <a:schemeClr val="accent1"/>
                </a:solidFill>
              </a:rPr>
              <a:t>The Rising Cost of a College Education</a:t>
            </a:r>
          </a:p>
        </p:txBody>
      </p:sp>
      <p:sp>
        <p:nvSpPr>
          <p:cNvPr id="3" name="Content Placeholder 2">
            <a:extLst>
              <a:ext uri="{FF2B5EF4-FFF2-40B4-BE49-F238E27FC236}">
                <a16:creationId xmlns:a16="http://schemas.microsoft.com/office/drawing/2014/main" id="{60D36124-397A-4A33-1D38-1BD9DB079F7A}"/>
              </a:ext>
            </a:extLst>
          </p:cNvPr>
          <p:cNvSpPr>
            <a:spLocks noGrp="1"/>
          </p:cNvSpPr>
          <p:nvPr>
            <p:ph idx="1"/>
          </p:nvPr>
        </p:nvSpPr>
        <p:spPr>
          <a:xfrm>
            <a:off x="311413" y="1051560"/>
            <a:ext cx="8341158" cy="1036516"/>
          </a:xfrm>
        </p:spPr>
        <p:txBody>
          <a:bodyPr>
            <a:noAutofit/>
          </a:bodyPr>
          <a:lstStyle/>
          <a:p>
            <a:pPr marL="0" indent="0">
              <a:buNone/>
            </a:pPr>
            <a:r>
              <a:rPr lang="en-US" sz="1500" dirty="0">
                <a:solidFill>
                  <a:schemeClr val="tx1"/>
                </a:solidFill>
              </a:rPr>
              <a:t>The cost of college tuition and fees – for four-year public and private colleges and for two-year colleges – has outpaced inflation for the past several decades. </a:t>
            </a:r>
          </a:p>
          <a:p>
            <a:pPr marL="0" indent="0">
              <a:buNone/>
            </a:pPr>
            <a:r>
              <a:rPr lang="en-US" sz="1500" dirty="0">
                <a:solidFill>
                  <a:schemeClr val="tx1"/>
                </a:solidFill>
              </a:rPr>
              <a:t>It is impossible to predict the future cost of college though it is reasonable to expect that such costs will continue to increase, making the need for a 529 account more important.</a:t>
            </a:r>
          </a:p>
          <a:p>
            <a:pPr marL="0" indent="0">
              <a:buNone/>
            </a:pPr>
            <a:endParaRPr lang="en-US" sz="1500" dirty="0">
              <a:solidFill>
                <a:schemeClr val="tx1"/>
              </a:solidFill>
            </a:endParaRPr>
          </a:p>
        </p:txBody>
      </p:sp>
      <p:sp>
        <p:nvSpPr>
          <p:cNvPr id="4" name="Footer Placeholder 3">
            <a:extLst>
              <a:ext uri="{FF2B5EF4-FFF2-40B4-BE49-F238E27FC236}">
                <a16:creationId xmlns:a16="http://schemas.microsoft.com/office/drawing/2014/main" id="{C80A10DC-BAEF-7FB7-B085-554E0489DBA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5" name="Slide Number Placeholder 4">
            <a:extLst>
              <a:ext uri="{FF2B5EF4-FFF2-40B4-BE49-F238E27FC236}">
                <a16:creationId xmlns:a16="http://schemas.microsoft.com/office/drawing/2014/main" id="{65354F24-7D2B-B67A-729D-06176D3B6E4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055E9326-911A-EB88-9526-28BBAA678ED4}"/>
                  </a:ext>
                </a:extLst>
              </p14:cNvPr>
              <p14:cNvContentPartPr/>
              <p14:nvPr/>
            </p14:nvContentPartPr>
            <p14:xfrm>
              <a:off x="1317709" y="4925591"/>
              <a:ext cx="849960" cy="41760"/>
            </p14:xfrm>
          </p:contentPart>
        </mc:Choice>
        <mc:Fallback xmlns="">
          <p:pic>
            <p:nvPicPr>
              <p:cNvPr id="12" name="Ink 11">
                <a:extLst>
                  <a:ext uri="{FF2B5EF4-FFF2-40B4-BE49-F238E27FC236}">
                    <a16:creationId xmlns:a16="http://schemas.microsoft.com/office/drawing/2014/main" id="{055E9326-911A-EB88-9526-28BBAA678ED4}"/>
                  </a:ext>
                </a:extLst>
              </p:cNvPr>
              <p:cNvPicPr/>
              <p:nvPr/>
            </p:nvPicPr>
            <p:blipFill>
              <a:blip r:embed="rId3"/>
              <a:stretch>
                <a:fillRect/>
              </a:stretch>
            </p:blipFill>
            <p:spPr>
              <a:xfrm>
                <a:off x="1254682" y="4862591"/>
                <a:ext cx="975653"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D970B1B7-C59B-D098-C013-77B0F28D3732}"/>
                  </a:ext>
                </a:extLst>
              </p14:cNvPr>
              <p14:cNvContentPartPr/>
              <p14:nvPr/>
            </p14:nvContentPartPr>
            <p14:xfrm>
              <a:off x="1409149" y="4875191"/>
              <a:ext cx="1846800" cy="63360"/>
            </p14:xfrm>
          </p:contentPart>
        </mc:Choice>
        <mc:Fallback xmlns="">
          <p:pic>
            <p:nvPicPr>
              <p:cNvPr id="13" name="Ink 12">
                <a:extLst>
                  <a:ext uri="{FF2B5EF4-FFF2-40B4-BE49-F238E27FC236}">
                    <a16:creationId xmlns:a16="http://schemas.microsoft.com/office/drawing/2014/main" id="{D970B1B7-C59B-D098-C013-77B0F28D3732}"/>
                  </a:ext>
                </a:extLst>
              </p:cNvPr>
              <p:cNvPicPr/>
              <p:nvPr/>
            </p:nvPicPr>
            <p:blipFill>
              <a:blip r:embed="rId5"/>
              <a:stretch>
                <a:fillRect/>
              </a:stretch>
            </p:blipFill>
            <p:spPr>
              <a:xfrm>
                <a:off x="1346149" y="4812191"/>
                <a:ext cx="1972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83086A65-1C51-6352-B3AB-027654A647E7}"/>
                  </a:ext>
                </a:extLst>
              </p14:cNvPr>
              <p14:cNvContentPartPr/>
              <p14:nvPr/>
            </p14:nvContentPartPr>
            <p14:xfrm>
              <a:off x="1378698" y="4702973"/>
              <a:ext cx="934920" cy="13320"/>
            </p14:xfrm>
          </p:contentPart>
        </mc:Choice>
        <mc:Fallback xmlns="">
          <p:pic>
            <p:nvPicPr>
              <p:cNvPr id="15" name="Ink 14">
                <a:extLst>
                  <a:ext uri="{FF2B5EF4-FFF2-40B4-BE49-F238E27FC236}">
                    <a16:creationId xmlns:a16="http://schemas.microsoft.com/office/drawing/2014/main" id="{83086A65-1C51-6352-B3AB-027654A647E7}"/>
                  </a:ext>
                </a:extLst>
              </p:cNvPr>
              <p:cNvPicPr/>
              <p:nvPr/>
            </p:nvPicPr>
            <p:blipFill>
              <a:blip r:embed="rId7"/>
              <a:stretch>
                <a:fillRect/>
              </a:stretch>
            </p:blipFill>
            <p:spPr>
              <a:xfrm>
                <a:off x="1315698" y="4638223"/>
                <a:ext cx="1060560" cy="14245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8AC034E4-D73E-628A-AFBB-A74BC075B7DA}"/>
                  </a:ext>
                </a:extLst>
              </p14:cNvPr>
              <p14:cNvContentPartPr/>
              <p14:nvPr/>
            </p14:nvContentPartPr>
            <p14:xfrm>
              <a:off x="2229378" y="4569773"/>
              <a:ext cx="937080" cy="63720"/>
            </p14:xfrm>
          </p:contentPart>
        </mc:Choice>
        <mc:Fallback xmlns="">
          <p:pic>
            <p:nvPicPr>
              <p:cNvPr id="16" name="Ink 15">
                <a:extLst>
                  <a:ext uri="{FF2B5EF4-FFF2-40B4-BE49-F238E27FC236}">
                    <a16:creationId xmlns:a16="http://schemas.microsoft.com/office/drawing/2014/main" id="{8AC034E4-D73E-628A-AFBB-A74BC075B7DA}"/>
                  </a:ext>
                </a:extLst>
              </p:cNvPr>
              <p:cNvPicPr/>
              <p:nvPr/>
            </p:nvPicPr>
            <p:blipFill>
              <a:blip r:embed="rId9"/>
              <a:stretch>
                <a:fillRect/>
              </a:stretch>
            </p:blipFill>
            <p:spPr>
              <a:xfrm>
                <a:off x="2166378" y="4506773"/>
                <a:ext cx="10627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53F8B887-0EE8-0C4A-E147-6532FF3935B5}"/>
                  </a:ext>
                </a:extLst>
              </p14:cNvPr>
              <p14:cNvContentPartPr/>
              <p14:nvPr/>
            </p14:nvContentPartPr>
            <p14:xfrm>
              <a:off x="3210383" y="4765623"/>
              <a:ext cx="2818800" cy="198720"/>
            </p14:xfrm>
          </p:contentPart>
        </mc:Choice>
        <mc:Fallback xmlns="">
          <p:pic>
            <p:nvPicPr>
              <p:cNvPr id="17" name="Ink 16">
                <a:extLst>
                  <a:ext uri="{FF2B5EF4-FFF2-40B4-BE49-F238E27FC236}">
                    <a16:creationId xmlns:a16="http://schemas.microsoft.com/office/drawing/2014/main" id="{53F8B887-0EE8-0C4A-E147-6532FF3935B5}"/>
                  </a:ext>
                </a:extLst>
              </p:cNvPr>
              <p:cNvPicPr/>
              <p:nvPr/>
            </p:nvPicPr>
            <p:blipFill>
              <a:blip r:embed="rId11"/>
              <a:stretch>
                <a:fillRect/>
              </a:stretch>
            </p:blipFill>
            <p:spPr>
              <a:xfrm>
                <a:off x="3147383" y="4702623"/>
                <a:ext cx="29444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F4DF01B8-14C2-F2FA-EBA1-5CDE33B3B41A}"/>
                  </a:ext>
                </a:extLst>
              </p14:cNvPr>
              <p14:cNvContentPartPr/>
              <p14:nvPr/>
            </p14:nvContentPartPr>
            <p14:xfrm>
              <a:off x="6101243" y="4736823"/>
              <a:ext cx="1869120" cy="168840"/>
            </p14:xfrm>
          </p:contentPart>
        </mc:Choice>
        <mc:Fallback xmlns="">
          <p:pic>
            <p:nvPicPr>
              <p:cNvPr id="18" name="Ink 17">
                <a:extLst>
                  <a:ext uri="{FF2B5EF4-FFF2-40B4-BE49-F238E27FC236}">
                    <a16:creationId xmlns:a16="http://schemas.microsoft.com/office/drawing/2014/main" id="{F4DF01B8-14C2-F2FA-EBA1-5CDE33B3B41A}"/>
                  </a:ext>
                </a:extLst>
              </p:cNvPr>
              <p:cNvPicPr/>
              <p:nvPr/>
            </p:nvPicPr>
            <p:blipFill>
              <a:blip r:embed="rId13"/>
              <a:stretch>
                <a:fillRect/>
              </a:stretch>
            </p:blipFill>
            <p:spPr>
              <a:xfrm>
                <a:off x="6038243" y="4673957"/>
                <a:ext cx="1994760" cy="29421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E74FC511-02FD-08CA-0C86-E0E2D2B0E764}"/>
                  </a:ext>
                </a:extLst>
              </p14:cNvPr>
              <p14:cNvContentPartPr/>
              <p14:nvPr/>
            </p14:nvContentPartPr>
            <p14:xfrm>
              <a:off x="2220023" y="3282419"/>
              <a:ext cx="983520" cy="189000"/>
            </p14:xfrm>
          </p:contentPart>
        </mc:Choice>
        <mc:Fallback xmlns="">
          <p:pic>
            <p:nvPicPr>
              <p:cNvPr id="28" name="Ink 27">
                <a:extLst>
                  <a:ext uri="{FF2B5EF4-FFF2-40B4-BE49-F238E27FC236}">
                    <a16:creationId xmlns:a16="http://schemas.microsoft.com/office/drawing/2014/main" id="{E74FC511-02FD-08CA-0C86-E0E2D2B0E764}"/>
                  </a:ext>
                </a:extLst>
              </p:cNvPr>
              <p:cNvPicPr/>
              <p:nvPr/>
            </p:nvPicPr>
            <p:blipFill>
              <a:blip r:embed="rId15"/>
              <a:stretch>
                <a:fillRect/>
              </a:stretch>
            </p:blipFill>
            <p:spPr>
              <a:xfrm>
                <a:off x="2157023" y="3219419"/>
                <a:ext cx="110916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 name="Ink 28">
                <a:extLst>
                  <a:ext uri="{FF2B5EF4-FFF2-40B4-BE49-F238E27FC236}">
                    <a16:creationId xmlns:a16="http://schemas.microsoft.com/office/drawing/2014/main" id="{B779EC13-0C34-A22E-F383-079CA83BDAB8}"/>
                  </a:ext>
                </a:extLst>
              </p14:cNvPr>
              <p14:cNvContentPartPr/>
              <p14:nvPr/>
            </p14:nvContentPartPr>
            <p14:xfrm>
              <a:off x="4067839" y="2771579"/>
              <a:ext cx="989280" cy="214200"/>
            </p14:xfrm>
          </p:contentPart>
        </mc:Choice>
        <mc:Fallback xmlns="">
          <p:pic>
            <p:nvPicPr>
              <p:cNvPr id="29" name="Ink 28">
                <a:extLst>
                  <a:ext uri="{FF2B5EF4-FFF2-40B4-BE49-F238E27FC236}">
                    <a16:creationId xmlns:a16="http://schemas.microsoft.com/office/drawing/2014/main" id="{B779EC13-0C34-A22E-F383-079CA83BDAB8}"/>
                  </a:ext>
                </a:extLst>
              </p:cNvPr>
              <p:cNvPicPr/>
              <p:nvPr/>
            </p:nvPicPr>
            <p:blipFill>
              <a:blip r:embed="rId17"/>
              <a:stretch>
                <a:fillRect/>
              </a:stretch>
            </p:blipFill>
            <p:spPr>
              <a:xfrm>
                <a:off x="4004839" y="2708579"/>
                <a:ext cx="111492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0" name="Ink 39">
                <a:extLst>
                  <a:ext uri="{FF2B5EF4-FFF2-40B4-BE49-F238E27FC236}">
                    <a16:creationId xmlns:a16="http://schemas.microsoft.com/office/drawing/2014/main" id="{419264B7-8760-1F27-C789-2BDA7F29A9A4}"/>
                  </a:ext>
                </a:extLst>
              </p14:cNvPr>
              <p14:cNvContentPartPr/>
              <p14:nvPr/>
            </p14:nvContentPartPr>
            <p14:xfrm>
              <a:off x="5883963" y="4280203"/>
              <a:ext cx="1022040" cy="7200"/>
            </p14:xfrm>
          </p:contentPart>
        </mc:Choice>
        <mc:Fallback xmlns="">
          <p:pic>
            <p:nvPicPr>
              <p:cNvPr id="40" name="Ink 39">
                <a:extLst>
                  <a:ext uri="{FF2B5EF4-FFF2-40B4-BE49-F238E27FC236}">
                    <a16:creationId xmlns:a16="http://schemas.microsoft.com/office/drawing/2014/main" id="{419264B7-8760-1F27-C789-2BDA7F29A9A4}"/>
                  </a:ext>
                </a:extLst>
              </p:cNvPr>
              <p:cNvPicPr/>
              <p:nvPr/>
            </p:nvPicPr>
            <p:blipFill>
              <a:blip r:embed="rId19"/>
              <a:stretch>
                <a:fillRect/>
              </a:stretch>
            </p:blipFill>
            <p:spPr>
              <a:xfrm>
                <a:off x="5820963" y="4213887"/>
                <a:ext cx="1147680" cy="13945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4" name="Ink 43">
                <a:extLst>
                  <a:ext uri="{FF2B5EF4-FFF2-40B4-BE49-F238E27FC236}">
                    <a16:creationId xmlns:a16="http://schemas.microsoft.com/office/drawing/2014/main" id="{F4BE6156-D901-0925-905C-5CF8D4425C72}"/>
                  </a:ext>
                </a:extLst>
              </p14:cNvPr>
              <p14:cNvContentPartPr/>
              <p14:nvPr/>
            </p14:nvContentPartPr>
            <p14:xfrm>
              <a:off x="4041049" y="4423721"/>
              <a:ext cx="243720" cy="58320"/>
            </p14:xfrm>
          </p:contentPart>
        </mc:Choice>
        <mc:Fallback xmlns="">
          <p:pic>
            <p:nvPicPr>
              <p:cNvPr id="44" name="Ink 43">
                <a:extLst>
                  <a:ext uri="{FF2B5EF4-FFF2-40B4-BE49-F238E27FC236}">
                    <a16:creationId xmlns:a16="http://schemas.microsoft.com/office/drawing/2014/main" id="{F4BE6156-D901-0925-905C-5CF8D4425C72}"/>
                  </a:ext>
                </a:extLst>
              </p:cNvPr>
              <p:cNvPicPr/>
              <p:nvPr/>
            </p:nvPicPr>
            <p:blipFill>
              <a:blip r:embed="rId21"/>
              <a:stretch>
                <a:fillRect/>
              </a:stretch>
            </p:blipFill>
            <p:spPr>
              <a:xfrm>
                <a:off x="4034929" y="4417639"/>
                <a:ext cx="255960" cy="7048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5" name="Ink 44">
                <a:extLst>
                  <a:ext uri="{FF2B5EF4-FFF2-40B4-BE49-F238E27FC236}">
                    <a16:creationId xmlns:a16="http://schemas.microsoft.com/office/drawing/2014/main" id="{C10B4CB9-833D-FAC8-E2ED-44F8B7D788F8}"/>
                  </a:ext>
                </a:extLst>
              </p14:cNvPr>
              <p14:cNvContentPartPr/>
              <p14:nvPr/>
            </p14:nvContentPartPr>
            <p14:xfrm>
              <a:off x="4264609" y="4314281"/>
              <a:ext cx="899280" cy="105120"/>
            </p14:xfrm>
          </p:contentPart>
        </mc:Choice>
        <mc:Fallback xmlns="">
          <p:pic>
            <p:nvPicPr>
              <p:cNvPr id="45" name="Ink 44">
                <a:extLst>
                  <a:ext uri="{FF2B5EF4-FFF2-40B4-BE49-F238E27FC236}">
                    <a16:creationId xmlns:a16="http://schemas.microsoft.com/office/drawing/2014/main" id="{C10B4CB9-833D-FAC8-E2ED-44F8B7D788F8}"/>
                  </a:ext>
                </a:extLst>
              </p:cNvPr>
              <p:cNvPicPr/>
              <p:nvPr/>
            </p:nvPicPr>
            <p:blipFill>
              <a:blip r:embed="rId23"/>
              <a:stretch>
                <a:fillRect/>
              </a:stretch>
            </p:blipFill>
            <p:spPr>
              <a:xfrm>
                <a:off x="4258489" y="4308161"/>
                <a:ext cx="911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7" name="Ink 46">
                <a:extLst>
                  <a:ext uri="{FF2B5EF4-FFF2-40B4-BE49-F238E27FC236}">
                    <a16:creationId xmlns:a16="http://schemas.microsoft.com/office/drawing/2014/main" id="{B0AE0A08-3A4E-C0F7-A412-CB534E91914F}"/>
                  </a:ext>
                </a:extLst>
              </p14:cNvPr>
              <p14:cNvContentPartPr/>
              <p14:nvPr/>
            </p14:nvContentPartPr>
            <p14:xfrm>
              <a:off x="3241294" y="4610909"/>
              <a:ext cx="792360" cy="40320"/>
            </p14:xfrm>
          </p:contentPart>
        </mc:Choice>
        <mc:Fallback xmlns="">
          <p:pic>
            <p:nvPicPr>
              <p:cNvPr id="47" name="Ink 46">
                <a:extLst>
                  <a:ext uri="{FF2B5EF4-FFF2-40B4-BE49-F238E27FC236}">
                    <a16:creationId xmlns:a16="http://schemas.microsoft.com/office/drawing/2014/main" id="{B0AE0A08-3A4E-C0F7-A412-CB534E91914F}"/>
                  </a:ext>
                </a:extLst>
              </p:cNvPr>
              <p:cNvPicPr/>
              <p:nvPr/>
            </p:nvPicPr>
            <p:blipFill>
              <a:blip r:embed="rId25"/>
              <a:stretch>
                <a:fillRect/>
              </a:stretch>
            </p:blipFill>
            <p:spPr>
              <a:xfrm>
                <a:off x="3232294" y="4601909"/>
                <a:ext cx="8100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8" name="Ink 47">
                <a:extLst>
                  <a:ext uri="{FF2B5EF4-FFF2-40B4-BE49-F238E27FC236}">
                    <a16:creationId xmlns:a16="http://schemas.microsoft.com/office/drawing/2014/main" id="{EEFAB029-A413-8C3C-2461-67DE15CE66B4}"/>
                  </a:ext>
                </a:extLst>
              </p14:cNvPr>
              <p14:cNvContentPartPr/>
              <p14:nvPr/>
            </p14:nvContentPartPr>
            <p14:xfrm>
              <a:off x="4386289" y="4417826"/>
              <a:ext cx="161640" cy="10800"/>
            </p14:xfrm>
          </p:contentPart>
        </mc:Choice>
        <mc:Fallback xmlns="">
          <p:pic>
            <p:nvPicPr>
              <p:cNvPr id="48" name="Ink 47">
                <a:extLst>
                  <a:ext uri="{FF2B5EF4-FFF2-40B4-BE49-F238E27FC236}">
                    <a16:creationId xmlns:a16="http://schemas.microsoft.com/office/drawing/2014/main" id="{EEFAB029-A413-8C3C-2461-67DE15CE66B4}"/>
                  </a:ext>
                </a:extLst>
              </p:cNvPr>
              <p:cNvPicPr/>
              <p:nvPr/>
            </p:nvPicPr>
            <p:blipFill>
              <a:blip r:embed="rId27"/>
              <a:stretch>
                <a:fillRect/>
              </a:stretch>
            </p:blipFill>
            <p:spPr>
              <a:xfrm>
                <a:off x="4381969" y="4413506"/>
                <a:ext cx="170280" cy="19440"/>
              </a:xfrm>
              <a:prstGeom prst="rect">
                <a:avLst/>
              </a:prstGeom>
            </p:spPr>
          </p:pic>
        </mc:Fallback>
      </mc:AlternateContent>
      <p:sp>
        <p:nvSpPr>
          <p:cNvPr id="52" name="TextBox 51">
            <a:extLst>
              <a:ext uri="{FF2B5EF4-FFF2-40B4-BE49-F238E27FC236}">
                <a16:creationId xmlns:a16="http://schemas.microsoft.com/office/drawing/2014/main" id="{556D5A52-D24F-2B03-070C-F98FB7EC8EB3}"/>
              </a:ext>
            </a:extLst>
          </p:cNvPr>
          <p:cNvSpPr txBox="1"/>
          <p:nvPr/>
        </p:nvSpPr>
        <p:spPr>
          <a:xfrm>
            <a:off x="468777" y="6236384"/>
            <a:ext cx="3599062" cy="215444"/>
          </a:xfrm>
          <a:prstGeom prst="rect">
            <a:avLst/>
          </a:prstGeom>
          <a:noFill/>
        </p:spPr>
        <p:txBody>
          <a:bodyPr wrap="none" rtlCol="0">
            <a:spAutoFit/>
          </a:bodyPr>
          <a:lstStyle/>
          <a:p>
            <a:r>
              <a:rPr lang="en-US" sz="800" b="0" i="1">
                <a:solidFill>
                  <a:schemeClr val="bg2">
                    <a:lumMod val="50000"/>
                  </a:schemeClr>
                </a:solidFill>
                <a:effectLst/>
                <a:latin typeface="Arial" panose="020B0604020202020204" pitchFamily="34" charset="0"/>
                <a:cs typeface="Arial" panose="020B0604020202020204" pitchFamily="34" charset="0"/>
              </a:rPr>
              <a:t>Source: The College Board - “Trends in College Pricing” (</a:t>
            </a:r>
            <a:r>
              <a:rPr lang="en-US" sz="800" i="1">
                <a:solidFill>
                  <a:schemeClr val="bg2">
                    <a:lumMod val="50000"/>
                  </a:schemeClr>
                </a:solidFill>
                <a:latin typeface="Arial" panose="020B0604020202020204" pitchFamily="34" charset="0"/>
                <a:cs typeface="Arial" panose="020B0604020202020204" pitchFamily="34" charset="0"/>
              </a:rPr>
              <a:t>November 2025</a:t>
            </a:r>
            <a:r>
              <a:rPr lang="en-US" sz="800" b="0" i="1">
                <a:solidFill>
                  <a:schemeClr val="bg2">
                    <a:lumMod val="50000"/>
                  </a:schemeClr>
                </a:solidFill>
                <a:effectLst/>
                <a:latin typeface="Arial" panose="020B0604020202020204" pitchFamily="34" charset="0"/>
                <a:cs typeface="Arial" panose="020B0604020202020204" pitchFamily="34" charset="0"/>
              </a:rPr>
              <a:t>) </a:t>
            </a:r>
            <a:endParaRPr lang="en-US" sz="800" i="1">
              <a:solidFill>
                <a:schemeClr val="bg2">
                  <a:lumMod val="50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96FCC53-DD2B-953D-0142-B7E89DEBF416}"/>
              </a:ext>
            </a:extLst>
          </p:cNvPr>
          <p:cNvSpPr txBox="1"/>
          <p:nvPr/>
        </p:nvSpPr>
        <p:spPr>
          <a:xfrm>
            <a:off x="477897" y="5625074"/>
            <a:ext cx="8197326" cy="646331"/>
          </a:xfrm>
          <a:prstGeom prst="rect">
            <a:avLst/>
          </a:prstGeom>
          <a:noFill/>
        </p:spPr>
        <p:txBody>
          <a:bodyPr wrap="square">
            <a:spAutoFit/>
          </a:bodyPr>
          <a:lstStyle/>
          <a:p>
            <a:r>
              <a:rPr lang="en-US" sz="900" b="0" i="0" u="none" strike="noStrike" baseline="0" dirty="0">
                <a:solidFill>
                  <a:schemeClr val="bg2">
                    <a:lumMod val="50000"/>
                  </a:schemeClr>
                </a:solidFill>
                <a:latin typeface="Arial" panose="020B0604020202020204" pitchFamily="34" charset="0"/>
                <a:cs typeface="Arial" panose="020B0604020202020204" pitchFamily="34" charset="0"/>
              </a:rPr>
              <a:t>NOTE: Expense categories are based on institutional budgets for students as reported in the College Board’s Annual Survey of Colleges. Figures for tuition and fees and housing and food mirror those reported in Table CP-1. Data for books and supplies, transportation, and other expenses are projected and reflect the average amounts allotted in determining the total cost of attendance and do not necessarily reflect actual student expenditures. Books and supplies may include course materials such as hardcopy textbooks, online textbooks, textbook rentals, and other supplies such as a personal computer. </a:t>
            </a:r>
            <a:endParaRPr lang="en-US" sz="900" dirty="0">
              <a:solidFill>
                <a:schemeClr val="bg2">
                  <a:lumMod val="50000"/>
                </a:schemeClr>
              </a:solidFill>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9497F080-D37E-9D7E-AC7D-01B2C56905FC}"/>
              </a:ext>
            </a:extLst>
          </p:cNvPr>
          <p:cNvGraphicFramePr>
            <a:graphicFrameLocks/>
          </p:cNvGraphicFramePr>
          <p:nvPr>
            <p:extLst>
              <p:ext uri="{D42A27DB-BD31-4B8C-83A1-F6EECF244321}">
                <p14:modId xmlns:p14="http://schemas.microsoft.com/office/powerpoint/2010/main" val="2220393966"/>
              </p:ext>
            </p:extLst>
          </p:nvPr>
        </p:nvGraphicFramePr>
        <p:xfrm>
          <a:off x="489204" y="2160626"/>
          <a:ext cx="8165592" cy="3435489"/>
        </p:xfrm>
        <a:graphic>
          <a:graphicData uri="http://schemas.openxmlformats.org/drawingml/2006/chart">
            <c:chart xmlns:c="http://schemas.openxmlformats.org/drawingml/2006/chart" xmlns:r="http://schemas.openxmlformats.org/officeDocument/2006/relationships" r:id="rId28"/>
          </a:graphicData>
        </a:graphic>
      </p:graphicFrame>
    </p:spTree>
    <p:extLst>
      <p:ext uri="{BB962C8B-B14F-4D97-AF65-F5344CB8AC3E}">
        <p14:creationId xmlns:p14="http://schemas.microsoft.com/office/powerpoint/2010/main" val="3611032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08DD6-142B-CFAD-8EF7-D726902282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0E599-7EB5-96DD-2368-124B4536501D}"/>
              </a:ext>
            </a:extLst>
          </p:cNvPr>
          <p:cNvSpPr>
            <a:spLocks noGrp="1"/>
          </p:cNvSpPr>
          <p:nvPr>
            <p:ph type="title"/>
          </p:nvPr>
        </p:nvSpPr>
        <p:spPr/>
        <p:txBody>
          <a:bodyPr>
            <a:normAutofit/>
          </a:bodyPr>
          <a:lstStyle/>
          <a:p>
            <a:r>
              <a:rPr lang="en-US"/>
              <a:t>Assessing Your Financial Wellness</a:t>
            </a:r>
          </a:p>
        </p:txBody>
      </p:sp>
      <p:sp>
        <p:nvSpPr>
          <p:cNvPr id="4" name="Footer Placeholder 3">
            <a:extLst>
              <a:ext uri="{FF2B5EF4-FFF2-40B4-BE49-F238E27FC236}">
                <a16:creationId xmlns:a16="http://schemas.microsoft.com/office/drawing/2014/main" id="{37B2D961-19BE-64E4-AF70-CBE57BC54338}"/>
              </a:ext>
            </a:extLst>
          </p:cNvPr>
          <p:cNvSpPr>
            <a:spLocks noGrp="1"/>
          </p:cNvSpPr>
          <p:nvPr>
            <p:ph type="ftr" sz="quarter" idx="3"/>
          </p:nvPr>
        </p:nvSpPr>
        <p:spPr/>
        <p:txBody>
          <a:bodyPr/>
          <a:lstStyle/>
          <a:p>
            <a:r>
              <a:rPr lang="en-US"/>
              <a:t>www.FiducientAdvisors.com</a:t>
            </a:r>
          </a:p>
        </p:txBody>
      </p:sp>
      <p:sp>
        <p:nvSpPr>
          <p:cNvPr id="5" name="Slide Number Placeholder 4">
            <a:extLst>
              <a:ext uri="{FF2B5EF4-FFF2-40B4-BE49-F238E27FC236}">
                <a16:creationId xmlns:a16="http://schemas.microsoft.com/office/drawing/2014/main" id="{68EA12AB-4FCF-22B8-A104-13CBF30C5C77}"/>
              </a:ext>
            </a:extLst>
          </p:cNvPr>
          <p:cNvSpPr>
            <a:spLocks noGrp="1"/>
          </p:cNvSpPr>
          <p:nvPr>
            <p:ph type="sldNum" sz="quarter" idx="4"/>
          </p:nvPr>
        </p:nvSpPr>
        <p:spPr/>
        <p:txBody>
          <a:bodyPr/>
          <a:lstStyle/>
          <a:p>
            <a:fld id="{E57A0B7C-FA6A-BC42-8139-60285044CFD9}" type="slidenum">
              <a:rPr lang="en-US" smtClean="0"/>
              <a:pPr/>
              <a:t>5</a:t>
            </a:fld>
            <a:endParaRPr lang="en-US"/>
          </a:p>
        </p:txBody>
      </p:sp>
      <p:sp>
        <p:nvSpPr>
          <p:cNvPr id="17" name="TextBox 16">
            <a:extLst>
              <a:ext uri="{FF2B5EF4-FFF2-40B4-BE49-F238E27FC236}">
                <a16:creationId xmlns:a16="http://schemas.microsoft.com/office/drawing/2014/main" id="{ACDF86C2-663B-EDB4-28D9-886485AB8A8C}"/>
              </a:ext>
            </a:extLst>
          </p:cNvPr>
          <p:cNvSpPr txBox="1"/>
          <p:nvPr/>
        </p:nvSpPr>
        <p:spPr>
          <a:xfrm>
            <a:off x="311413" y="6381497"/>
            <a:ext cx="8413350" cy="276999"/>
          </a:xfrm>
          <a:prstGeom prst="rect">
            <a:avLst/>
          </a:prstGeom>
          <a:noFill/>
        </p:spPr>
        <p:txBody>
          <a:bodyPr wrap="square" rtlCol="0">
            <a:spAutoFit/>
          </a:bodyPr>
          <a:lstStyle/>
          <a:p>
            <a:r>
              <a:rPr lang="en-US" sz="1200" i="1" baseline="30000">
                <a:solidFill>
                  <a:schemeClr val="bg2">
                    <a:lumMod val="50000"/>
                  </a:schemeClr>
                </a:solidFill>
                <a:latin typeface="Arial" panose="020B0604020202020204" pitchFamily="34" charset="0"/>
                <a:cs typeface="Arial" panose="020B0604020202020204" pitchFamily="34" charset="0"/>
              </a:rPr>
              <a:t>* Be sure to review upon major life events such as marriage, divorce, birth/adoption of a child, etc</a:t>
            </a:r>
            <a:r>
              <a:rPr lang="en-US" sz="1200" i="1" baseline="30000">
                <a:solidFill>
                  <a:schemeClr val="bg1">
                    <a:lumMod val="50000"/>
                  </a:schemeClr>
                </a:solidFill>
                <a:latin typeface="Arial" panose="020B0604020202020204" pitchFamily="34" charset="0"/>
                <a:cs typeface="Arial" panose="020B0604020202020204" pitchFamily="34" charset="0"/>
              </a:rPr>
              <a:t>.</a:t>
            </a:r>
            <a:endParaRPr lang="en-US" sz="1200" i="1">
              <a:solidFill>
                <a:schemeClr val="bg1">
                  <a:lumMod val="50000"/>
                </a:schemeClr>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752A9C38-F86C-B412-4426-CD926CEA1B05}"/>
              </a:ext>
            </a:extLst>
          </p:cNvPr>
          <p:cNvSpPr/>
          <p:nvPr/>
        </p:nvSpPr>
        <p:spPr>
          <a:xfrm>
            <a:off x="311413" y="2732108"/>
            <a:ext cx="8564732" cy="27699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accent1"/>
                </a:solidFill>
                <a:latin typeface="Arial" panose="020B0604020202020204" pitchFamily="34" charset="0"/>
                <a:cs typeface="Arial" panose="020B0604020202020204" pitchFamily="34" charset="0"/>
              </a:rPr>
              <a:t>Tax Planning</a:t>
            </a:r>
          </a:p>
        </p:txBody>
      </p:sp>
      <p:sp>
        <p:nvSpPr>
          <p:cNvPr id="8" name="Oval 7">
            <a:extLst>
              <a:ext uri="{FF2B5EF4-FFF2-40B4-BE49-F238E27FC236}">
                <a16:creationId xmlns:a16="http://schemas.microsoft.com/office/drawing/2014/main" id="{5A07CB99-483E-1B44-0CDC-602E1D3578BB}"/>
              </a:ext>
            </a:extLst>
          </p:cNvPr>
          <p:cNvSpPr/>
          <p:nvPr/>
        </p:nvSpPr>
        <p:spPr>
          <a:xfrm>
            <a:off x="4131319" y="2747163"/>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0F83724-B32D-FF76-CDF2-81B98C01B37B}"/>
              </a:ext>
            </a:extLst>
          </p:cNvPr>
          <p:cNvSpPr/>
          <p:nvPr/>
        </p:nvSpPr>
        <p:spPr>
          <a:xfrm>
            <a:off x="5461525" y="2747163"/>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3826537-8DDE-B84F-5053-2182659A8EE3}"/>
              </a:ext>
            </a:extLst>
          </p:cNvPr>
          <p:cNvSpPr/>
          <p:nvPr/>
        </p:nvSpPr>
        <p:spPr>
          <a:xfrm>
            <a:off x="6791731" y="2747163"/>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8712C46-08A5-4232-240E-F9F0E86FE745}"/>
              </a:ext>
            </a:extLst>
          </p:cNvPr>
          <p:cNvSpPr/>
          <p:nvPr/>
        </p:nvSpPr>
        <p:spPr>
          <a:xfrm>
            <a:off x="8121937" y="2747163"/>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750C6DF-0D51-5331-3ECD-085C18C6110C}"/>
              </a:ext>
            </a:extLst>
          </p:cNvPr>
          <p:cNvSpPr txBox="1"/>
          <p:nvPr/>
        </p:nvSpPr>
        <p:spPr>
          <a:xfrm>
            <a:off x="3700581" y="1898093"/>
            <a:ext cx="1108364" cy="766167"/>
          </a:xfrm>
          <a:prstGeom prst="roundRect">
            <a:avLst/>
          </a:prstGeom>
          <a:solidFill>
            <a:schemeClr val="accent1"/>
          </a:solidFill>
          <a:ln>
            <a:solidFill>
              <a:schemeClr val="bg1">
                <a:lumMod val="75000"/>
              </a:schemeClr>
            </a:solidFill>
          </a:ln>
        </p:spPr>
        <p:txBody>
          <a:bodyPr wrap="square" rtlCol="0">
            <a:spAutoFit/>
          </a:bodyPr>
          <a:lstStyle/>
          <a:p>
            <a:pPr algn="ctr"/>
            <a:r>
              <a:rPr lang="en-US" sz="1200" b="1" u="sng">
                <a:solidFill>
                  <a:schemeClr val="bg1"/>
                </a:solidFill>
                <a:latin typeface="Arial" panose="020B0604020202020204" pitchFamily="34" charset="0"/>
                <a:cs typeface="Arial" panose="020B0604020202020204" pitchFamily="34" charset="0"/>
              </a:rPr>
              <a:t>Up-to-Date</a:t>
            </a:r>
          </a:p>
          <a:p>
            <a:pPr algn="ctr"/>
            <a:endParaRPr lang="en-US" sz="500">
              <a:solidFill>
                <a:schemeClr val="bg1"/>
              </a:solidFill>
              <a:latin typeface="Arial" panose="020B0604020202020204" pitchFamily="34" charset="0"/>
              <a:cs typeface="Arial" panose="020B0604020202020204" pitchFamily="34" charset="0"/>
            </a:endParaRPr>
          </a:p>
          <a:p>
            <a:pPr algn="ctr"/>
            <a:r>
              <a:rPr lang="en-US" sz="1100" i="1">
                <a:solidFill>
                  <a:schemeClr val="bg1"/>
                </a:solidFill>
                <a:latin typeface="Arial" panose="020B0604020202020204" pitchFamily="34" charset="0"/>
                <a:cs typeface="Arial" panose="020B0604020202020204" pitchFamily="34" charset="0"/>
              </a:rPr>
              <a:t>No Action</a:t>
            </a:r>
          </a:p>
          <a:p>
            <a:pPr algn="ctr"/>
            <a:r>
              <a:rPr lang="en-US" sz="1100" i="1">
                <a:solidFill>
                  <a:schemeClr val="bg1"/>
                </a:solidFill>
                <a:latin typeface="Arial" panose="020B0604020202020204" pitchFamily="34" charset="0"/>
                <a:cs typeface="Arial" panose="020B0604020202020204" pitchFamily="34" charset="0"/>
              </a:rPr>
              <a:t>Needed</a:t>
            </a:r>
          </a:p>
        </p:txBody>
      </p:sp>
      <p:sp>
        <p:nvSpPr>
          <p:cNvPr id="20" name="TextBox 19">
            <a:extLst>
              <a:ext uri="{FF2B5EF4-FFF2-40B4-BE49-F238E27FC236}">
                <a16:creationId xmlns:a16="http://schemas.microsoft.com/office/drawing/2014/main" id="{5BDB55EA-69AD-AFFB-1C02-B9CAA1B9214E}"/>
              </a:ext>
            </a:extLst>
          </p:cNvPr>
          <p:cNvSpPr txBox="1"/>
          <p:nvPr/>
        </p:nvSpPr>
        <p:spPr>
          <a:xfrm>
            <a:off x="5030787" y="1903789"/>
            <a:ext cx="1108364" cy="766167"/>
          </a:xfrm>
          <a:prstGeom prst="roundRect">
            <a:avLst/>
          </a:prstGeom>
          <a:solidFill>
            <a:schemeClr val="accent1"/>
          </a:solidFill>
          <a:ln>
            <a:solidFill>
              <a:schemeClr val="bg1">
                <a:lumMod val="75000"/>
              </a:schemeClr>
            </a:solidFill>
          </a:ln>
        </p:spPr>
        <p:txBody>
          <a:bodyPr wrap="square" rtlCol="0">
            <a:spAutoFit/>
          </a:bodyPr>
          <a:lstStyle/>
          <a:p>
            <a:pPr algn="ctr"/>
            <a:r>
              <a:rPr lang="en-US" sz="1200" b="1" u="sng">
                <a:solidFill>
                  <a:schemeClr val="bg1"/>
                </a:solidFill>
                <a:latin typeface="Arial" panose="020B0604020202020204" pitchFamily="34" charset="0"/>
                <a:cs typeface="Arial" panose="020B0604020202020204" pitchFamily="34" charset="0"/>
              </a:rPr>
              <a:t>Review</a:t>
            </a:r>
          </a:p>
          <a:p>
            <a:pPr algn="ctr"/>
            <a:endParaRPr lang="en-US" sz="500">
              <a:solidFill>
                <a:schemeClr val="bg1"/>
              </a:solidFill>
              <a:latin typeface="Arial" panose="020B0604020202020204" pitchFamily="34" charset="0"/>
              <a:cs typeface="Arial" panose="020B0604020202020204" pitchFamily="34" charset="0"/>
            </a:endParaRPr>
          </a:p>
          <a:p>
            <a:pPr algn="ctr"/>
            <a:r>
              <a:rPr lang="en-US" sz="1100" i="1">
                <a:solidFill>
                  <a:schemeClr val="bg1"/>
                </a:solidFill>
                <a:latin typeface="Arial" panose="020B0604020202020204" pitchFamily="34" charset="0"/>
                <a:cs typeface="Arial" panose="020B0604020202020204" pitchFamily="34" charset="0"/>
              </a:rPr>
              <a:t>Action May</a:t>
            </a:r>
          </a:p>
          <a:p>
            <a:pPr algn="ctr"/>
            <a:r>
              <a:rPr lang="en-US" sz="1100" i="1">
                <a:solidFill>
                  <a:schemeClr val="bg1"/>
                </a:solidFill>
                <a:latin typeface="Arial" panose="020B0604020202020204" pitchFamily="34" charset="0"/>
                <a:cs typeface="Arial" panose="020B0604020202020204" pitchFamily="34" charset="0"/>
              </a:rPr>
              <a:t>Be Needed</a:t>
            </a:r>
          </a:p>
        </p:txBody>
      </p:sp>
      <p:sp>
        <p:nvSpPr>
          <p:cNvPr id="21" name="TextBox 20">
            <a:extLst>
              <a:ext uri="{FF2B5EF4-FFF2-40B4-BE49-F238E27FC236}">
                <a16:creationId xmlns:a16="http://schemas.microsoft.com/office/drawing/2014/main" id="{A150A5E6-EA28-45DC-23D1-B8AFE1F24F23}"/>
              </a:ext>
            </a:extLst>
          </p:cNvPr>
          <p:cNvSpPr txBox="1"/>
          <p:nvPr/>
        </p:nvSpPr>
        <p:spPr>
          <a:xfrm>
            <a:off x="6360993" y="1892806"/>
            <a:ext cx="1108364" cy="766167"/>
          </a:xfrm>
          <a:prstGeom prst="roundRect">
            <a:avLst/>
          </a:prstGeom>
          <a:solidFill>
            <a:schemeClr val="accent1"/>
          </a:solidFill>
          <a:ln>
            <a:solidFill>
              <a:schemeClr val="bg1">
                <a:lumMod val="75000"/>
              </a:schemeClr>
            </a:solidFill>
          </a:ln>
        </p:spPr>
        <p:txBody>
          <a:bodyPr wrap="square" rtlCol="0">
            <a:spAutoFit/>
          </a:bodyPr>
          <a:lstStyle/>
          <a:p>
            <a:pPr algn="ctr"/>
            <a:r>
              <a:rPr lang="en-US" sz="1200" b="1" u="sng">
                <a:solidFill>
                  <a:schemeClr val="bg1"/>
                </a:solidFill>
                <a:latin typeface="Arial" panose="020B0604020202020204" pitchFamily="34" charset="0"/>
                <a:cs typeface="Arial" panose="020B0604020202020204" pitchFamily="34" charset="0"/>
              </a:rPr>
              <a:t>Revise</a:t>
            </a:r>
          </a:p>
          <a:p>
            <a:pPr algn="ctr"/>
            <a:endParaRPr lang="en-US" sz="500">
              <a:solidFill>
                <a:schemeClr val="bg1"/>
              </a:solidFill>
              <a:latin typeface="Arial" panose="020B0604020202020204" pitchFamily="34" charset="0"/>
              <a:cs typeface="Arial" panose="020B0604020202020204" pitchFamily="34" charset="0"/>
            </a:endParaRPr>
          </a:p>
          <a:p>
            <a:pPr algn="ctr"/>
            <a:r>
              <a:rPr lang="en-US" sz="1100" i="1">
                <a:solidFill>
                  <a:schemeClr val="bg1"/>
                </a:solidFill>
                <a:latin typeface="Arial" panose="020B0604020202020204" pitchFamily="34" charset="0"/>
                <a:cs typeface="Arial" panose="020B0604020202020204" pitchFamily="34" charset="0"/>
              </a:rPr>
              <a:t>Action</a:t>
            </a:r>
          </a:p>
          <a:p>
            <a:pPr algn="ctr"/>
            <a:r>
              <a:rPr lang="en-US" sz="1100" i="1">
                <a:solidFill>
                  <a:schemeClr val="bg1"/>
                </a:solidFill>
                <a:latin typeface="Arial" panose="020B0604020202020204" pitchFamily="34" charset="0"/>
                <a:cs typeface="Arial" panose="020B0604020202020204" pitchFamily="34" charset="0"/>
              </a:rPr>
              <a:t>Needed</a:t>
            </a:r>
          </a:p>
        </p:txBody>
      </p:sp>
      <p:sp>
        <p:nvSpPr>
          <p:cNvPr id="22" name="TextBox 21">
            <a:extLst>
              <a:ext uri="{FF2B5EF4-FFF2-40B4-BE49-F238E27FC236}">
                <a16:creationId xmlns:a16="http://schemas.microsoft.com/office/drawing/2014/main" id="{20AE52EA-DA0D-9E1D-401B-D84BC2ADC655}"/>
              </a:ext>
            </a:extLst>
          </p:cNvPr>
          <p:cNvSpPr txBox="1"/>
          <p:nvPr/>
        </p:nvSpPr>
        <p:spPr>
          <a:xfrm>
            <a:off x="7691199" y="1892805"/>
            <a:ext cx="1108364" cy="766167"/>
          </a:xfrm>
          <a:prstGeom prst="roundRect">
            <a:avLst/>
          </a:prstGeom>
          <a:solidFill>
            <a:schemeClr val="accent1"/>
          </a:solidFill>
          <a:ln>
            <a:solidFill>
              <a:schemeClr val="bg1">
                <a:lumMod val="75000"/>
              </a:schemeClr>
            </a:solidFill>
          </a:ln>
        </p:spPr>
        <p:txBody>
          <a:bodyPr wrap="square" rtlCol="0">
            <a:spAutoFit/>
          </a:bodyPr>
          <a:lstStyle/>
          <a:p>
            <a:pPr algn="ctr"/>
            <a:r>
              <a:rPr lang="en-US" sz="1200" b="1" u="sng">
                <a:solidFill>
                  <a:schemeClr val="bg1"/>
                </a:solidFill>
                <a:latin typeface="Arial" panose="020B0604020202020204" pitchFamily="34" charset="0"/>
                <a:cs typeface="Arial" panose="020B0604020202020204" pitchFamily="34" charset="0"/>
              </a:rPr>
              <a:t>N/A</a:t>
            </a:r>
          </a:p>
          <a:p>
            <a:pPr algn="ctr"/>
            <a:endParaRPr lang="en-US" sz="500">
              <a:solidFill>
                <a:schemeClr val="bg1"/>
              </a:solidFill>
              <a:latin typeface="Arial" panose="020B0604020202020204" pitchFamily="34" charset="0"/>
              <a:cs typeface="Arial" panose="020B0604020202020204" pitchFamily="34" charset="0"/>
            </a:endParaRPr>
          </a:p>
          <a:p>
            <a:pPr algn="ctr"/>
            <a:r>
              <a:rPr lang="en-US" sz="1100" i="1">
                <a:solidFill>
                  <a:schemeClr val="bg1"/>
                </a:solidFill>
                <a:latin typeface="Arial" panose="020B0604020202020204" pitchFamily="34" charset="0"/>
                <a:cs typeface="Arial" panose="020B0604020202020204" pitchFamily="34" charset="0"/>
              </a:rPr>
              <a:t>Not</a:t>
            </a:r>
          </a:p>
          <a:p>
            <a:pPr algn="ctr"/>
            <a:r>
              <a:rPr lang="en-US" sz="1100" i="1">
                <a:solidFill>
                  <a:schemeClr val="bg1"/>
                </a:solidFill>
                <a:latin typeface="Arial" panose="020B0604020202020204" pitchFamily="34" charset="0"/>
                <a:cs typeface="Arial" panose="020B0604020202020204" pitchFamily="34" charset="0"/>
              </a:rPr>
              <a:t>Applicable</a:t>
            </a:r>
          </a:p>
        </p:txBody>
      </p:sp>
      <p:sp>
        <p:nvSpPr>
          <p:cNvPr id="23" name="TextBox 22">
            <a:extLst>
              <a:ext uri="{FF2B5EF4-FFF2-40B4-BE49-F238E27FC236}">
                <a16:creationId xmlns:a16="http://schemas.microsoft.com/office/drawing/2014/main" id="{0388A1EB-BC99-0BF0-F58F-2EEA586DE5EF}"/>
              </a:ext>
            </a:extLst>
          </p:cNvPr>
          <p:cNvSpPr txBox="1"/>
          <p:nvPr/>
        </p:nvSpPr>
        <p:spPr>
          <a:xfrm>
            <a:off x="1034473" y="1058475"/>
            <a:ext cx="7690290" cy="761747"/>
          </a:xfrm>
          <a:prstGeom prst="rect">
            <a:avLst/>
          </a:prstGeom>
          <a:noFill/>
        </p:spPr>
        <p:txBody>
          <a:bodyPr wrap="square" rtlCol="0">
            <a:spAutoFit/>
          </a:bodyPr>
          <a:lstStyle/>
          <a:p>
            <a:pPr>
              <a:spcAft>
                <a:spcPts val="400"/>
              </a:spcAft>
            </a:pPr>
            <a:r>
              <a:rPr lang="en-US" sz="1450">
                <a:solidFill>
                  <a:schemeClr val="accent1"/>
                </a:solidFill>
                <a:latin typeface="Arial" panose="020B0604020202020204" pitchFamily="34" charset="0"/>
                <a:cs typeface="Arial" panose="020B0604020202020204" pitchFamily="34" charset="0"/>
              </a:rPr>
              <a:t>The new year provides a great opportunity to assess areas which may require updates. </a:t>
            </a:r>
            <a:br>
              <a:rPr lang="en-US" sz="1450">
                <a:solidFill>
                  <a:schemeClr val="accent1"/>
                </a:solidFill>
                <a:latin typeface="Arial" panose="020B0604020202020204" pitchFamily="34" charset="0"/>
                <a:cs typeface="Arial" panose="020B0604020202020204" pitchFamily="34" charset="0"/>
              </a:rPr>
            </a:br>
            <a:r>
              <a:rPr lang="en-US" sz="1450">
                <a:solidFill>
                  <a:schemeClr val="accent1"/>
                </a:solidFill>
                <a:latin typeface="Arial" panose="020B0604020202020204" pitchFamily="34" charset="0"/>
                <a:cs typeface="Arial" panose="020B0604020202020204" pitchFamily="34" charset="0"/>
              </a:rPr>
              <a:t>As you navigate through this guide, please use the scorecard below to evaluate your overall “financial wellness.”</a:t>
            </a:r>
          </a:p>
        </p:txBody>
      </p:sp>
      <p:pic>
        <p:nvPicPr>
          <p:cNvPr id="24" name="Picture 23" descr="A clipboard with check marks&#10;&#10;Description automatically generated">
            <a:extLst>
              <a:ext uri="{FF2B5EF4-FFF2-40B4-BE49-F238E27FC236}">
                <a16:creationId xmlns:a16="http://schemas.microsoft.com/office/drawing/2014/main" id="{CDA1DCD8-3754-8701-48B4-CB60EF4CD3CE}"/>
              </a:ext>
            </a:extLst>
          </p:cNvPr>
          <p:cNvPicPr>
            <a:picLocks noChangeAspect="1"/>
          </p:cNvPicPr>
          <p:nvPr/>
        </p:nvPicPr>
        <p:blipFill>
          <a:blip r:embed="rId2">
            <a:duotone>
              <a:schemeClr val="accent1">
                <a:shade val="45000"/>
                <a:satMod val="135000"/>
              </a:schemeClr>
              <a:prstClr val="white"/>
            </a:duotone>
          </a:blip>
          <a:stretch>
            <a:fillRect/>
          </a:stretch>
        </p:blipFill>
        <p:spPr>
          <a:xfrm>
            <a:off x="187374" y="979334"/>
            <a:ext cx="943111" cy="943111"/>
          </a:xfrm>
          <a:prstGeom prst="rect">
            <a:avLst/>
          </a:prstGeom>
        </p:spPr>
      </p:pic>
      <p:sp>
        <p:nvSpPr>
          <p:cNvPr id="25" name="Rectangle: Rounded Corners 24">
            <a:extLst>
              <a:ext uri="{FF2B5EF4-FFF2-40B4-BE49-F238E27FC236}">
                <a16:creationId xmlns:a16="http://schemas.microsoft.com/office/drawing/2014/main" id="{DF0291EE-0A24-BEC5-0525-370AC3E55927}"/>
              </a:ext>
            </a:extLst>
          </p:cNvPr>
          <p:cNvSpPr/>
          <p:nvPr/>
        </p:nvSpPr>
        <p:spPr>
          <a:xfrm>
            <a:off x="311413" y="3099137"/>
            <a:ext cx="8564732" cy="27699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accent1"/>
                </a:solidFill>
                <a:latin typeface="Arial" panose="020B0604020202020204" pitchFamily="34" charset="0"/>
                <a:cs typeface="Arial" panose="020B0604020202020204" pitchFamily="34" charset="0"/>
              </a:rPr>
              <a:t>Charitable Planning</a:t>
            </a:r>
          </a:p>
        </p:txBody>
      </p:sp>
      <p:sp>
        <p:nvSpPr>
          <p:cNvPr id="26" name="Oval 25">
            <a:extLst>
              <a:ext uri="{FF2B5EF4-FFF2-40B4-BE49-F238E27FC236}">
                <a16:creationId xmlns:a16="http://schemas.microsoft.com/office/drawing/2014/main" id="{4494F699-3F6E-EE1D-445B-B655BD814487}"/>
              </a:ext>
            </a:extLst>
          </p:cNvPr>
          <p:cNvSpPr/>
          <p:nvPr/>
        </p:nvSpPr>
        <p:spPr>
          <a:xfrm>
            <a:off x="4131319" y="3114192"/>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4A96807-E6AB-60DC-3FBB-6C470B29BFBA}"/>
              </a:ext>
            </a:extLst>
          </p:cNvPr>
          <p:cNvSpPr/>
          <p:nvPr/>
        </p:nvSpPr>
        <p:spPr>
          <a:xfrm>
            <a:off x="5461525" y="3114192"/>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E3F76EB-65B0-D824-61BA-33EC2D8E9873}"/>
              </a:ext>
            </a:extLst>
          </p:cNvPr>
          <p:cNvSpPr/>
          <p:nvPr/>
        </p:nvSpPr>
        <p:spPr>
          <a:xfrm>
            <a:off x="6791731" y="3114192"/>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B6086D0-491E-212E-BFBC-CEC62B3DC330}"/>
              </a:ext>
            </a:extLst>
          </p:cNvPr>
          <p:cNvSpPr/>
          <p:nvPr/>
        </p:nvSpPr>
        <p:spPr>
          <a:xfrm>
            <a:off x="8121937" y="3114192"/>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97161C3C-20BB-C1B2-5B56-922E62506E39}"/>
              </a:ext>
            </a:extLst>
          </p:cNvPr>
          <p:cNvSpPr/>
          <p:nvPr/>
        </p:nvSpPr>
        <p:spPr>
          <a:xfrm>
            <a:off x="311413" y="3466166"/>
            <a:ext cx="8564732" cy="27699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accent1"/>
                </a:solidFill>
                <a:latin typeface="Arial" panose="020B0604020202020204" pitchFamily="34" charset="0"/>
                <a:cs typeface="Arial" panose="020B0604020202020204" pitchFamily="34" charset="0"/>
              </a:rPr>
              <a:t>Investment Planning</a:t>
            </a:r>
          </a:p>
        </p:txBody>
      </p:sp>
      <p:sp>
        <p:nvSpPr>
          <p:cNvPr id="31" name="Oval 30">
            <a:extLst>
              <a:ext uri="{FF2B5EF4-FFF2-40B4-BE49-F238E27FC236}">
                <a16:creationId xmlns:a16="http://schemas.microsoft.com/office/drawing/2014/main" id="{7B2C3454-7DAC-DA3E-0B5A-FAA4EEC57D8A}"/>
              </a:ext>
            </a:extLst>
          </p:cNvPr>
          <p:cNvSpPr/>
          <p:nvPr/>
        </p:nvSpPr>
        <p:spPr>
          <a:xfrm>
            <a:off x="4131319" y="3481221"/>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6798E55-3DC9-8744-3A23-1DEE5B0BE67F}"/>
              </a:ext>
            </a:extLst>
          </p:cNvPr>
          <p:cNvSpPr/>
          <p:nvPr/>
        </p:nvSpPr>
        <p:spPr>
          <a:xfrm>
            <a:off x="5461525" y="3481221"/>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C926CFE-9364-269C-4C9D-A6C26CF5DD39}"/>
              </a:ext>
            </a:extLst>
          </p:cNvPr>
          <p:cNvSpPr/>
          <p:nvPr/>
        </p:nvSpPr>
        <p:spPr>
          <a:xfrm>
            <a:off x="6791731" y="3481221"/>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DA678D4-2057-9AC7-D562-1F45F475790D}"/>
              </a:ext>
            </a:extLst>
          </p:cNvPr>
          <p:cNvSpPr/>
          <p:nvPr/>
        </p:nvSpPr>
        <p:spPr>
          <a:xfrm>
            <a:off x="8121937" y="3481221"/>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D4810BED-2AC5-F5AB-A548-122F88DC2C0D}"/>
              </a:ext>
            </a:extLst>
          </p:cNvPr>
          <p:cNvSpPr/>
          <p:nvPr/>
        </p:nvSpPr>
        <p:spPr>
          <a:xfrm>
            <a:off x="311413" y="3831015"/>
            <a:ext cx="8564732" cy="27699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accent1"/>
                </a:solidFill>
                <a:latin typeface="Arial" panose="020B0604020202020204" pitchFamily="34" charset="0"/>
                <a:cs typeface="Arial" panose="020B0604020202020204" pitchFamily="34" charset="0"/>
              </a:rPr>
              <a:t>Retirement Planning</a:t>
            </a:r>
          </a:p>
        </p:txBody>
      </p:sp>
      <p:sp>
        <p:nvSpPr>
          <p:cNvPr id="36" name="Oval 35">
            <a:extLst>
              <a:ext uri="{FF2B5EF4-FFF2-40B4-BE49-F238E27FC236}">
                <a16:creationId xmlns:a16="http://schemas.microsoft.com/office/drawing/2014/main" id="{C78A281C-8F0F-B3E7-1869-9B3F03DAD347}"/>
              </a:ext>
            </a:extLst>
          </p:cNvPr>
          <p:cNvSpPr/>
          <p:nvPr/>
        </p:nvSpPr>
        <p:spPr>
          <a:xfrm>
            <a:off x="4131319" y="3846070"/>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8D170DE-A867-05EA-E7C5-37BB422438AA}"/>
              </a:ext>
            </a:extLst>
          </p:cNvPr>
          <p:cNvSpPr/>
          <p:nvPr/>
        </p:nvSpPr>
        <p:spPr>
          <a:xfrm>
            <a:off x="5461525" y="3846070"/>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5358ABB-77A1-F63D-8AE4-8239DEAC3732}"/>
              </a:ext>
            </a:extLst>
          </p:cNvPr>
          <p:cNvSpPr/>
          <p:nvPr/>
        </p:nvSpPr>
        <p:spPr>
          <a:xfrm>
            <a:off x="6791731" y="3846070"/>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ADE9350-25D6-5D6D-F742-4FCFA6B6F03D}"/>
              </a:ext>
            </a:extLst>
          </p:cNvPr>
          <p:cNvSpPr/>
          <p:nvPr/>
        </p:nvSpPr>
        <p:spPr>
          <a:xfrm>
            <a:off x="8121937" y="3846070"/>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2E0DB062-4DD3-AE5E-8C61-00D8C7D796E4}"/>
              </a:ext>
            </a:extLst>
          </p:cNvPr>
          <p:cNvSpPr/>
          <p:nvPr/>
        </p:nvSpPr>
        <p:spPr>
          <a:xfrm>
            <a:off x="311413" y="4194358"/>
            <a:ext cx="8564732" cy="27699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accent1"/>
                </a:solidFill>
                <a:latin typeface="Arial" panose="020B0604020202020204" pitchFamily="34" charset="0"/>
                <a:cs typeface="Arial" panose="020B0604020202020204" pitchFamily="34" charset="0"/>
              </a:rPr>
              <a:t>Executive Compensation Benefits</a:t>
            </a:r>
          </a:p>
        </p:txBody>
      </p:sp>
      <p:sp>
        <p:nvSpPr>
          <p:cNvPr id="41" name="Oval 40">
            <a:extLst>
              <a:ext uri="{FF2B5EF4-FFF2-40B4-BE49-F238E27FC236}">
                <a16:creationId xmlns:a16="http://schemas.microsoft.com/office/drawing/2014/main" id="{33F7A3E1-258E-A7C8-0A10-F85D919F3CD2}"/>
              </a:ext>
            </a:extLst>
          </p:cNvPr>
          <p:cNvSpPr/>
          <p:nvPr/>
        </p:nvSpPr>
        <p:spPr>
          <a:xfrm>
            <a:off x="4131319" y="4209413"/>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73B0B72-61D7-0030-5566-21A6A3F78698}"/>
              </a:ext>
            </a:extLst>
          </p:cNvPr>
          <p:cNvSpPr/>
          <p:nvPr/>
        </p:nvSpPr>
        <p:spPr>
          <a:xfrm>
            <a:off x="5461525" y="4209413"/>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9B6650B-6A44-BB15-F6F9-F2D95CAE76F6}"/>
              </a:ext>
            </a:extLst>
          </p:cNvPr>
          <p:cNvSpPr/>
          <p:nvPr/>
        </p:nvSpPr>
        <p:spPr>
          <a:xfrm>
            <a:off x="6791731" y="4209413"/>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14F9F6C-F9A6-E42C-5E16-2EB1CE4E5CE0}"/>
              </a:ext>
            </a:extLst>
          </p:cNvPr>
          <p:cNvSpPr/>
          <p:nvPr/>
        </p:nvSpPr>
        <p:spPr>
          <a:xfrm>
            <a:off x="8121937" y="4209413"/>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DF7D173-5F14-8935-A556-46C544CFFDBB}"/>
              </a:ext>
            </a:extLst>
          </p:cNvPr>
          <p:cNvGrpSpPr/>
          <p:nvPr/>
        </p:nvGrpSpPr>
        <p:grpSpPr>
          <a:xfrm>
            <a:off x="311413" y="4558937"/>
            <a:ext cx="8564732" cy="276999"/>
            <a:chOff x="311413" y="4558937"/>
            <a:chExt cx="8564732" cy="276999"/>
          </a:xfrm>
        </p:grpSpPr>
        <p:sp>
          <p:nvSpPr>
            <p:cNvPr id="45" name="Rectangle: Rounded Corners 44">
              <a:extLst>
                <a:ext uri="{FF2B5EF4-FFF2-40B4-BE49-F238E27FC236}">
                  <a16:creationId xmlns:a16="http://schemas.microsoft.com/office/drawing/2014/main" id="{B8081AC7-F83A-D89D-8EB1-9E552A3BB3F7}"/>
                </a:ext>
              </a:extLst>
            </p:cNvPr>
            <p:cNvSpPr/>
            <p:nvPr/>
          </p:nvSpPr>
          <p:spPr>
            <a:xfrm>
              <a:off x="311413" y="4558937"/>
              <a:ext cx="8564732" cy="27699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accent1"/>
                  </a:solidFill>
                  <a:latin typeface="Arial" panose="020B0604020202020204" pitchFamily="34" charset="0"/>
                  <a:cs typeface="Arial" panose="020B0604020202020204" pitchFamily="34" charset="0"/>
                </a:rPr>
                <a:t>Social Security &amp; Medicare </a:t>
              </a:r>
            </a:p>
          </p:txBody>
        </p:sp>
        <p:sp>
          <p:nvSpPr>
            <p:cNvPr id="46" name="Oval 45">
              <a:extLst>
                <a:ext uri="{FF2B5EF4-FFF2-40B4-BE49-F238E27FC236}">
                  <a16:creationId xmlns:a16="http://schemas.microsoft.com/office/drawing/2014/main" id="{1DB5187E-D244-CD45-ED09-F2852B414C3B}"/>
                </a:ext>
              </a:extLst>
            </p:cNvPr>
            <p:cNvSpPr/>
            <p:nvPr/>
          </p:nvSpPr>
          <p:spPr>
            <a:xfrm>
              <a:off x="4131319" y="4573992"/>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B61059B-6FD1-266C-0399-0B24E198D5DA}"/>
                </a:ext>
              </a:extLst>
            </p:cNvPr>
            <p:cNvSpPr/>
            <p:nvPr/>
          </p:nvSpPr>
          <p:spPr>
            <a:xfrm>
              <a:off x="5461525" y="4573992"/>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32465A93-DC5C-6EC4-23FB-103BB75F15E0}"/>
                </a:ext>
              </a:extLst>
            </p:cNvPr>
            <p:cNvSpPr/>
            <p:nvPr/>
          </p:nvSpPr>
          <p:spPr>
            <a:xfrm>
              <a:off x="6791731" y="4573992"/>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DCF3D5-0A14-BE41-0F17-992B407502E3}"/>
                </a:ext>
              </a:extLst>
            </p:cNvPr>
            <p:cNvSpPr/>
            <p:nvPr/>
          </p:nvSpPr>
          <p:spPr>
            <a:xfrm>
              <a:off x="8121937" y="4573992"/>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Rounded Corners 49">
            <a:extLst>
              <a:ext uri="{FF2B5EF4-FFF2-40B4-BE49-F238E27FC236}">
                <a16:creationId xmlns:a16="http://schemas.microsoft.com/office/drawing/2014/main" id="{28C04C73-805D-485F-2FC1-145CABECD505}"/>
              </a:ext>
            </a:extLst>
          </p:cNvPr>
          <p:cNvSpPr/>
          <p:nvPr/>
        </p:nvSpPr>
        <p:spPr>
          <a:xfrm>
            <a:off x="311413" y="4918839"/>
            <a:ext cx="8564732" cy="27699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accent1"/>
                </a:solidFill>
                <a:latin typeface="Arial" panose="020B0604020202020204" pitchFamily="34" charset="0"/>
                <a:cs typeface="Arial" panose="020B0604020202020204" pitchFamily="34" charset="0"/>
              </a:rPr>
              <a:t>Estate Planning*</a:t>
            </a:r>
          </a:p>
        </p:txBody>
      </p:sp>
      <p:sp>
        <p:nvSpPr>
          <p:cNvPr id="51" name="Oval 50">
            <a:extLst>
              <a:ext uri="{FF2B5EF4-FFF2-40B4-BE49-F238E27FC236}">
                <a16:creationId xmlns:a16="http://schemas.microsoft.com/office/drawing/2014/main" id="{65CEF599-EB8E-DD95-5E03-DFAB9CC44F86}"/>
              </a:ext>
            </a:extLst>
          </p:cNvPr>
          <p:cNvSpPr/>
          <p:nvPr/>
        </p:nvSpPr>
        <p:spPr>
          <a:xfrm>
            <a:off x="4131319" y="4933894"/>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C8A319D-765D-6668-382C-6F0526A4B479}"/>
              </a:ext>
            </a:extLst>
          </p:cNvPr>
          <p:cNvSpPr/>
          <p:nvPr/>
        </p:nvSpPr>
        <p:spPr>
          <a:xfrm>
            <a:off x="5461525" y="4933894"/>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DFB97063-288B-1F1B-E148-8DC48DF245C3}"/>
              </a:ext>
            </a:extLst>
          </p:cNvPr>
          <p:cNvSpPr/>
          <p:nvPr/>
        </p:nvSpPr>
        <p:spPr>
          <a:xfrm>
            <a:off x="6791731" y="4933894"/>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D63E2E2-67AD-5494-D741-5F4552DF13C5}"/>
              </a:ext>
            </a:extLst>
          </p:cNvPr>
          <p:cNvSpPr/>
          <p:nvPr/>
        </p:nvSpPr>
        <p:spPr>
          <a:xfrm>
            <a:off x="8121937" y="4930052"/>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E6B0A189-44B8-16C6-A4C0-EA23A8793F47}"/>
              </a:ext>
            </a:extLst>
          </p:cNvPr>
          <p:cNvSpPr/>
          <p:nvPr/>
        </p:nvSpPr>
        <p:spPr>
          <a:xfrm>
            <a:off x="311413" y="5288314"/>
            <a:ext cx="8564732" cy="27699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accent1"/>
                </a:solidFill>
                <a:latin typeface="Arial" panose="020B0604020202020204" pitchFamily="34" charset="0"/>
                <a:cs typeface="Arial" panose="020B0604020202020204" pitchFamily="34" charset="0"/>
              </a:rPr>
              <a:t>Beneficiary Designations*</a:t>
            </a:r>
          </a:p>
        </p:txBody>
      </p:sp>
      <p:sp>
        <p:nvSpPr>
          <p:cNvPr id="57" name="Oval 56">
            <a:extLst>
              <a:ext uri="{FF2B5EF4-FFF2-40B4-BE49-F238E27FC236}">
                <a16:creationId xmlns:a16="http://schemas.microsoft.com/office/drawing/2014/main" id="{D33BF06A-D45B-3CA9-E78B-B7A7091D0146}"/>
              </a:ext>
            </a:extLst>
          </p:cNvPr>
          <p:cNvSpPr/>
          <p:nvPr/>
        </p:nvSpPr>
        <p:spPr>
          <a:xfrm>
            <a:off x="4131319" y="5303369"/>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41889D79-5F15-5870-6B46-15BB1460EA28}"/>
              </a:ext>
            </a:extLst>
          </p:cNvPr>
          <p:cNvSpPr/>
          <p:nvPr/>
        </p:nvSpPr>
        <p:spPr>
          <a:xfrm>
            <a:off x="5461525" y="5303369"/>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8510865-5616-2885-398E-4EB645E9D98A}"/>
              </a:ext>
            </a:extLst>
          </p:cNvPr>
          <p:cNvSpPr/>
          <p:nvPr/>
        </p:nvSpPr>
        <p:spPr>
          <a:xfrm>
            <a:off x="6791731" y="5303369"/>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C702B17-FF20-642C-8270-AC8AFFA7066A}"/>
              </a:ext>
            </a:extLst>
          </p:cNvPr>
          <p:cNvSpPr/>
          <p:nvPr/>
        </p:nvSpPr>
        <p:spPr>
          <a:xfrm>
            <a:off x="8121937" y="5299527"/>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E44A9785-73B6-3037-CCF7-F4C787380CC4}"/>
              </a:ext>
            </a:extLst>
          </p:cNvPr>
          <p:cNvSpPr/>
          <p:nvPr/>
        </p:nvSpPr>
        <p:spPr>
          <a:xfrm>
            <a:off x="311413" y="5657789"/>
            <a:ext cx="8564732" cy="27699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accent1"/>
                </a:solidFill>
                <a:latin typeface="Arial" panose="020B0604020202020204" pitchFamily="34" charset="0"/>
                <a:cs typeface="Arial" panose="020B0604020202020204" pitchFamily="34" charset="0"/>
              </a:rPr>
              <a:t>Insurance Planning*</a:t>
            </a:r>
          </a:p>
        </p:txBody>
      </p:sp>
      <p:sp>
        <p:nvSpPr>
          <p:cNvPr id="62" name="Oval 61">
            <a:extLst>
              <a:ext uri="{FF2B5EF4-FFF2-40B4-BE49-F238E27FC236}">
                <a16:creationId xmlns:a16="http://schemas.microsoft.com/office/drawing/2014/main" id="{E5B70473-E24E-38A4-F4BB-66AB69321194}"/>
              </a:ext>
            </a:extLst>
          </p:cNvPr>
          <p:cNvSpPr/>
          <p:nvPr/>
        </p:nvSpPr>
        <p:spPr>
          <a:xfrm>
            <a:off x="4131319" y="5672844"/>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FC55335-611D-B732-A1C8-69712B4DA017}"/>
              </a:ext>
            </a:extLst>
          </p:cNvPr>
          <p:cNvSpPr/>
          <p:nvPr/>
        </p:nvSpPr>
        <p:spPr>
          <a:xfrm>
            <a:off x="5461525" y="5672844"/>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6FBFE24-E487-45A5-1A29-AD41046A5FC7}"/>
              </a:ext>
            </a:extLst>
          </p:cNvPr>
          <p:cNvSpPr/>
          <p:nvPr/>
        </p:nvSpPr>
        <p:spPr>
          <a:xfrm>
            <a:off x="6791731" y="5672844"/>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76035F8C-815F-0FBB-9B1A-EBE730BE7A8C}"/>
              </a:ext>
            </a:extLst>
          </p:cNvPr>
          <p:cNvSpPr/>
          <p:nvPr/>
        </p:nvSpPr>
        <p:spPr>
          <a:xfrm>
            <a:off x="8121937" y="5669002"/>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8DDD74B6-93AD-20BE-0F0E-F1F6355F92BB}"/>
              </a:ext>
            </a:extLst>
          </p:cNvPr>
          <p:cNvSpPr/>
          <p:nvPr/>
        </p:nvSpPr>
        <p:spPr>
          <a:xfrm>
            <a:off x="311413" y="6027688"/>
            <a:ext cx="8564732" cy="27699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accent1"/>
                </a:solidFill>
                <a:latin typeface="Arial" panose="020B0604020202020204" pitchFamily="34" charset="0"/>
                <a:cs typeface="Arial" panose="020B0604020202020204" pitchFamily="34" charset="0"/>
              </a:rPr>
              <a:t>Cybersecurity &amp; Fraud Protection</a:t>
            </a:r>
          </a:p>
        </p:txBody>
      </p:sp>
      <p:sp>
        <p:nvSpPr>
          <p:cNvPr id="67" name="Oval 66">
            <a:extLst>
              <a:ext uri="{FF2B5EF4-FFF2-40B4-BE49-F238E27FC236}">
                <a16:creationId xmlns:a16="http://schemas.microsoft.com/office/drawing/2014/main" id="{528376D3-0876-C560-D8F7-CC40FE2C61DE}"/>
              </a:ext>
            </a:extLst>
          </p:cNvPr>
          <p:cNvSpPr/>
          <p:nvPr/>
        </p:nvSpPr>
        <p:spPr>
          <a:xfrm>
            <a:off x="4131319" y="6042743"/>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B77ADAB0-8958-478B-B39D-219192C63FEE}"/>
              </a:ext>
            </a:extLst>
          </p:cNvPr>
          <p:cNvSpPr/>
          <p:nvPr/>
        </p:nvSpPr>
        <p:spPr>
          <a:xfrm>
            <a:off x="5461525" y="6042743"/>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30995B98-66CE-81D0-EE3D-0A86082CE56C}"/>
              </a:ext>
            </a:extLst>
          </p:cNvPr>
          <p:cNvSpPr/>
          <p:nvPr/>
        </p:nvSpPr>
        <p:spPr>
          <a:xfrm>
            <a:off x="6791731" y="6042743"/>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2F71C41F-3237-1114-14E5-4698CC471B77}"/>
              </a:ext>
            </a:extLst>
          </p:cNvPr>
          <p:cNvSpPr/>
          <p:nvPr/>
        </p:nvSpPr>
        <p:spPr>
          <a:xfrm>
            <a:off x="8121937" y="6038901"/>
            <a:ext cx="246888" cy="2468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714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7106-33CE-BF51-883B-C1A50A7C6C13}"/>
              </a:ext>
            </a:extLst>
          </p:cNvPr>
          <p:cNvSpPr>
            <a:spLocks noGrp="1"/>
          </p:cNvSpPr>
          <p:nvPr>
            <p:ph type="title"/>
          </p:nvPr>
        </p:nvSpPr>
        <p:spPr>
          <a:xfrm>
            <a:off x="365760" y="356616"/>
            <a:ext cx="7886700" cy="1325563"/>
          </a:xfrm>
        </p:spPr>
        <p:txBody>
          <a:bodyPr/>
          <a:lstStyle/>
          <a:p>
            <a:r>
              <a:rPr lang="en-US"/>
              <a:t>Make Time Your Ally: The Earlier, The Better </a:t>
            </a:r>
          </a:p>
        </p:txBody>
      </p:sp>
      <p:sp>
        <p:nvSpPr>
          <p:cNvPr id="4" name="Footer Placeholder 3">
            <a:extLst>
              <a:ext uri="{FF2B5EF4-FFF2-40B4-BE49-F238E27FC236}">
                <a16:creationId xmlns:a16="http://schemas.microsoft.com/office/drawing/2014/main" id="{C80A10DC-BAEF-7FB7-B085-554E0489DBA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5" name="Slide Number Placeholder 4">
            <a:extLst>
              <a:ext uri="{FF2B5EF4-FFF2-40B4-BE49-F238E27FC236}">
                <a16:creationId xmlns:a16="http://schemas.microsoft.com/office/drawing/2014/main" id="{65354F24-7D2B-B67A-729D-06176D3B6E4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50</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42" name="TextBox 41">
            <a:extLst>
              <a:ext uri="{FF2B5EF4-FFF2-40B4-BE49-F238E27FC236}">
                <a16:creationId xmlns:a16="http://schemas.microsoft.com/office/drawing/2014/main" id="{E8613E15-ACA6-5AB8-71A3-944B71F4BEFB}"/>
              </a:ext>
            </a:extLst>
          </p:cNvPr>
          <p:cNvSpPr txBox="1"/>
          <p:nvPr/>
        </p:nvSpPr>
        <p:spPr>
          <a:xfrm>
            <a:off x="438569" y="5745002"/>
            <a:ext cx="7050801" cy="929816"/>
          </a:xfrm>
          <a:prstGeom prst="rect">
            <a:avLst/>
          </a:prstGeom>
          <a:noFill/>
        </p:spPr>
        <p:txBody>
          <a:bodyPr wrap="square" lIns="91440" tIns="45720" rIns="91440" bIns="45720" anchor="t">
            <a:spAutoFit/>
          </a:bodyPr>
          <a:lstStyle/>
          <a:p>
            <a:r>
              <a:rPr lang="en-US" sz="900" b="0" dirty="0">
                <a:solidFill>
                  <a:schemeClr val="bg2">
                    <a:lumMod val="50000"/>
                  </a:schemeClr>
                </a:solidFill>
                <a:effectLst/>
                <a:latin typeface="Arial"/>
                <a:cs typeface="Arial"/>
              </a:rPr>
              <a:t>* For illustrative purposes only. This hypothetical example illustrates the accumulation potential with a $2,500 initial investment and a monthly contribution plan at a 5% projected average annual return. The above example is based on projections and does not reflect </a:t>
            </a:r>
            <a:r>
              <a:rPr lang="en-US" sz="900" dirty="0">
                <a:solidFill>
                  <a:schemeClr val="bg2">
                    <a:lumMod val="50000"/>
                  </a:schemeClr>
                </a:solidFill>
                <a:latin typeface="Arial"/>
                <a:cs typeface="Arial"/>
              </a:rPr>
              <a:t>an </a:t>
            </a:r>
            <a:r>
              <a:rPr lang="en-US" sz="900" b="0" dirty="0">
                <a:solidFill>
                  <a:schemeClr val="bg2">
                    <a:lumMod val="50000"/>
                  </a:schemeClr>
                </a:solidFill>
                <a:effectLst/>
                <a:latin typeface="Arial"/>
                <a:cs typeface="Arial"/>
              </a:rPr>
              <a:t>actual investment. If fees were included, the returns would be lower. Actual results may differ considerably from the illustration above. These results are hypothetical and do not represent results earned by clients of Fiducient Advisors. </a:t>
            </a:r>
            <a:endParaRPr lang="en-US" dirty="0">
              <a:solidFill>
                <a:schemeClr val="bg2">
                  <a:lumMod val="50000"/>
                </a:schemeClr>
              </a:solidFill>
            </a:endParaRPr>
          </a:p>
          <a:p>
            <a:endParaRPr lang="en-US" sz="900" dirty="0">
              <a:solidFill>
                <a:schemeClr val="bg2">
                  <a:lumMod val="50000"/>
                </a:schemeClr>
              </a:solidFill>
              <a:latin typeface="Arial"/>
              <a:cs typeface="Arial"/>
            </a:endParaRPr>
          </a:p>
          <a:p>
            <a:r>
              <a:rPr lang="en-US" sz="800" i="1" dirty="0">
                <a:solidFill>
                  <a:schemeClr val="bg2">
                    <a:lumMod val="50000"/>
                  </a:schemeClr>
                </a:solidFill>
                <a:latin typeface="Arial"/>
                <a:cs typeface="Arial"/>
              </a:rPr>
              <a:t>Source: Bright Start - “How Much Will College Cost?” (2025)</a:t>
            </a:r>
            <a:endParaRPr lang="en-US" sz="800" i="1" dirty="0">
              <a:solidFill>
                <a:schemeClr val="bg2">
                  <a:lumMod val="50000"/>
                </a:schemeClr>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541AA9CE-0A10-A68A-C974-94717E95F559}"/>
              </a:ext>
            </a:extLst>
          </p:cNvPr>
          <p:cNvSpPr>
            <a:spLocks noGrp="1"/>
          </p:cNvSpPr>
          <p:nvPr>
            <p:ph idx="1"/>
          </p:nvPr>
        </p:nvSpPr>
        <p:spPr>
          <a:xfrm>
            <a:off x="310896" y="1051560"/>
            <a:ext cx="8889594" cy="389313"/>
          </a:xfrm>
        </p:spPr>
        <p:txBody>
          <a:bodyPr>
            <a:normAutofit/>
          </a:bodyPr>
          <a:lstStyle/>
          <a:p>
            <a:pPr marL="0" indent="0">
              <a:buNone/>
            </a:pPr>
            <a:r>
              <a:rPr lang="en-US" sz="1500">
                <a:solidFill>
                  <a:schemeClr val="tx1"/>
                </a:solidFill>
              </a:rPr>
              <a:t>Saving consistently over time can better prepare for future education expenses</a:t>
            </a:r>
          </a:p>
        </p:txBody>
      </p:sp>
      <p:sp>
        <p:nvSpPr>
          <p:cNvPr id="7" name="Rectangle 6">
            <a:extLst>
              <a:ext uri="{FF2B5EF4-FFF2-40B4-BE49-F238E27FC236}">
                <a16:creationId xmlns:a16="http://schemas.microsoft.com/office/drawing/2014/main" id="{C354B6A2-1902-0D18-9E67-47626533199C}"/>
              </a:ext>
            </a:extLst>
          </p:cNvPr>
          <p:cNvSpPr/>
          <p:nvPr/>
        </p:nvSpPr>
        <p:spPr>
          <a:xfrm>
            <a:off x="7795260" y="4486498"/>
            <a:ext cx="914400" cy="5854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$100</a:t>
            </a:r>
          </a:p>
          <a:p>
            <a:pPr algn="ctr"/>
            <a:r>
              <a:rPr lang="en-US" sz="1000" dirty="0">
                <a:latin typeface="Arial" panose="020B0604020202020204" pitchFamily="34" charset="0"/>
                <a:cs typeface="Arial" panose="020B0604020202020204" pitchFamily="34" charset="0"/>
              </a:rPr>
              <a:t>Monthly</a:t>
            </a:r>
          </a:p>
          <a:p>
            <a:pPr algn="ctr"/>
            <a:r>
              <a:rPr lang="en-US" sz="1000" dirty="0">
                <a:latin typeface="Arial" panose="020B0604020202020204" pitchFamily="34" charset="0"/>
                <a:cs typeface="Arial" panose="020B0604020202020204" pitchFamily="34" charset="0"/>
              </a:rPr>
              <a:t>Contribution</a:t>
            </a:r>
          </a:p>
        </p:txBody>
      </p:sp>
      <p:sp>
        <p:nvSpPr>
          <p:cNvPr id="9" name="Rectangle 8">
            <a:extLst>
              <a:ext uri="{FF2B5EF4-FFF2-40B4-BE49-F238E27FC236}">
                <a16:creationId xmlns:a16="http://schemas.microsoft.com/office/drawing/2014/main" id="{7160F536-E23A-0933-B961-116D23E76831}"/>
              </a:ext>
            </a:extLst>
          </p:cNvPr>
          <p:cNvSpPr/>
          <p:nvPr/>
        </p:nvSpPr>
        <p:spPr>
          <a:xfrm>
            <a:off x="7795260" y="3591899"/>
            <a:ext cx="914400" cy="5854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$250</a:t>
            </a:r>
          </a:p>
          <a:p>
            <a:pPr algn="ctr"/>
            <a:r>
              <a:rPr lang="en-US" sz="1000" dirty="0">
                <a:latin typeface="Arial" panose="020B0604020202020204" pitchFamily="34" charset="0"/>
                <a:cs typeface="Arial" panose="020B0604020202020204" pitchFamily="34" charset="0"/>
              </a:rPr>
              <a:t>Monthly</a:t>
            </a:r>
          </a:p>
          <a:p>
            <a:pPr algn="ctr"/>
            <a:r>
              <a:rPr lang="en-US" sz="1000" dirty="0">
                <a:latin typeface="Arial" panose="020B0604020202020204" pitchFamily="34" charset="0"/>
                <a:cs typeface="Arial" panose="020B0604020202020204" pitchFamily="34" charset="0"/>
              </a:rPr>
              <a:t>Contribution</a:t>
            </a:r>
          </a:p>
        </p:txBody>
      </p:sp>
      <p:sp>
        <p:nvSpPr>
          <p:cNvPr id="10" name="Rectangle 9">
            <a:extLst>
              <a:ext uri="{FF2B5EF4-FFF2-40B4-BE49-F238E27FC236}">
                <a16:creationId xmlns:a16="http://schemas.microsoft.com/office/drawing/2014/main" id="{04E9B49A-D7F8-9898-4C2D-91FED3FB21C7}"/>
              </a:ext>
            </a:extLst>
          </p:cNvPr>
          <p:cNvSpPr/>
          <p:nvPr/>
        </p:nvSpPr>
        <p:spPr>
          <a:xfrm>
            <a:off x="7795260" y="2697300"/>
            <a:ext cx="914400" cy="585496"/>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ysClr val="windowText" lastClr="000000"/>
                </a:solidFill>
                <a:latin typeface="Arial" panose="020B0604020202020204" pitchFamily="34" charset="0"/>
                <a:cs typeface="Arial" panose="020B0604020202020204" pitchFamily="34" charset="0"/>
              </a:rPr>
              <a:t>$500</a:t>
            </a:r>
          </a:p>
          <a:p>
            <a:pPr algn="ctr"/>
            <a:r>
              <a:rPr lang="en-US" sz="1000">
                <a:solidFill>
                  <a:sysClr val="windowText" lastClr="000000"/>
                </a:solidFill>
                <a:latin typeface="Arial" panose="020B0604020202020204" pitchFamily="34" charset="0"/>
                <a:cs typeface="Arial" panose="020B0604020202020204" pitchFamily="34" charset="0"/>
              </a:rPr>
              <a:t>Monthly</a:t>
            </a:r>
          </a:p>
          <a:p>
            <a:pPr algn="ctr"/>
            <a:r>
              <a:rPr lang="en-US" sz="1000">
                <a:solidFill>
                  <a:sysClr val="windowText" lastClr="000000"/>
                </a:solidFill>
                <a:latin typeface="Arial" panose="020B0604020202020204" pitchFamily="34" charset="0"/>
                <a:cs typeface="Arial" panose="020B0604020202020204" pitchFamily="34" charset="0"/>
              </a:rPr>
              <a:t>Contribution</a:t>
            </a:r>
          </a:p>
        </p:txBody>
      </p:sp>
      <p:sp>
        <p:nvSpPr>
          <p:cNvPr id="11" name="Rectangle 10">
            <a:extLst>
              <a:ext uri="{FF2B5EF4-FFF2-40B4-BE49-F238E27FC236}">
                <a16:creationId xmlns:a16="http://schemas.microsoft.com/office/drawing/2014/main" id="{35EF4D4D-4911-6918-773B-90ED89D19B95}"/>
              </a:ext>
            </a:extLst>
          </p:cNvPr>
          <p:cNvSpPr/>
          <p:nvPr/>
        </p:nvSpPr>
        <p:spPr>
          <a:xfrm>
            <a:off x="7795260" y="1811139"/>
            <a:ext cx="914400" cy="585496"/>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ysClr val="windowText" lastClr="000000"/>
                </a:solidFill>
                <a:latin typeface="Arial" panose="020B0604020202020204" pitchFamily="34" charset="0"/>
                <a:cs typeface="Arial" panose="020B0604020202020204" pitchFamily="34" charset="0"/>
              </a:rPr>
              <a:t>$1,000</a:t>
            </a:r>
          </a:p>
          <a:p>
            <a:pPr algn="ctr"/>
            <a:r>
              <a:rPr lang="en-US" sz="1000" dirty="0">
                <a:solidFill>
                  <a:sysClr val="windowText" lastClr="000000"/>
                </a:solidFill>
                <a:latin typeface="Arial" panose="020B0604020202020204" pitchFamily="34" charset="0"/>
                <a:cs typeface="Arial" panose="020B0604020202020204" pitchFamily="34" charset="0"/>
              </a:rPr>
              <a:t>Monthly</a:t>
            </a:r>
          </a:p>
          <a:p>
            <a:pPr algn="ctr"/>
            <a:r>
              <a:rPr lang="en-US" sz="1000" dirty="0">
                <a:solidFill>
                  <a:sysClr val="windowText" lastClr="000000"/>
                </a:solidFill>
                <a:latin typeface="Arial" panose="020B0604020202020204" pitchFamily="34" charset="0"/>
                <a:cs typeface="Arial" panose="020B0604020202020204" pitchFamily="34" charset="0"/>
              </a:rPr>
              <a:t>Contribution</a:t>
            </a:r>
          </a:p>
        </p:txBody>
      </p:sp>
      <p:graphicFrame>
        <p:nvGraphicFramePr>
          <p:cNvPr id="6" name="Chart 5">
            <a:extLst>
              <a:ext uri="{FF2B5EF4-FFF2-40B4-BE49-F238E27FC236}">
                <a16:creationId xmlns:a16="http://schemas.microsoft.com/office/drawing/2014/main" id="{E2A0DF18-D353-4F95-8AEF-D7DCD093B573}"/>
              </a:ext>
            </a:extLst>
          </p:cNvPr>
          <p:cNvGraphicFramePr>
            <a:graphicFrameLocks/>
          </p:cNvGraphicFramePr>
          <p:nvPr>
            <p:extLst>
              <p:ext uri="{D42A27DB-BD31-4B8C-83A1-F6EECF244321}">
                <p14:modId xmlns:p14="http://schemas.microsoft.com/office/powerpoint/2010/main" val="1501906423"/>
              </p:ext>
            </p:extLst>
          </p:nvPr>
        </p:nvGraphicFramePr>
        <p:xfrm>
          <a:off x="310896" y="1374890"/>
          <a:ext cx="7418744" cy="4370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1070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7106-33CE-BF51-883B-C1A50A7C6C13}"/>
              </a:ext>
            </a:extLst>
          </p:cNvPr>
          <p:cNvSpPr>
            <a:spLocks noGrp="1"/>
          </p:cNvSpPr>
          <p:nvPr>
            <p:ph type="title"/>
          </p:nvPr>
        </p:nvSpPr>
        <p:spPr>
          <a:xfrm>
            <a:off x="365760" y="356616"/>
            <a:ext cx="7886700" cy="673960"/>
          </a:xfrm>
        </p:spPr>
        <p:txBody>
          <a:bodyPr/>
          <a:lstStyle/>
          <a:p>
            <a:r>
              <a:rPr lang="en-US"/>
              <a:t>Key Benefits of 529 Plans</a:t>
            </a:r>
          </a:p>
        </p:txBody>
      </p:sp>
      <p:sp>
        <p:nvSpPr>
          <p:cNvPr id="4" name="Footer Placeholder 3">
            <a:extLst>
              <a:ext uri="{FF2B5EF4-FFF2-40B4-BE49-F238E27FC236}">
                <a16:creationId xmlns:a16="http://schemas.microsoft.com/office/drawing/2014/main" id="{C80A10DC-BAEF-7FB7-B085-554E0489DBA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5" name="Slide Number Placeholder 4">
            <a:extLst>
              <a:ext uri="{FF2B5EF4-FFF2-40B4-BE49-F238E27FC236}">
                <a16:creationId xmlns:a16="http://schemas.microsoft.com/office/drawing/2014/main" id="{65354F24-7D2B-B67A-729D-06176D3B6E4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51</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45" name="Content Placeholder 8">
            <a:extLst>
              <a:ext uri="{FF2B5EF4-FFF2-40B4-BE49-F238E27FC236}">
                <a16:creationId xmlns:a16="http://schemas.microsoft.com/office/drawing/2014/main" id="{BCCEEB82-71DA-2D03-DF93-E4CE5716A8DA}"/>
              </a:ext>
            </a:extLst>
          </p:cNvPr>
          <p:cNvSpPr txBox="1">
            <a:spLocks/>
          </p:cNvSpPr>
          <p:nvPr/>
        </p:nvSpPr>
        <p:spPr>
          <a:xfrm>
            <a:off x="311413" y="1098331"/>
            <a:ext cx="8468565" cy="610994"/>
          </a:xfrm>
          <a:prstGeom prst="rect">
            <a:avLst/>
          </a:prstGeom>
        </p:spPr>
        <p:txBody>
          <a:bodyPr vert="horz" lIns="91440" tIns="45720" rIns="91440" bIns="45720" rtlCol="0">
            <a:normAutofit/>
          </a:bodyPr>
          <a:lstStyle>
            <a:lvl1pPr marL="114300" indent="-114300" algn="l" defTabSz="914400" rtl="0" eaLnBrk="1" latinLnBrk="0" hangingPunct="1">
              <a:lnSpc>
                <a:spcPct val="90000"/>
              </a:lnSpc>
              <a:spcBef>
                <a:spcPts val="1000"/>
              </a:spcBef>
              <a:buClr>
                <a:schemeClr val="accent6"/>
              </a:buClr>
              <a:buFont typeface="Arial" panose="020B0604020202020204" pitchFamily="34" charset="0"/>
              <a:buChar char="•"/>
              <a:tabLst/>
              <a:defRPr sz="2000" kern="1200">
                <a:solidFill>
                  <a:srgbClr val="152B53"/>
                </a:solidFill>
                <a:latin typeface="Arial" panose="020B0604020202020204" pitchFamily="34" charset="0"/>
                <a:ea typeface="+mn-ea"/>
                <a:cs typeface="Arial" panose="020B0604020202020204" pitchFamily="34" charset="0"/>
              </a:defRPr>
            </a:lvl1pPr>
            <a:lvl2pPr marL="685800" indent="-114300" algn="l" defTabSz="914400" rtl="0" eaLnBrk="1" latinLnBrk="0" hangingPunct="1">
              <a:lnSpc>
                <a:spcPct val="90000"/>
              </a:lnSpc>
              <a:spcBef>
                <a:spcPts val="500"/>
              </a:spcBef>
              <a:buClr>
                <a:schemeClr val="accent6"/>
              </a:buClr>
              <a:buFont typeface="Arial" panose="020B0604020202020204" pitchFamily="34" charset="0"/>
              <a:buChar char="•"/>
              <a:tabLst/>
              <a:defRPr sz="1800" kern="1200">
                <a:solidFill>
                  <a:srgbClr val="152B53"/>
                </a:solidFill>
                <a:latin typeface="Arial" panose="020B0604020202020204" pitchFamily="34" charset="0"/>
                <a:ea typeface="+mn-ea"/>
                <a:cs typeface="Arial" panose="020B0604020202020204" pitchFamily="34" charset="0"/>
              </a:defRPr>
            </a:lvl2pPr>
            <a:lvl3pPr marL="1143000" indent="-114300" algn="l" defTabSz="914400" rtl="0" eaLnBrk="1" latinLnBrk="0" hangingPunct="1">
              <a:lnSpc>
                <a:spcPct val="90000"/>
              </a:lnSpc>
              <a:spcBef>
                <a:spcPts val="500"/>
              </a:spcBef>
              <a:buClr>
                <a:schemeClr val="accent6"/>
              </a:buClr>
              <a:buFont typeface="Arial" panose="020B0604020202020204" pitchFamily="34" charset="0"/>
              <a:buChar char="•"/>
              <a:tabLst/>
              <a:defRPr sz="1600" kern="1200">
                <a:solidFill>
                  <a:srgbClr val="152B53"/>
                </a:solidFill>
                <a:latin typeface="Arial" panose="020B0604020202020204" pitchFamily="34" charset="0"/>
                <a:ea typeface="+mn-ea"/>
                <a:cs typeface="Arial" panose="020B0604020202020204" pitchFamily="34" charset="0"/>
              </a:defRPr>
            </a:lvl3pPr>
            <a:lvl4pPr marL="16002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4pPr>
            <a:lvl5pPr marL="20574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600">
              <a:solidFill>
                <a:schemeClr val="tx1"/>
              </a:solidFill>
            </a:endParaRPr>
          </a:p>
        </p:txBody>
      </p:sp>
      <p:grpSp>
        <p:nvGrpSpPr>
          <p:cNvPr id="53" name="Group 52">
            <a:extLst>
              <a:ext uri="{FF2B5EF4-FFF2-40B4-BE49-F238E27FC236}">
                <a16:creationId xmlns:a16="http://schemas.microsoft.com/office/drawing/2014/main" id="{925CEADC-1AB5-746E-F5C0-8A390EE771A6}"/>
              </a:ext>
            </a:extLst>
          </p:cNvPr>
          <p:cNvGrpSpPr/>
          <p:nvPr/>
        </p:nvGrpSpPr>
        <p:grpSpPr>
          <a:xfrm>
            <a:off x="424349" y="1309250"/>
            <a:ext cx="8312095" cy="5013576"/>
            <a:chOff x="424349" y="1708010"/>
            <a:chExt cx="8312095" cy="4820700"/>
          </a:xfrm>
        </p:grpSpPr>
        <p:grpSp>
          <p:nvGrpSpPr>
            <p:cNvPr id="47" name="Group 46">
              <a:extLst>
                <a:ext uri="{FF2B5EF4-FFF2-40B4-BE49-F238E27FC236}">
                  <a16:creationId xmlns:a16="http://schemas.microsoft.com/office/drawing/2014/main" id="{3FDEBFB3-67A9-7A97-FC93-BCEEE9A642AE}"/>
                </a:ext>
              </a:extLst>
            </p:cNvPr>
            <p:cNvGrpSpPr/>
            <p:nvPr/>
          </p:nvGrpSpPr>
          <p:grpSpPr>
            <a:xfrm>
              <a:off x="424349" y="1708010"/>
              <a:ext cx="8312095" cy="4820700"/>
              <a:chOff x="424349" y="1501052"/>
              <a:chExt cx="8312095" cy="4820700"/>
            </a:xfrm>
          </p:grpSpPr>
          <p:grpSp>
            <p:nvGrpSpPr>
              <p:cNvPr id="40" name="Group 39">
                <a:extLst>
                  <a:ext uri="{FF2B5EF4-FFF2-40B4-BE49-F238E27FC236}">
                    <a16:creationId xmlns:a16="http://schemas.microsoft.com/office/drawing/2014/main" id="{32B22D53-2A0D-06E1-7F49-68308FC5B8BE}"/>
                  </a:ext>
                </a:extLst>
              </p:cNvPr>
              <p:cNvGrpSpPr/>
              <p:nvPr/>
            </p:nvGrpSpPr>
            <p:grpSpPr>
              <a:xfrm>
                <a:off x="424349" y="4012475"/>
                <a:ext cx="8295301" cy="2309277"/>
                <a:chOff x="756980" y="4158484"/>
                <a:chExt cx="7635144" cy="2309277"/>
              </a:xfrm>
            </p:grpSpPr>
            <p:grpSp>
              <p:nvGrpSpPr>
                <p:cNvPr id="8" name="Group 7">
                  <a:extLst>
                    <a:ext uri="{FF2B5EF4-FFF2-40B4-BE49-F238E27FC236}">
                      <a16:creationId xmlns:a16="http://schemas.microsoft.com/office/drawing/2014/main" id="{A45F9617-C923-5444-CEE1-D24E68E1136C}"/>
                    </a:ext>
                  </a:extLst>
                </p:cNvPr>
                <p:cNvGrpSpPr/>
                <p:nvPr/>
              </p:nvGrpSpPr>
              <p:grpSpPr>
                <a:xfrm>
                  <a:off x="756980" y="4158484"/>
                  <a:ext cx="3776219" cy="2305916"/>
                  <a:chOff x="625330" y="4259063"/>
                  <a:chExt cx="3658140" cy="2233812"/>
                </a:xfrm>
              </p:grpSpPr>
              <p:sp>
                <p:nvSpPr>
                  <p:cNvPr id="15" name="Round Single Corner Rectangle 13">
                    <a:extLst>
                      <a:ext uri="{FF2B5EF4-FFF2-40B4-BE49-F238E27FC236}">
                        <a16:creationId xmlns:a16="http://schemas.microsoft.com/office/drawing/2014/main" id="{9A144100-F2F5-C123-B8C5-1EC2DE1AF9D1}"/>
                      </a:ext>
                    </a:extLst>
                  </p:cNvPr>
                  <p:cNvSpPr/>
                  <p:nvPr/>
                </p:nvSpPr>
                <p:spPr>
                  <a:xfrm flipH="1" flipV="1">
                    <a:off x="625330" y="4259063"/>
                    <a:ext cx="3658140" cy="2233812"/>
                  </a:xfrm>
                  <a:prstGeom prst="round1Rect">
                    <a:avLst>
                      <a:gd name="adj" fmla="val 9906"/>
                    </a:avLst>
                  </a:prstGeom>
                  <a:solidFill>
                    <a:schemeClr val="bg1"/>
                  </a:solidFill>
                  <a:ln>
                    <a:noFill/>
                  </a:ln>
                  <a:effectLst>
                    <a:outerShdw blurRad="254000"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2920">
                      <a:defRPr/>
                    </a:pPr>
                    <a:endParaRPr lang="en-US" sz="1980">
                      <a:solidFill>
                        <a:srgbClr val="FFFFFF"/>
                      </a:solidFill>
                      <a:latin typeface="Calibri" panose="020F0502020204030204"/>
                    </a:endParaRPr>
                  </a:p>
                </p:txBody>
              </p:sp>
              <p:sp>
                <p:nvSpPr>
                  <p:cNvPr id="16" name="Rectangle 15">
                    <a:extLst>
                      <a:ext uri="{FF2B5EF4-FFF2-40B4-BE49-F238E27FC236}">
                        <a16:creationId xmlns:a16="http://schemas.microsoft.com/office/drawing/2014/main" id="{301A11D3-9725-955E-EFEB-0D4B3C059AAB}"/>
                      </a:ext>
                    </a:extLst>
                  </p:cNvPr>
                  <p:cNvSpPr/>
                  <p:nvPr/>
                </p:nvSpPr>
                <p:spPr>
                  <a:xfrm>
                    <a:off x="812592" y="5113800"/>
                    <a:ext cx="3176479" cy="10188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defTabSz="502920">
                      <a:defRPr/>
                    </a:pPr>
                    <a:endParaRPr lang="en-US" sz="1200">
                      <a:solidFill>
                        <a:srgbClr val="002855"/>
                      </a:solidFill>
                      <a:latin typeface="Calibri" panose="020F0502020204030204"/>
                    </a:endParaRPr>
                  </a:p>
                </p:txBody>
              </p:sp>
              <p:cxnSp>
                <p:nvCxnSpPr>
                  <p:cNvPr id="17" name="Straight Connector 16">
                    <a:extLst>
                      <a:ext uri="{FF2B5EF4-FFF2-40B4-BE49-F238E27FC236}">
                        <a16:creationId xmlns:a16="http://schemas.microsoft.com/office/drawing/2014/main" id="{B784EC10-04CD-7528-6D82-99DF4E22A970}"/>
                      </a:ext>
                    </a:extLst>
                  </p:cNvPr>
                  <p:cNvCxnSpPr>
                    <a:cxnSpLocks/>
                  </p:cNvCxnSpPr>
                  <p:nvPr/>
                </p:nvCxnSpPr>
                <p:spPr>
                  <a:xfrm flipH="1">
                    <a:off x="812592" y="4820941"/>
                    <a:ext cx="317648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CD2F291-2A8E-2CDC-F956-9AEEBE0147C1}"/>
                      </a:ext>
                    </a:extLst>
                  </p:cNvPr>
                  <p:cNvSpPr/>
                  <p:nvPr/>
                </p:nvSpPr>
                <p:spPr>
                  <a:xfrm>
                    <a:off x="728740" y="4440159"/>
                    <a:ext cx="3433623" cy="43596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defTabSz="502920">
                      <a:defRPr/>
                    </a:pPr>
                    <a:r>
                      <a:rPr lang="en-US" sz="1400" b="1">
                        <a:solidFill>
                          <a:srgbClr val="002855"/>
                        </a:solidFill>
                        <a:latin typeface="Arial" panose="020B0604020202020204" pitchFamily="34" charset="0"/>
                        <a:cs typeface="Arial" panose="020B0604020202020204" pitchFamily="34" charset="0"/>
                      </a:rPr>
                      <a:t>Favorable Financial Aid Treatment</a:t>
                    </a:r>
                  </a:p>
                </p:txBody>
              </p:sp>
            </p:grpSp>
            <p:grpSp>
              <p:nvGrpSpPr>
                <p:cNvPr id="10" name="Group 9">
                  <a:extLst>
                    <a:ext uri="{FF2B5EF4-FFF2-40B4-BE49-F238E27FC236}">
                      <a16:creationId xmlns:a16="http://schemas.microsoft.com/office/drawing/2014/main" id="{2A241BD2-EE9F-1BD6-0F21-2F1FEF195E0B}"/>
                    </a:ext>
                  </a:extLst>
                </p:cNvPr>
                <p:cNvGrpSpPr/>
                <p:nvPr/>
              </p:nvGrpSpPr>
              <p:grpSpPr>
                <a:xfrm>
                  <a:off x="4726504" y="4161847"/>
                  <a:ext cx="3665620" cy="2305914"/>
                  <a:chOff x="4659507" y="4295908"/>
                  <a:chExt cx="3550998" cy="2233812"/>
                </a:xfrm>
              </p:grpSpPr>
              <p:sp>
                <p:nvSpPr>
                  <p:cNvPr id="11" name="Round Single Corner Rectangle 13">
                    <a:extLst>
                      <a:ext uri="{FF2B5EF4-FFF2-40B4-BE49-F238E27FC236}">
                        <a16:creationId xmlns:a16="http://schemas.microsoft.com/office/drawing/2014/main" id="{5E50B116-5D87-B8AE-7B18-B95D3329E103}"/>
                      </a:ext>
                    </a:extLst>
                  </p:cNvPr>
                  <p:cNvSpPr/>
                  <p:nvPr/>
                </p:nvSpPr>
                <p:spPr>
                  <a:xfrm flipV="1">
                    <a:off x="4659507" y="4295908"/>
                    <a:ext cx="3550998" cy="2233812"/>
                  </a:xfrm>
                  <a:prstGeom prst="round1Rect">
                    <a:avLst>
                      <a:gd name="adj" fmla="val 9906"/>
                    </a:avLst>
                  </a:prstGeom>
                  <a:solidFill>
                    <a:schemeClr val="bg1"/>
                  </a:solidFill>
                  <a:ln>
                    <a:noFill/>
                  </a:ln>
                  <a:effectLst>
                    <a:outerShdw blurRad="254000"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2920">
                      <a:defRPr/>
                    </a:pPr>
                    <a:endParaRPr lang="en-US" sz="1980">
                      <a:solidFill>
                        <a:srgbClr val="FFFFFF"/>
                      </a:solidFill>
                      <a:latin typeface="Calibri" panose="020F0502020204030204"/>
                    </a:endParaRPr>
                  </a:p>
                </p:txBody>
              </p:sp>
              <p:sp>
                <p:nvSpPr>
                  <p:cNvPr id="14" name="Rectangle 13">
                    <a:extLst>
                      <a:ext uri="{FF2B5EF4-FFF2-40B4-BE49-F238E27FC236}">
                        <a16:creationId xmlns:a16="http://schemas.microsoft.com/office/drawing/2014/main" id="{D8639C27-BD00-19A4-3F60-556D2A369698}"/>
                      </a:ext>
                    </a:extLst>
                  </p:cNvPr>
                  <p:cNvSpPr/>
                  <p:nvPr/>
                </p:nvSpPr>
                <p:spPr>
                  <a:xfrm>
                    <a:off x="5054431" y="4473747"/>
                    <a:ext cx="2761155" cy="43596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defTabSz="502920">
                      <a:defRPr/>
                    </a:pPr>
                    <a:r>
                      <a:rPr lang="en-US" sz="1400" b="1">
                        <a:solidFill>
                          <a:srgbClr val="002855"/>
                        </a:solidFill>
                        <a:latin typeface="Arial" panose="020B0604020202020204" pitchFamily="34" charset="0"/>
                        <a:cs typeface="Arial" panose="020B0604020202020204" pitchFamily="34" charset="0"/>
                      </a:rPr>
                      <a:t>Who Can Contribute?</a:t>
                    </a:r>
                  </a:p>
                </p:txBody>
              </p:sp>
            </p:grpSp>
          </p:grpSp>
          <p:grpSp>
            <p:nvGrpSpPr>
              <p:cNvPr id="39" name="Group 38">
                <a:extLst>
                  <a:ext uri="{FF2B5EF4-FFF2-40B4-BE49-F238E27FC236}">
                    <a16:creationId xmlns:a16="http://schemas.microsoft.com/office/drawing/2014/main" id="{A600E7C5-56AD-BBE9-F4D9-206F1F5F7A7C}"/>
                  </a:ext>
                </a:extLst>
              </p:cNvPr>
              <p:cNvGrpSpPr/>
              <p:nvPr/>
            </p:nvGrpSpPr>
            <p:grpSpPr>
              <a:xfrm>
                <a:off x="424349" y="1501052"/>
                <a:ext cx="8312095" cy="2305916"/>
                <a:chOff x="756980" y="1237471"/>
                <a:chExt cx="7650600" cy="2305916"/>
              </a:xfrm>
            </p:grpSpPr>
            <p:grpSp>
              <p:nvGrpSpPr>
                <p:cNvPr id="6" name="Group 5">
                  <a:extLst>
                    <a:ext uri="{FF2B5EF4-FFF2-40B4-BE49-F238E27FC236}">
                      <a16:creationId xmlns:a16="http://schemas.microsoft.com/office/drawing/2014/main" id="{64BD6AEE-E433-B30C-CA4F-E8A817329A12}"/>
                    </a:ext>
                  </a:extLst>
                </p:cNvPr>
                <p:cNvGrpSpPr/>
                <p:nvPr/>
              </p:nvGrpSpPr>
              <p:grpSpPr>
                <a:xfrm>
                  <a:off x="756980" y="1237471"/>
                  <a:ext cx="3776219" cy="2305916"/>
                  <a:chOff x="544925" y="1392475"/>
                  <a:chExt cx="4701192" cy="2870743"/>
                </a:xfrm>
              </p:grpSpPr>
              <p:sp>
                <p:nvSpPr>
                  <p:cNvPr id="23" name="Round Single Corner Rectangle 13">
                    <a:extLst>
                      <a:ext uri="{FF2B5EF4-FFF2-40B4-BE49-F238E27FC236}">
                        <a16:creationId xmlns:a16="http://schemas.microsoft.com/office/drawing/2014/main" id="{3DB4A3C6-B331-D6BA-E1A5-B175FBDE28E6}"/>
                      </a:ext>
                    </a:extLst>
                  </p:cNvPr>
                  <p:cNvSpPr/>
                  <p:nvPr/>
                </p:nvSpPr>
                <p:spPr>
                  <a:xfrm flipH="1">
                    <a:off x="544925" y="1392475"/>
                    <a:ext cx="4701192" cy="2870743"/>
                  </a:xfrm>
                  <a:prstGeom prst="round1Rect">
                    <a:avLst>
                      <a:gd name="adj" fmla="val 9906"/>
                    </a:avLst>
                  </a:prstGeom>
                  <a:solidFill>
                    <a:schemeClr val="bg1"/>
                  </a:solidFill>
                  <a:ln>
                    <a:noFill/>
                  </a:ln>
                  <a:effectLst>
                    <a:outerShdw blurRad="254000"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2920">
                      <a:defRPr/>
                    </a:pPr>
                    <a:endParaRPr lang="en-US" sz="1980">
                      <a:solidFill>
                        <a:srgbClr val="FFFFFF"/>
                      </a:solidFill>
                      <a:latin typeface="Calibri" panose="020F0502020204030204"/>
                    </a:endParaRPr>
                  </a:p>
                </p:txBody>
              </p:sp>
              <p:sp>
                <p:nvSpPr>
                  <p:cNvPr id="24" name="Rectangle 23">
                    <a:extLst>
                      <a:ext uri="{FF2B5EF4-FFF2-40B4-BE49-F238E27FC236}">
                        <a16:creationId xmlns:a16="http://schemas.microsoft.com/office/drawing/2014/main" id="{D49D1281-A611-5D60-7FEE-04AE9A019925}"/>
                      </a:ext>
                    </a:extLst>
                  </p:cNvPr>
                  <p:cNvSpPr/>
                  <p:nvPr/>
                </p:nvSpPr>
                <p:spPr>
                  <a:xfrm>
                    <a:off x="785580" y="2472659"/>
                    <a:ext cx="4082195" cy="130929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182880" indent="-182880" algn="ctr" defTabSz="502920">
                      <a:defRPr/>
                    </a:pPr>
                    <a:endParaRPr lang="en-US" sz="1200">
                      <a:solidFill>
                        <a:srgbClr val="002855"/>
                      </a:solidFill>
                      <a:latin typeface="Calibri" panose="020F0502020204030204"/>
                    </a:endParaRPr>
                  </a:p>
                </p:txBody>
              </p:sp>
              <p:cxnSp>
                <p:nvCxnSpPr>
                  <p:cNvPr id="25" name="Straight Connector 24">
                    <a:extLst>
                      <a:ext uri="{FF2B5EF4-FFF2-40B4-BE49-F238E27FC236}">
                        <a16:creationId xmlns:a16="http://schemas.microsoft.com/office/drawing/2014/main" id="{CCDDE19E-053B-8D89-1272-B1D142A3B717}"/>
                      </a:ext>
                    </a:extLst>
                  </p:cNvPr>
                  <p:cNvCxnSpPr>
                    <a:cxnSpLocks/>
                  </p:cNvCxnSpPr>
                  <p:nvPr/>
                </p:nvCxnSpPr>
                <p:spPr>
                  <a:xfrm flipH="1">
                    <a:off x="785580" y="2096298"/>
                    <a:ext cx="408219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D520BC6-C4E4-FDD5-EF33-7CB97EB4A52B}"/>
                      </a:ext>
                    </a:extLst>
                  </p:cNvPr>
                  <p:cNvSpPr/>
                  <p:nvPr/>
                </p:nvSpPr>
                <p:spPr>
                  <a:xfrm>
                    <a:off x="785584" y="1606942"/>
                    <a:ext cx="4082190" cy="5602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defTabSz="502920">
                      <a:defRPr/>
                    </a:pPr>
                    <a:r>
                      <a:rPr lang="en-US" sz="1400" b="1">
                        <a:solidFill>
                          <a:srgbClr val="002855"/>
                        </a:solidFill>
                        <a:latin typeface="Arial" panose="020B0604020202020204" pitchFamily="34" charset="0"/>
                        <a:cs typeface="Arial" panose="020B0604020202020204" pitchFamily="34" charset="0"/>
                      </a:rPr>
                      <a:t>Flexibility and Control</a:t>
                    </a:r>
                  </a:p>
                </p:txBody>
              </p:sp>
            </p:grpSp>
            <p:grpSp>
              <p:nvGrpSpPr>
                <p:cNvPr id="7" name="Group 6">
                  <a:extLst>
                    <a:ext uri="{FF2B5EF4-FFF2-40B4-BE49-F238E27FC236}">
                      <a16:creationId xmlns:a16="http://schemas.microsoft.com/office/drawing/2014/main" id="{E83567A3-04D9-4F65-F037-187583F9CEC7}"/>
                    </a:ext>
                  </a:extLst>
                </p:cNvPr>
                <p:cNvGrpSpPr/>
                <p:nvPr/>
              </p:nvGrpSpPr>
              <p:grpSpPr>
                <a:xfrm flipH="1">
                  <a:off x="4726504" y="1237471"/>
                  <a:ext cx="3681076" cy="2305916"/>
                  <a:chOff x="525684" y="1392475"/>
                  <a:chExt cx="4582744" cy="2870743"/>
                </a:xfrm>
              </p:grpSpPr>
              <p:sp>
                <p:nvSpPr>
                  <p:cNvPr id="19" name="Round Single Corner Rectangle 13">
                    <a:extLst>
                      <a:ext uri="{FF2B5EF4-FFF2-40B4-BE49-F238E27FC236}">
                        <a16:creationId xmlns:a16="http://schemas.microsoft.com/office/drawing/2014/main" id="{A2F319BB-B1C6-EFA1-35F0-9800A0F57304}"/>
                      </a:ext>
                    </a:extLst>
                  </p:cNvPr>
                  <p:cNvSpPr/>
                  <p:nvPr/>
                </p:nvSpPr>
                <p:spPr>
                  <a:xfrm flipH="1">
                    <a:off x="544927" y="1392475"/>
                    <a:ext cx="4563501" cy="2870743"/>
                  </a:xfrm>
                  <a:prstGeom prst="round1Rect">
                    <a:avLst>
                      <a:gd name="adj" fmla="val 9906"/>
                    </a:avLst>
                  </a:prstGeom>
                  <a:solidFill>
                    <a:schemeClr val="bg1"/>
                  </a:solidFill>
                  <a:ln>
                    <a:noFill/>
                  </a:ln>
                  <a:effectLst>
                    <a:outerShdw blurRad="254000"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2920">
                      <a:defRPr/>
                    </a:pPr>
                    <a:endParaRPr lang="en-US" sz="1980">
                      <a:solidFill>
                        <a:srgbClr val="FFFFFF"/>
                      </a:solidFill>
                      <a:latin typeface="Calibri" panose="020F0502020204030204"/>
                    </a:endParaRPr>
                  </a:p>
                </p:txBody>
              </p:sp>
              <p:sp>
                <p:nvSpPr>
                  <p:cNvPr id="20" name="Rectangle 19">
                    <a:extLst>
                      <a:ext uri="{FF2B5EF4-FFF2-40B4-BE49-F238E27FC236}">
                        <a16:creationId xmlns:a16="http://schemas.microsoft.com/office/drawing/2014/main" id="{EFAB74E8-402D-418B-5CC9-E0656A4A2A4D}"/>
                      </a:ext>
                    </a:extLst>
                  </p:cNvPr>
                  <p:cNvSpPr/>
                  <p:nvPr/>
                </p:nvSpPr>
                <p:spPr>
                  <a:xfrm>
                    <a:off x="525684" y="2163569"/>
                    <a:ext cx="4512314" cy="197303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171450" indent="-171450" defTabSz="732271">
                      <a:spcAft>
                        <a:spcPts val="600"/>
                      </a:spcAft>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Tax-free investing and withdrawals for qualified education expenses will increase to $20,000 (doubling from $10,000), starting in 2026, per child per year for K-12 expenses.</a:t>
                    </a:r>
                    <a:r>
                      <a:rPr lang="en-US" sz="1100" baseline="30000" dirty="0">
                        <a:solidFill>
                          <a:schemeClr val="tx1"/>
                        </a:solidFill>
                        <a:latin typeface="Arial" panose="020B0604020202020204" pitchFamily="34" charset="0"/>
                        <a:cs typeface="Arial" panose="020B0604020202020204" pitchFamily="34" charset="0"/>
                      </a:rPr>
                      <a:t>5</a:t>
                    </a:r>
                    <a:endParaRPr lang="en-US" sz="1100" dirty="0">
                      <a:solidFill>
                        <a:schemeClr val="tx1"/>
                      </a:solidFill>
                      <a:latin typeface="Arial" panose="020B0604020202020204" pitchFamily="34" charset="0"/>
                      <a:cs typeface="Arial" panose="020B0604020202020204" pitchFamily="34" charset="0"/>
                    </a:endParaRPr>
                  </a:p>
                  <a:p>
                    <a:pPr marL="171450" indent="-171450" defTabSz="732271">
                      <a:spcAft>
                        <a:spcPts val="600"/>
                      </a:spcAft>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May be eligible for a state income tax deduction depending on state of residence. </a:t>
                    </a:r>
                  </a:p>
                  <a:p>
                    <a:pPr marL="171450" indent="-171450" defTabSz="732271">
                      <a:spcAft>
                        <a:spcPts val="600"/>
                      </a:spcAft>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For unused 529 funds, account owners can roll over up to a lifetime limit of $35,000 tax-free and penalty-free into a Roth IRA in the beneficiary’s name.</a:t>
                    </a:r>
                    <a:r>
                      <a:rPr lang="en-US" sz="1100" baseline="30000" dirty="0">
                        <a:solidFill>
                          <a:schemeClr val="tx1"/>
                        </a:solidFill>
                        <a:latin typeface="Arial" panose="020B0604020202020204" pitchFamily="34" charset="0"/>
                        <a:cs typeface="Arial" panose="020B0604020202020204" pitchFamily="34" charset="0"/>
                      </a:rPr>
                      <a:t>3</a:t>
                    </a:r>
                    <a:endParaRPr lang="en-US" sz="1100" dirty="0">
                      <a:solidFill>
                        <a:schemeClr val="tx1"/>
                      </a:solidFill>
                      <a:latin typeface="Arial" panose="020B0604020202020204" pitchFamily="34" charset="0"/>
                      <a:cs typeface="Arial" panose="020B0604020202020204" pitchFamily="34" charset="0"/>
                    </a:endParaRPr>
                  </a:p>
                  <a:p>
                    <a:pPr marL="182880" indent="-182880" defTabSz="502920">
                      <a:spcAft>
                        <a:spcPts val="600"/>
                      </a:spcAft>
                      <a:defRPr/>
                    </a:pPr>
                    <a:endParaRPr lang="en-US" sz="1100" dirty="0">
                      <a:solidFill>
                        <a:srgbClr val="002855"/>
                      </a:solidFill>
                      <a:latin typeface="Calibri" panose="020F0502020204030204"/>
                    </a:endParaRPr>
                  </a:p>
                </p:txBody>
              </p:sp>
              <p:cxnSp>
                <p:nvCxnSpPr>
                  <p:cNvPr id="21" name="Straight Connector 20">
                    <a:extLst>
                      <a:ext uri="{FF2B5EF4-FFF2-40B4-BE49-F238E27FC236}">
                        <a16:creationId xmlns:a16="http://schemas.microsoft.com/office/drawing/2014/main" id="{29854BEC-4A03-465F-49CA-B1A8A8FD3C55}"/>
                      </a:ext>
                    </a:extLst>
                  </p:cNvPr>
                  <p:cNvCxnSpPr>
                    <a:cxnSpLocks/>
                  </p:cNvCxnSpPr>
                  <p:nvPr/>
                </p:nvCxnSpPr>
                <p:spPr>
                  <a:xfrm flipH="1">
                    <a:off x="785581" y="2096298"/>
                    <a:ext cx="408219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C46F7E4-86E3-D7D4-3787-82379526EE9B}"/>
                      </a:ext>
                    </a:extLst>
                  </p:cNvPr>
                  <p:cNvSpPr/>
                  <p:nvPr/>
                </p:nvSpPr>
                <p:spPr>
                  <a:xfrm>
                    <a:off x="785581" y="1606942"/>
                    <a:ext cx="4011645" cy="5602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defTabSz="502920">
                      <a:defRPr/>
                    </a:pPr>
                    <a:r>
                      <a:rPr lang="en-US" sz="1400" b="1">
                        <a:solidFill>
                          <a:srgbClr val="002855"/>
                        </a:solidFill>
                        <a:latin typeface="Arial" panose="020B0604020202020204" pitchFamily="34" charset="0"/>
                        <a:cs typeface="Arial" panose="020B0604020202020204" pitchFamily="34" charset="0"/>
                      </a:rPr>
                      <a:t>Tax Benefits</a:t>
                    </a:r>
                  </a:p>
                </p:txBody>
              </p:sp>
            </p:grpSp>
            <p:sp>
              <p:nvSpPr>
                <p:cNvPr id="38" name="Rectangle 37">
                  <a:extLst>
                    <a:ext uri="{FF2B5EF4-FFF2-40B4-BE49-F238E27FC236}">
                      <a16:creationId xmlns:a16="http://schemas.microsoft.com/office/drawing/2014/main" id="{07C7C578-9EE3-8A93-0D4C-24CD1986252D}"/>
                    </a:ext>
                  </a:extLst>
                </p:cNvPr>
                <p:cNvSpPr/>
                <p:nvPr/>
              </p:nvSpPr>
              <p:spPr>
                <a:xfrm flipH="1">
                  <a:off x="894757" y="1939575"/>
                  <a:ext cx="3410252" cy="1299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171450" indent="-171450" defTabSz="732271">
                    <a:spcAft>
                      <a:spcPts val="600"/>
                    </a:spcAft>
                    <a:buFont typeface="Arial" panose="020B0604020202020204" pitchFamily="34" charset="0"/>
                    <a:buChar char="•"/>
                    <a:defRPr/>
                  </a:pPr>
                  <a:r>
                    <a:rPr 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Owned by the individual who opens the account, not the beneficiary. The beneficiary can be changed at any time. </a:t>
                  </a:r>
                </a:p>
                <a:p>
                  <a:pPr marL="171450" indent="-171450" defTabSz="732271">
                    <a:spcAft>
                      <a:spcPts val="600"/>
                    </a:spcAft>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The new beneficiary must be a family member (sibling, step-sibling, spouse or cousin are eligible).</a:t>
                  </a:r>
                  <a:r>
                    <a:rPr lang="en-US" sz="1100" baseline="30000" dirty="0">
                      <a:solidFill>
                        <a:schemeClr val="tx1"/>
                      </a:solidFill>
                      <a:latin typeface="Arial" panose="020B0604020202020204" pitchFamily="34" charset="0"/>
                      <a:cs typeface="Arial" panose="020B0604020202020204" pitchFamily="34" charset="0"/>
                    </a:rPr>
                    <a:t>1</a:t>
                  </a:r>
                  <a:r>
                    <a:rPr lang="en-US" sz="1100" dirty="0">
                      <a:solidFill>
                        <a:schemeClr val="tx1"/>
                      </a:solidFill>
                      <a:latin typeface="Arial" panose="020B0604020202020204" pitchFamily="34" charset="0"/>
                      <a:cs typeface="Arial" panose="020B0604020202020204" pitchFamily="34" charset="0"/>
                    </a:rPr>
                    <a:t> </a:t>
                  </a:r>
                </a:p>
                <a:p>
                  <a:pPr marL="171450" indent="-171450" defTabSz="732271">
                    <a:spcAft>
                      <a:spcPts val="600"/>
                    </a:spcAft>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Investment allocations can be changed up to twice per year for previously invested funds. New deposits can be changed at any time.</a:t>
                  </a:r>
                  <a:r>
                    <a:rPr lang="en-US" sz="1100" baseline="30000" dirty="0">
                      <a:solidFill>
                        <a:schemeClr val="tx1"/>
                      </a:solidFill>
                      <a:latin typeface="Arial" panose="020B0604020202020204" pitchFamily="34" charset="0"/>
                      <a:cs typeface="Arial" panose="020B0604020202020204" pitchFamily="34" charset="0"/>
                    </a:rPr>
                    <a:t>2</a:t>
                  </a:r>
                  <a:endParaRPr 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182880" indent="-182880" defTabSz="502920">
                    <a:spcAft>
                      <a:spcPts val="600"/>
                    </a:spcAft>
                    <a:defRPr/>
                  </a:pPr>
                  <a:endParaRPr lang="en-US" sz="1200" dirty="0">
                    <a:solidFill>
                      <a:srgbClr val="002855"/>
                    </a:solidFill>
                    <a:latin typeface="Calibri" panose="020F0502020204030204"/>
                  </a:endParaRPr>
                </a:p>
              </p:txBody>
            </p:sp>
          </p:grpSp>
        </p:grpSp>
        <p:sp>
          <p:nvSpPr>
            <p:cNvPr id="52" name="Rectangle 51">
              <a:extLst>
                <a:ext uri="{FF2B5EF4-FFF2-40B4-BE49-F238E27FC236}">
                  <a16:creationId xmlns:a16="http://schemas.microsoft.com/office/drawing/2014/main" id="{52A2307B-9A63-B7BC-96F6-6025775C2716}"/>
                </a:ext>
              </a:extLst>
            </p:cNvPr>
            <p:cNvSpPr/>
            <p:nvPr/>
          </p:nvSpPr>
          <p:spPr>
            <a:xfrm flipH="1">
              <a:off x="574037" y="4938881"/>
              <a:ext cx="3817209" cy="13774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171450" indent="-171450" defTabSz="732271">
                <a:spcAft>
                  <a:spcPts val="600"/>
                </a:spcAft>
                <a:buFont typeface="Arial" panose="020B0604020202020204" pitchFamily="34" charset="0"/>
                <a:buChar char="•"/>
                <a:defRPr/>
              </a:pPr>
              <a:r>
                <a:rPr lang="en-US" sz="1100">
                  <a:solidFill>
                    <a:schemeClr val="tx1"/>
                  </a:solidFill>
                  <a:latin typeface="Arial" panose="020B0604020202020204" pitchFamily="34" charset="0"/>
                  <a:cs typeface="Arial" panose="020B0604020202020204" pitchFamily="34" charset="0"/>
                </a:rPr>
                <a:t>The value of an account owned by a dependent student or parent is considered a parental asset on the Free Application for Federal Student Aid (FAFSA.).</a:t>
              </a:r>
            </a:p>
            <a:p>
              <a:pPr marL="171450" indent="-171450" defTabSz="732271">
                <a:spcAft>
                  <a:spcPts val="600"/>
                </a:spcAft>
                <a:buFont typeface="Arial" panose="020B0604020202020204" pitchFamily="34" charset="0"/>
                <a:buChar char="•"/>
                <a:defRPr/>
              </a:pPr>
              <a:r>
                <a:rPr lang="en-US" sz="1100">
                  <a:solidFill>
                    <a:schemeClr val="tx1"/>
                  </a:solidFill>
                  <a:latin typeface="Arial" panose="020B0604020202020204" pitchFamily="34" charset="0"/>
                  <a:cs typeface="Arial" panose="020B0604020202020204" pitchFamily="34" charset="0"/>
                </a:rPr>
                <a:t>529 Plans owned by grandparents or anyone else besides a dependent student or one of their parents will have no impact on the student’s FAFSA for the 2025-26 school year and beyond.</a:t>
              </a:r>
              <a:r>
                <a:rPr lang="en-US" sz="1100" baseline="30000">
                  <a:solidFill>
                    <a:schemeClr val="tx1"/>
                  </a:solidFill>
                  <a:latin typeface="Arial" panose="020B0604020202020204" pitchFamily="34" charset="0"/>
                  <a:cs typeface="Arial" panose="020B0604020202020204" pitchFamily="34" charset="0"/>
                </a:rPr>
                <a:t>4</a:t>
              </a:r>
            </a:p>
            <a:p>
              <a:pPr marL="171450" indent="-171450" defTabSz="732271">
                <a:spcAft>
                  <a:spcPts val="600"/>
                </a:spcAft>
                <a:buFont typeface="Arial" panose="020B0604020202020204" pitchFamily="34" charset="0"/>
                <a:buChar char="•"/>
                <a:defRPr/>
              </a:pPr>
              <a:endParaRPr lang="en-US" sz="1100">
                <a:solidFill>
                  <a:srgbClr val="002855"/>
                </a:solidFill>
                <a:latin typeface="Arial" panose="020B0604020202020204" pitchFamily="34" charset="0"/>
                <a:cs typeface="Arial" panose="020B0604020202020204" pitchFamily="34" charset="0"/>
              </a:endParaRPr>
            </a:p>
            <a:p>
              <a:pPr marL="182880" indent="-182880" defTabSz="502920">
                <a:spcAft>
                  <a:spcPts val="600"/>
                </a:spcAft>
                <a:defRPr/>
              </a:pPr>
              <a:endParaRPr lang="en-US" sz="1200">
                <a:solidFill>
                  <a:srgbClr val="002855"/>
                </a:solidFill>
                <a:latin typeface="Calibri" panose="020F0502020204030204"/>
              </a:endParaRPr>
            </a:p>
          </p:txBody>
        </p:sp>
      </p:grpSp>
      <p:sp>
        <p:nvSpPr>
          <p:cNvPr id="55" name="Footer Placeholder 3">
            <a:extLst>
              <a:ext uri="{FF2B5EF4-FFF2-40B4-BE49-F238E27FC236}">
                <a16:creationId xmlns:a16="http://schemas.microsoft.com/office/drawing/2014/main" id="{745E3D01-3F2A-5D2D-121E-E5F6F32D3381}"/>
              </a:ext>
            </a:extLst>
          </p:cNvPr>
          <p:cNvSpPr txBox="1">
            <a:spLocks/>
          </p:cNvSpPr>
          <p:nvPr/>
        </p:nvSpPr>
        <p:spPr>
          <a:xfrm>
            <a:off x="96823" y="6220018"/>
            <a:ext cx="4294424" cy="244747"/>
          </a:xfrm>
          <a:prstGeom prst="rect">
            <a:avLst/>
          </a:prstGeom>
        </p:spPr>
        <p:txBody>
          <a:bodyPr vert="horz" lIns="91440" tIns="45720" rIns="91440" bIns="45720" rtlCol="0" anchor="ctr"/>
          <a:lstStyle>
            <a:defPPr>
              <a:defRPr lang="en-US"/>
            </a:defPPr>
            <a:lvl1pPr marL="0" algn="l" defTabSz="457200" rtl="0" eaLnBrk="1" latinLnBrk="0" hangingPunct="1">
              <a:defRPr sz="900" b="0" i="0" kern="1200" baseline="0">
                <a:solidFill>
                  <a:srgbClr val="152B53"/>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highlight>
                <a:srgbClr val="FFFF00"/>
              </a:highlight>
            </a:endParaRPr>
          </a:p>
        </p:txBody>
      </p:sp>
      <p:cxnSp>
        <p:nvCxnSpPr>
          <p:cNvPr id="9" name="Straight Connector 8">
            <a:extLst>
              <a:ext uri="{FF2B5EF4-FFF2-40B4-BE49-F238E27FC236}">
                <a16:creationId xmlns:a16="http://schemas.microsoft.com/office/drawing/2014/main" id="{3FD9F47D-AAAA-B65F-32A5-F0BE00318BA9}"/>
              </a:ext>
            </a:extLst>
          </p:cNvPr>
          <p:cNvCxnSpPr>
            <a:cxnSpLocks/>
          </p:cNvCxnSpPr>
          <p:nvPr/>
        </p:nvCxnSpPr>
        <p:spPr>
          <a:xfrm flipH="1">
            <a:off x="4947101" y="4521586"/>
            <a:ext cx="356252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2FEE850-0BFF-2CF9-67CD-1EA1F90AD90D}"/>
              </a:ext>
            </a:extLst>
          </p:cNvPr>
          <p:cNvSpPr/>
          <p:nvPr/>
        </p:nvSpPr>
        <p:spPr>
          <a:xfrm flipH="1">
            <a:off x="4947105" y="4653312"/>
            <a:ext cx="3622856" cy="143255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171450" indent="-171450" defTabSz="732271">
              <a:spcAft>
                <a:spcPts val="600"/>
              </a:spcAft>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Accepts third-party contributions, regardless of who owns the account.</a:t>
            </a:r>
          </a:p>
          <a:p>
            <a:pPr marL="171450" indent="-171450" defTabSz="732271">
              <a:spcAft>
                <a:spcPts val="600"/>
              </a:spcAft>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While parents are the most likely to contribute to an account, anyone (including grandparents, aunts, uncles and friends) can contribute.</a:t>
            </a:r>
            <a:r>
              <a:rPr lang="en-US" sz="1100" baseline="30000" dirty="0">
                <a:solidFill>
                  <a:schemeClr val="tx1"/>
                </a:solidFill>
                <a:latin typeface="Arial" panose="020B0604020202020204" pitchFamily="34" charset="0"/>
                <a:cs typeface="Arial" panose="020B0604020202020204" pitchFamily="34" charset="0"/>
              </a:rPr>
              <a:t> 1</a:t>
            </a:r>
          </a:p>
          <a:p>
            <a:pPr marL="182880" indent="-182880" defTabSz="502920">
              <a:spcAft>
                <a:spcPts val="600"/>
              </a:spcAft>
              <a:defRPr/>
            </a:pPr>
            <a:endParaRPr lang="en-US" sz="1200" dirty="0">
              <a:solidFill>
                <a:srgbClr val="002855"/>
              </a:solidFill>
              <a:latin typeface="Calibri" panose="020F0502020204030204"/>
            </a:endParaRPr>
          </a:p>
        </p:txBody>
      </p:sp>
      <p:sp>
        <p:nvSpPr>
          <p:cNvPr id="28" name="Rectangle 2">
            <a:extLst>
              <a:ext uri="{FF2B5EF4-FFF2-40B4-BE49-F238E27FC236}">
                <a16:creationId xmlns:a16="http://schemas.microsoft.com/office/drawing/2014/main" id="{DE1745DC-9694-A27D-4D1A-DF9D0F43F8C6}"/>
              </a:ext>
            </a:extLst>
          </p:cNvPr>
          <p:cNvSpPr>
            <a:spLocks/>
          </p:cNvSpPr>
          <p:nvPr/>
        </p:nvSpPr>
        <p:spPr bwMode="auto">
          <a:xfrm>
            <a:off x="278733" y="6339524"/>
            <a:ext cx="4390999"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r>
              <a:rPr lang="en-US" sz="800" i="1" baseline="30000" dirty="0">
                <a:solidFill>
                  <a:schemeClr val="bg2">
                    <a:lumMod val="50000"/>
                  </a:schemeClr>
                </a:solidFill>
                <a:latin typeface="Arial" panose="020B0604020202020204" pitchFamily="34" charset="0"/>
                <a:ea typeface="ＭＳ Ｐゴシック" charset="0"/>
                <a:cs typeface="Arial" panose="020B0604020202020204" pitchFamily="34" charset="0"/>
                <a:sym typeface="Lato Black" charset="0"/>
              </a:rPr>
              <a:t>1 </a:t>
            </a:r>
            <a:r>
              <a:rPr lang="en-US" sz="800" i="1" dirty="0">
                <a:solidFill>
                  <a:schemeClr val="bg2">
                    <a:lumMod val="50000"/>
                  </a:schemeClr>
                </a:solidFill>
                <a:latin typeface="Arial" panose="020B0604020202020204" pitchFamily="34" charset="0"/>
                <a:ea typeface="ＭＳ Ｐゴシック" charset="0"/>
                <a:cs typeface="Arial" panose="020B0604020202020204" pitchFamily="34" charset="0"/>
                <a:sym typeface="Lato Black" charset="0"/>
              </a:rPr>
              <a:t>Saving for College - “What is a 529 Plan?” (Updated October 14, 2025)</a:t>
            </a:r>
          </a:p>
          <a:p>
            <a:pPr algn="l"/>
            <a:r>
              <a:rPr lang="en-US" sz="800" i="1" baseline="30000" dirty="0">
                <a:solidFill>
                  <a:schemeClr val="bg2">
                    <a:lumMod val="50000"/>
                  </a:schemeClr>
                </a:solidFill>
                <a:latin typeface="Arial" panose="020B0604020202020204" pitchFamily="34" charset="0"/>
                <a:ea typeface="ＭＳ Ｐゴシック" charset="0"/>
                <a:cs typeface="Arial" panose="020B0604020202020204" pitchFamily="34" charset="0"/>
                <a:sym typeface="Lato Black" charset="0"/>
              </a:rPr>
              <a:t>2</a:t>
            </a:r>
            <a:r>
              <a:rPr lang="en-US" sz="800" i="1" dirty="0">
                <a:solidFill>
                  <a:schemeClr val="bg2">
                    <a:lumMod val="50000"/>
                  </a:schemeClr>
                </a:solidFill>
                <a:latin typeface="Arial" panose="020B0604020202020204" pitchFamily="34" charset="0"/>
                <a:ea typeface="ＭＳ Ｐゴシック" charset="0"/>
                <a:cs typeface="Arial" panose="020B0604020202020204" pitchFamily="34" charset="0"/>
                <a:sym typeface="Lato Black" charset="0"/>
              </a:rPr>
              <a:t> Saving for College - “How Many 529 Plan Investment Changes can you Make a Year?” (Updated October 12, 2021) </a:t>
            </a:r>
          </a:p>
          <a:p>
            <a:pPr algn="l"/>
            <a:endParaRPr lang="en-US" sz="800" i="1" dirty="0">
              <a:solidFill>
                <a:schemeClr val="bg2">
                  <a:lumMod val="50000"/>
                </a:schemeClr>
              </a:solidFill>
              <a:latin typeface="Arial" panose="020B0604020202020204" pitchFamily="34" charset="0"/>
              <a:ea typeface="ＭＳ Ｐゴシック" charset="0"/>
              <a:cs typeface="Arial" panose="020B0604020202020204" pitchFamily="34" charset="0"/>
              <a:sym typeface="Lato Black" charset="0"/>
            </a:endParaRPr>
          </a:p>
        </p:txBody>
      </p:sp>
      <p:sp>
        <p:nvSpPr>
          <p:cNvPr id="29" name="Rectangle 2">
            <a:extLst>
              <a:ext uri="{FF2B5EF4-FFF2-40B4-BE49-F238E27FC236}">
                <a16:creationId xmlns:a16="http://schemas.microsoft.com/office/drawing/2014/main" id="{4416DA74-61AB-0CA2-9036-7B521AF4A80D}"/>
              </a:ext>
            </a:extLst>
          </p:cNvPr>
          <p:cNvSpPr>
            <a:spLocks/>
          </p:cNvSpPr>
          <p:nvPr/>
        </p:nvSpPr>
        <p:spPr bwMode="auto">
          <a:xfrm>
            <a:off x="4488069" y="6405300"/>
            <a:ext cx="4655931" cy="32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r>
              <a:rPr lang="en-US" sz="800" i="1" baseline="30000" dirty="0">
                <a:solidFill>
                  <a:schemeClr val="bg2">
                    <a:lumMod val="50000"/>
                  </a:schemeClr>
                </a:solidFill>
                <a:latin typeface="Arial" panose="020B0604020202020204" pitchFamily="34" charset="0"/>
                <a:ea typeface="ＭＳ Ｐゴシック" charset="0"/>
                <a:cs typeface="Arial" panose="020B0604020202020204" pitchFamily="34" charset="0"/>
                <a:sym typeface="Lato Black" charset="0"/>
              </a:rPr>
              <a:t>3 </a:t>
            </a:r>
            <a:r>
              <a:rPr lang="en-US" sz="800" i="1" dirty="0">
                <a:solidFill>
                  <a:schemeClr val="bg2">
                    <a:lumMod val="50000"/>
                  </a:schemeClr>
                </a:solidFill>
                <a:latin typeface="Arial" panose="020B0604020202020204" pitchFamily="34" charset="0"/>
                <a:ea typeface="ＭＳ Ｐゴシック" charset="0"/>
                <a:cs typeface="Arial" panose="020B0604020202020204" pitchFamily="34" charset="0"/>
                <a:sym typeface="Lato Black" charset="0"/>
              </a:rPr>
              <a:t>Saving for College – “529 to Roth IRA: Rollover Rules, Conversion Guide, and FAQs” (June 9, 2025)</a:t>
            </a:r>
            <a:endParaRPr lang="en-US" sz="800" i="1" baseline="30000" dirty="0">
              <a:solidFill>
                <a:schemeClr val="bg2">
                  <a:lumMod val="50000"/>
                </a:schemeClr>
              </a:solidFill>
              <a:latin typeface="Arial" panose="020B0604020202020204" pitchFamily="34" charset="0"/>
              <a:ea typeface="ＭＳ Ｐゴシック" charset="0"/>
              <a:cs typeface="Arial" panose="020B0604020202020204" pitchFamily="34" charset="0"/>
              <a:sym typeface="Lato Black" charset="0"/>
            </a:endParaRPr>
          </a:p>
          <a:p>
            <a:r>
              <a:rPr lang="en-US" sz="800" i="1" baseline="30000" dirty="0">
                <a:solidFill>
                  <a:schemeClr val="bg2">
                    <a:lumMod val="50000"/>
                  </a:schemeClr>
                </a:solidFill>
                <a:latin typeface="Arial" panose="020B0604020202020204" pitchFamily="34" charset="0"/>
                <a:ea typeface="ＭＳ Ｐゴシック" charset="0"/>
                <a:cs typeface="Arial" panose="020B0604020202020204" pitchFamily="34" charset="0"/>
                <a:sym typeface="Lato Black" charset="0"/>
              </a:rPr>
              <a:t>4 </a:t>
            </a:r>
            <a:r>
              <a:rPr lang="en-US" sz="800" i="1" dirty="0">
                <a:solidFill>
                  <a:schemeClr val="bg2">
                    <a:lumMod val="50000"/>
                  </a:schemeClr>
                </a:solidFill>
                <a:latin typeface="Arial" panose="020B0604020202020204" pitchFamily="34" charset="0"/>
                <a:ea typeface="ＭＳ Ｐゴシック" charset="0"/>
                <a:cs typeface="Arial" panose="020B0604020202020204" pitchFamily="34" charset="0"/>
              </a:rPr>
              <a:t>Saving for College - “How do 529 Plans Affect Financial Aid?” (Updated October 14, 2025)</a:t>
            </a:r>
          </a:p>
          <a:p>
            <a:r>
              <a:rPr lang="en-US" sz="800" i="1" baseline="30000" dirty="0">
                <a:solidFill>
                  <a:schemeClr val="bg2">
                    <a:lumMod val="50000"/>
                  </a:schemeClr>
                </a:solidFill>
                <a:latin typeface="Arial" panose="020B0604020202020204" pitchFamily="34" charset="0"/>
                <a:ea typeface="ＭＳ Ｐゴシック" charset="0"/>
                <a:cs typeface="Arial" panose="020B0604020202020204" pitchFamily="34" charset="0"/>
              </a:rPr>
              <a:t>5 </a:t>
            </a:r>
            <a:r>
              <a:rPr lang="en-US" sz="800" i="1" dirty="0">
                <a:solidFill>
                  <a:schemeClr val="bg2">
                    <a:lumMod val="50000"/>
                  </a:schemeClr>
                </a:solidFill>
                <a:latin typeface="Arial" panose="020B0604020202020204" pitchFamily="34" charset="0"/>
                <a:ea typeface="ＭＳ Ｐゴシック" charset="0"/>
                <a:cs typeface="Arial" panose="020B0604020202020204" pitchFamily="34" charset="0"/>
              </a:rPr>
              <a:t>My529.org – “Federal changes to qualified education expenses” (as of July 4, 2025)</a:t>
            </a:r>
            <a:endParaRPr lang="en-US" sz="800" i="1" baseline="30000" dirty="0">
              <a:solidFill>
                <a:schemeClr val="bg2">
                  <a:lumMod val="50000"/>
                </a:schemeClr>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017977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7106-33CE-BF51-883B-C1A50A7C6C13}"/>
              </a:ext>
            </a:extLst>
          </p:cNvPr>
          <p:cNvSpPr>
            <a:spLocks noGrp="1"/>
          </p:cNvSpPr>
          <p:nvPr>
            <p:ph type="title"/>
          </p:nvPr>
        </p:nvSpPr>
        <p:spPr>
          <a:xfrm>
            <a:off x="365760" y="356616"/>
            <a:ext cx="7886700" cy="1325563"/>
          </a:xfrm>
        </p:spPr>
        <p:txBody>
          <a:bodyPr/>
          <a:lstStyle/>
          <a:p>
            <a:r>
              <a:rPr lang="en-US"/>
              <a:t>Questions to Ask a Fiducient Advisor</a:t>
            </a:r>
          </a:p>
        </p:txBody>
      </p:sp>
      <p:sp>
        <p:nvSpPr>
          <p:cNvPr id="4" name="Footer Placeholder 3">
            <a:extLst>
              <a:ext uri="{FF2B5EF4-FFF2-40B4-BE49-F238E27FC236}">
                <a16:creationId xmlns:a16="http://schemas.microsoft.com/office/drawing/2014/main" id="{C80A10DC-BAEF-7FB7-B085-554E0489DBAA}"/>
              </a:ext>
            </a:extLst>
          </p:cNvPr>
          <p:cNvSpPr>
            <a:spLocks noGrp="1"/>
          </p:cNvSpPr>
          <p:nvPr>
            <p:ph type="ftr" sz="quarter" idx="3"/>
          </p:nvPr>
        </p:nvSpPr>
        <p:spPr>
          <a:xfrm>
            <a:off x="96823" y="6623085"/>
            <a:ext cx="4294424" cy="24474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5" name="Slide Number Placeholder 4">
            <a:extLst>
              <a:ext uri="{FF2B5EF4-FFF2-40B4-BE49-F238E27FC236}">
                <a16:creationId xmlns:a16="http://schemas.microsoft.com/office/drawing/2014/main" id="{65354F24-7D2B-B67A-729D-06176D3B6E4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52</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19147617-6CB9-1FF5-9645-15612EE96848}"/>
              </a:ext>
            </a:extLst>
          </p:cNvPr>
          <p:cNvSpPr/>
          <p:nvPr/>
        </p:nvSpPr>
        <p:spPr>
          <a:xfrm>
            <a:off x="0" y="1380121"/>
            <a:ext cx="9144000" cy="4305455"/>
          </a:xfrm>
          <a:prstGeom prst="rect">
            <a:avLst/>
          </a:prstGeom>
          <a:solidFill>
            <a:srgbClr val="CE8F0E">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FB6E0BA-9D4F-5070-FA8F-6F075670B530}"/>
              </a:ext>
            </a:extLst>
          </p:cNvPr>
          <p:cNvSpPr/>
          <p:nvPr/>
        </p:nvSpPr>
        <p:spPr>
          <a:xfrm>
            <a:off x="6224109" y="1565044"/>
            <a:ext cx="2453489" cy="3912835"/>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endParaRPr lang="en-US" sz="1100" b="1" dirty="0">
              <a:solidFill>
                <a:schemeClr val="accent1"/>
              </a:solidFill>
              <a:latin typeface="Arial" panose="020B0604020202020204" pitchFamily="34" charset="0"/>
              <a:cs typeface="Arial" panose="020B0604020202020204" pitchFamily="34" charset="0"/>
            </a:endParaRPr>
          </a:p>
          <a:p>
            <a:pPr algn="ctr"/>
            <a:endParaRPr lang="en-US" sz="1100" b="1" dirty="0">
              <a:solidFill>
                <a:schemeClr val="accent1"/>
              </a:solidFill>
              <a:latin typeface="Arial" panose="020B0604020202020204" pitchFamily="34" charset="0"/>
              <a:cs typeface="Arial" panose="020B0604020202020204" pitchFamily="34" charset="0"/>
            </a:endParaRPr>
          </a:p>
          <a:p>
            <a:pPr algn="ctr"/>
            <a:r>
              <a:rPr lang="en-US" sz="1100" b="1" dirty="0">
                <a:solidFill>
                  <a:schemeClr val="tx1"/>
                </a:solidFill>
                <a:latin typeface="Arial" panose="020B0604020202020204" pitchFamily="34" charset="0"/>
                <a:cs typeface="Arial" panose="020B0604020202020204" pitchFamily="34" charset="0"/>
              </a:rPr>
              <a:t>What can I do with the money left in the account?</a:t>
            </a:r>
          </a:p>
          <a:p>
            <a:pPr algn="ctr"/>
            <a:endParaRPr lang="en-US" sz="1100" b="1" dirty="0">
              <a:solidFill>
                <a:schemeClr val="tx1"/>
              </a:solidFill>
              <a:latin typeface="Arial" panose="020B0604020202020204" pitchFamily="34" charset="0"/>
              <a:cs typeface="Arial" panose="020B0604020202020204" pitchFamily="34" charset="0"/>
            </a:endParaRPr>
          </a:p>
          <a:p>
            <a:r>
              <a:rPr lang="en-US" sz="1100" dirty="0">
                <a:solidFill>
                  <a:schemeClr val="tx1"/>
                </a:solidFill>
                <a:latin typeface="Arial" panose="020B0604020202020204" pitchFamily="34" charset="0"/>
                <a:cs typeface="Arial" panose="020B0604020202020204" pitchFamily="34" charset="0"/>
              </a:rPr>
              <a:t>The 529 account beneficiary can be changed to an eligible family member to use for their qualified education expenses.</a:t>
            </a:r>
          </a:p>
          <a:p>
            <a:endParaRPr lang="en-US" sz="1100" dirty="0">
              <a:solidFill>
                <a:schemeClr val="tx1"/>
              </a:solidFill>
              <a:latin typeface="Arial" panose="020B0604020202020204" pitchFamily="34" charset="0"/>
              <a:cs typeface="Arial" panose="020B0604020202020204" pitchFamily="34" charset="0"/>
            </a:endParaRPr>
          </a:p>
          <a:p>
            <a:r>
              <a:rPr lang="en-US" sz="1100" dirty="0">
                <a:solidFill>
                  <a:schemeClr val="tx1"/>
                </a:solidFill>
                <a:latin typeface="Arial" panose="020B0604020202020204" pitchFamily="34" charset="0"/>
                <a:cs typeface="Arial" panose="020B0604020202020204" pitchFamily="34" charset="0"/>
              </a:rPr>
              <a:t>The account beneficiary could roll over unused funds to a Roth IRA, subject to annual contribution limits and to a $35,000 lifetime limit.</a:t>
            </a:r>
          </a:p>
          <a:p>
            <a:endParaRPr lang="en-US" sz="1100" dirty="0">
              <a:solidFill>
                <a:schemeClr val="tx1"/>
              </a:solidFill>
              <a:latin typeface="Arial" panose="020B0604020202020204" pitchFamily="34" charset="0"/>
              <a:cs typeface="Arial" panose="020B0604020202020204" pitchFamily="34" charset="0"/>
            </a:endParaRPr>
          </a:p>
          <a:p>
            <a:r>
              <a:rPr lang="en-US" sz="1100" dirty="0">
                <a:solidFill>
                  <a:schemeClr val="tx1"/>
                </a:solidFill>
                <a:latin typeface="Arial" panose="020B0604020202020204" pitchFamily="34" charset="0"/>
                <a:cs typeface="Arial" panose="020B0604020202020204" pitchFamily="34" charset="0"/>
              </a:rPr>
              <a:t>Alternatively, you could take a               non-qualified withdrawal, however taxes plus a 10% federal tax penalty would apply.</a:t>
            </a:r>
          </a:p>
          <a:p>
            <a:endParaRPr lang="en-US" sz="1100" dirty="0">
              <a:solidFill>
                <a:schemeClr val="tx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BB029F0-FCF2-FFB6-2397-483CCE653E05}"/>
              </a:ext>
            </a:extLst>
          </p:cNvPr>
          <p:cNvSpPr/>
          <p:nvPr/>
        </p:nvSpPr>
        <p:spPr>
          <a:xfrm>
            <a:off x="565798" y="1565044"/>
            <a:ext cx="2453489" cy="3912835"/>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a:latin typeface="Arial" panose="020B0604020202020204" pitchFamily="34" charset="0"/>
              <a:cs typeface="Arial" panose="020B0604020202020204" pitchFamily="34" charset="0"/>
            </a:endParaRPr>
          </a:p>
          <a:p>
            <a:pPr algn="ctr"/>
            <a:endParaRPr lang="en-US" sz="1100">
              <a:latin typeface="Arial" panose="020B0604020202020204" pitchFamily="34" charset="0"/>
              <a:cs typeface="Arial" panose="020B0604020202020204" pitchFamily="34" charset="0"/>
            </a:endParaRPr>
          </a:p>
          <a:p>
            <a:pPr algn="ctr"/>
            <a:endParaRPr lang="en-US" sz="1100">
              <a:latin typeface="Arial" panose="020B0604020202020204" pitchFamily="34" charset="0"/>
              <a:cs typeface="Arial" panose="020B0604020202020204" pitchFamily="34" charset="0"/>
            </a:endParaRPr>
          </a:p>
          <a:p>
            <a:pPr algn="ctr"/>
            <a:endParaRPr lang="en-US" sz="1100" b="1">
              <a:solidFill>
                <a:schemeClr val="accent1"/>
              </a:solidFill>
              <a:latin typeface="Arial" panose="020B0604020202020204" pitchFamily="34" charset="0"/>
              <a:cs typeface="Arial" panose="020B0604020202020204" pitchFamily="34" charset="0"/>
            </a:endParaRPr>
          </a:p>
          <a:p>
            <a:pPr algn="ctr"/>
            <a:endParaRPr lang="en-US" sz="1100" b="1">
              <a:solidFill>
                <a:schemeClr val="accent1"/>
              </a:solidFill>
              <a:latin typeface="Arial" panose="020B0604020202020204" pitchFamily="34" charset="0"/>
              <a:cs typeface="Arial" panose="020B0604020202020204" pitchFamily="34" charset="0"/>
            </a:endParaRPr>
          </a:p>
          <a:p>
            <a:pPr algn="ctr"/>
            <a:r>
              <a:rPr lang="en-US" sz="1100" b="1">
                <a:solidFill>
                  <a:schemeClr val="tx1"/>
                </a:solidFill>
                <a:latin typeface="Arial" panose="020B0604020202020204" pitchFamily="34" charset="0"/>
                <a:cs typeface="Arial" panose="020B0604020202020204" pitchFamily="34" charset="0"/>
              </a:rPr>
              <a:t>What is a 529 savings plan?</a:t>
            </a:r>
          </a:p>
          <a:p>
            <a:endParaRPr lang="en-US" sz="1100" b="1">
              <a:solidFill>
                <a:schemeClr val="tx1"/>
              </a:solidFill>
              <a:latin typeface="Arial" panose="020B0604020202020204" pitchFamily="34" charset="0"/>
              <a:cs typeface="Arial" panose="020B0604020202020204" pitchFamily="34" charset="0"/>
            </a:endParaRPr>
          </a:p>
          <a:p>
            <a:pPr algn="ctr"/>
            <a:endParaRPr lang="en-US" sz="1100">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529 savings plans are flexible, tax-advantaged accounts designed specifically for education savings.</a:t>
            </a:r>
          </a:p>
          <a:p>
            <a:endParaRPr lang="en-US" sz="1100">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Earnings on contributions grow federal income tax-deferred, and qualified withdrawals taken to pay for qualified higher education expenses such as tuition, fees, books, computer expenses or room-and-board are free from federal income taxes.</a:t>
            </a:r>
          </a:p>
        </p:txBody>
      </p:sp>
      <p:sp>
        <p:nvSpPr>
          <p:cNvPr id="25" name="Rectangle 24">
            <a:extLst>
              <a:ext uri="{FF2B5EF4-FFF2-40B4-BE49-F238E27FC236}">
                <a16:creationId xmlns:a16="http://schemas.microsoft.com/office/drawing/2014/main" id="{358C83FA-0316-0655-9F5D-10C1A4D74F8F}"/>
              </a:ext>
            </a:extLst>
          </p:cNvPr>
          <p:cNvSpPr/>
          <p:nvPr/>
        </p:nvSpPr>
        <p:spPr>
          <a:xfrm>
            <a:off x="3396445" y="1565043"/>
            <a:ext cx="2453489" cy="3912835"/>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a:latin typeface="Arial" panose="020B0604020202020204" pitchFamily="34" charset="0"/>
              <a:cs typeface="Arial" panose="020B0604020202020204" pitchFamily="34" charset="0"/>
            </a:endParaRPr>
          </a:p>
          <a:p>
            <a:pPr algn="ctr"/>
            <a:endParaRPr lang="en-US" sz="1100">
              <a:latin typeface="Arial" panose="020B0604020202020204" pitchFamily="34" charset="0"/>
              <a:cs typeface="Arial" panose="020B0604020202020204" pitchFamily="34" charset="0"/>
            </a:endParaRPr>
          </a:p>
          <a:p>
            <a:pPr algn="ctr"/>
            <a:endParaRPr lang="en-US" sz="1100">
              <a:latin typeface="Arial" panose="020B0604020202020204" pitchFamily="34" charset="0"/>
              <a:cs typeface="Arial" panose="020B0604020202020204" pitchFamily="34" charset="0"/>
            </a:endParaRPr>
          </a:p>
          <a:p>
            <a:pPr algn="ctr"/>
            <a:endParaRPr lang="en-US" sz="1100" b="1">
              <a:solidFill>
                <a:schemeClr val="accent1"/>
              </a:solidFill>
              <a:latin typeface="Arial" panose="020B0604020202020204" pitchFamily="34" charset="0"/>
              <a:cs typeface="Arial" panose="020B0604020202020204" pitchFamily="34" charset="0"/>
            </a:endParaRPr>
          </a:p>
          <a:p>
            <a:pPr algn="ctr"/>
            <a:endParaRPr lang="en-US" sz="1100" b="1">
              <a:solidFill>
                <a:schemeClr val="accent1"/>
              </a:solidFill>
              <a:latin typeface="Arial" panose="020B0604020202020204" pitchFamily="34" charset="0"/>
              <a:cs typeface="Arial" panose="020B0604020202020204" pitchFamily="34" charset="0"/>
            </a:endParaRPr>
          </a:p>
          <a:p>
            <a:pPr algn="ctr"/>
            <a:r>
              <a:rPr lang="en-US" sz="1100" b="1">
                <a:solidFill>
                  <a:schemeClr val="tx1"/>
                </a:solidFill>
                <a:latin typeface="Arial" panose="020B0604020202020204" pitchFamily="34" charset="0"/>
                <a:cs typeface="Arial" panose="020B0604020202020204" pitchFamily="34" charset="0"/>
              </a:rPr>
              <a:t>Am I on track? How do I estimate higher education costs?</a:t>
            </a:r>
          </a:p>
          <a:p>
            <a:pPr algn="ctr"/>
            <a:endParaRPr lang="en-US" sz="1100" b="1">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Given the high cost of a college education, saving early and often should be a priority for parents.</a:t>
            </a:r>
          </a:p>
          <a:p>
            <a:endParaRPr lang="en-US" sz="1100">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Periodically reviewing the cost of a four-year college education against current savings can be a helpful exercise to determine whether you are on track.</a:t>
            </a:r>
          </a:p>
        </p:txBody>
      </p:sp>
      <p:pic>
        <p:nvPicPr>
          <p:cNvPr id="26" name="Graphic 25" descr="Graduation cap outline">
            <a:extLst>
              <a:ext uri="{FF2B5EF4-FFF2-40B4-BE49-F238E27FC236}">
                <a16:creationId xmlns:a16="http://schemas.microsoft.com/office/drawing/2014/main" id="{0B4436D7-6C7D-82D7-6997-8BAEBE0BAE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8325" y="1575441"/>
            <a:ext cx="914400" cy="914400"/>
          </a:xfrm>
          <a:prstGeom prst="rect">
            <a:avLst/>
          </a:prstGeom>
        </p:spPr>
      </p:pic>
      <p:pic>
        <p:nvPicPr>
          <p:cNvPr id="27" name="Graphic 26" descr="Money outline">
            <a:extLst>
              <a:ext uri="{FF2B5EF4-FFF2-40B4-BE49-F238E27FC236}">
                <a16:creationId xmlns:a16="http://schemas.microsoft.com/office/drawing/2014/main" id="{6B74E97A-7049-B4C8-AC77-203E2B3410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65989" y="1553711"/>
            <a:ext cx="914400" cy="914400"/>
          </a:xfrm>
          <a:prstGeom prst="rect">
            <a:avLst/>
          </a:prstGeom>
        </p:spPr>
      </p:pic>
      <p:pic>
        <p:nvPicPr>
          <p:cNvPr id="29" name="Graphic 28" descr="Boardroom outline">
            <a:extLst>
              <a:ext uri="{FF2B5EF4-FFF2-40B4-BE49-F238E27FC236}">
                <a16:creationId xmlns:a16="http://schemas.microsoft.com/office/drawing/2014/main" id="{4DA5771E-0B91-CE7C-64DC-1260EE69C9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93652" y="1654074"/>
            <a:ext cx="914400" cy="914400"/>
          </a:xfrm>
          <a:prstGeom prst="rect">
            <a:avLst/>
          </a:prstGeom>
        </p:spPr>
      </p:pic>
    </p:spTree>
    <p:extLst>
      <p:ext uri="{BB962C8B-B14F-4D97-AF65-F5344CB8AC3E}">
        <p14:creationId xmlns:p14="http://schemas.microsoft.com/office/powerpoint/2010/main" val="38351154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4B920A-2900-6E41-A458-C25FFA69F9CF}"/>
              </a:ext>
            </a:extLst>
          </p:cNvPr>
          <p:cNvSpPr>
            <a:spLocks noGrp="1"/>
          </p:cNvSpPr>
          <p:nvPr>
            <p:ph type="title"/>
          </p:nvPr>
        </p:nvSpPr>
        <p:spPr>
          <a:xfrm>
            <a:off x="747606" y="2293166"/>
            <a:ext cx="2800346" cy="2206271"/>
          </a:xfrm>
        </p:spPr>
        <p:txBody>
          <a:bodyPr/>
          <a:lstStyle/>
          <a:p>
            <a:pPr>
              <a:lnSpc>
                <a:spcPct val="100000"/>
              </a:lnSpc>
              <a:spcAft>
                <a:spcPts val="800"/>
              </a:spcAft>
            </a:pPr>
            <a:r>
              <a:rPr lang="en-US" b="1"/>
              <a:t>SECTION 4</a:t>
            </a:r>
            <a:br>
              <a:rPr lang="en-US" b="1"/>
            </a:br>
            <a:br>
              <a:rPr lang="en-US"/>
            </a:br>
            <a:r>
              <a:rPr lang="en-US"/>
              <a:t>Risk</a:t>
            </a:r>
            <a:br>
              <a:rPr lang="en-US"/>
            </a:br>
            <a:r>
              <a:rPr lang="en-US"/>
              <a:t>Management</a:t>
            </a:r>
            <a:br>
              <a:rPr lang="en-US"/>
            </a:br>
            <a:r>
              <a:rPr lang="en-US"/>
              <a:t>(Insurance)</a:t>
            </a:r>
          </a:p>
        </p:txBody>
      </p:sp>
    </p:spTree>
    <p:extLst>
      <p:ext uri="{BB962C8B-B14F-4D97-AF65-F5344CB8AC3E}">
        <p14:creationId xmlns:p14="http://schemas.microsoft.com/office/powerpoint/2010/main" val="3016717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713A1-0679-11D5-565D-06691F13948F}"/>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B38C7DE4-48E4-AB2E-C72C-C2DBB8673AC9}"/>
              </a:ext>
            </a:extLst>
          </p:cNvPr>
          <p:cNvGrpSpPr/>
          <p:nvPr/>
        </p:nvGrpSpPr>
        <p:grpSpPr>
          <a:xfrm>
            <a:off x="8281156" y="0"/>
            <a:ext cx="862965" cy="914400"/>
            <a:chOff x="8281156" y="0"/>
            <a:chExt cx="862965" cy="914400"/>
          </a:xfrm>
        </p:grpSpPr>
        <p:sp>
          <p:nvSpPr>
            <p:cNvPr id="3" name="object 3">
              <a:extLst>
                <a:ext uri="{FF2B5EF4-FFF2-40B4-BE49-F238E27FC236}">
                  <a16:creationId xmlns:a16="http://schemas.microsoft.com/office/drawing/2014/main" id="{0944F149-4B50-0940-0A31-ABE9A3393176}"/>
                </a:ext>
              </a:extLst>
            </p:cNvPr>
            <p:cNvSpPr/>
            <p:nvPr/>
          </p:nvSpPr>
          <p:spPr>
            <a:xfrm>
              <a:off x="8281156" y="0"/>
              <a:ext cx="862965" cy="914400"/>
            </a:xfrm>
            <a:custGeom>
              <a:avLst/>
              <a:gdLst/>
              <a:ahLst/>
              <a:cxnLst/>
              <a:rect l="l" t="t" r="r" b="b"/>
              <a:pathLst>
                <a:path w="862965" h="914400">
                  <a:moveTo>
                    <a:pt x="862838" y="0"/>
                  </a:moveTo>
                  <a:lnTo>
                    <a:pt x="0" y="0"/>
                  </a:lnTo>
                  <a:lnTo>
                    <a:pt x="862838" y="913853"/>
                  </a:lnTo>
                  <a:lnTo>
                    <a:pt x="862838" y="0"/>
                  </a:lnTo>
                  <a:close/>
                </a:path>
              </a:pathLst>
            </a:custGeom>
            <a:solidFill>
              <a:srgbClr val="002854"/>
            </a:solidFill>
          </p:spPr>
          <p:txBody>
            <a:bodyPr wrap="square" lIns="0" tIns="0" rIns="0" bIns="0" rtlCol="0"/>
            <a:lstStyle/>
            <a:p>
              <a:endParaRPr/>
            </a:p>
          </p:txBody>
        </p:sp>
        <p:sp>
          <p:nvSpPr>
            <p:cNvPr id="4" name="object 4">
              <a:extLst>
                <a:ext uri="{FF2B5EF4-FFF2-40B4-BE49-F238E27FC236}">
                  <a16:creationId xmlns:a16="http://schemas.microsoft.com/office/drawing/2014/main" id="{CBF22C36-84F2-DF08-9FB0-44A8F69025E4}"/>
                </a:ext>
              </a:extLst>
            </p:cNvPr>
            <p:cNvSpPr/>
            <p:nvPr/>
          </p:nvSpPr>
          <p:spPr>
            <a:xfrm>
              <a:off x="8718791" y="142506"/>
              <a:ext cx="304800" cy="304800"/>
            </a:xfrm>
            <a:custGeom>
              <a:avLst/>
              <a:gdLst/>
              <a:ahLst/>
              <a:cxnLst/>
              <a:rect l="l" t="t" r="r" b="b"/>
              <a:pathLst>
                <a:path w="304800" h="304800">
                  <a:moveTo>
                    <a:pt x="304800" y="141274"/>
                  </a:moveTo>
                  <a:lnTo>
                    <a:pt x="248170" y="66268"/>
                  </a:lnTo>
                  <a:lnTo>
                    <a:pt x="248170" y="149085"/>
                  </a:lnTo>
                  <a:lnTo>
                    <a:pt x="172732" y="247484"/>
                  </a:lnTo>
                  <a:lnTo>
                    <a:pt x="164630" y="253631"/>
                  </a:lnTo>
                  <a:lnTo>
                    <a:pt x="154863" y="255689"/>
                  </a:lnTo>
                  <a:lnTo>
                    <a:pt x="145084" y="253631"/>
                  </a:lnTo>
                  <a:lnTo>
                    <a:pt x="136994" y="247484"/>
                  </a:lnTo>
                  <a:lnTo>
                    <a:pt x="124091" y="228600"/>
                  </a:lnTo>
                  <a:lnTo>
                    <a:pt x="183654" y="149085"/>
                  </a:lnTo>
                  <a:lnTo>
                    <a:pt x="154495" y="110324"/>
                  </a:lnTo>
                  <a:lnTo>
                    <a:pt x="123101" y="68580"/>
                  </a:lnTo>
                  <a:lnTo>
                    <a:pt x="136994" y="50685"/>
                  </a:lnTo>
                  <a:lnTo>
                    <a:pt x="145503" y="43980"/>
                  </a:lnTo>
                  <a:lnTo>
                    <a:pt x="155232" y="41744"/>
                  </a:lnTo>
                  <a:lnTo>
                    <a:pt x="164769" y="43980"/>
                  </a:lnTo>
                  <a:lnTo>
                    <a:pt x="172732" y="50685"/>
                  </a:lnTo>
                  <a:lnTo>
                    <a:pt x="247180" y="149085"/>
                  </a:lnTo>
                  <a:lnTo>
                    <a:pt x="248170" y="149085"/>
                  </a:lnTo>
                  <a:lnTo>
                    <a:pt x="248170" y="66268"/>
                  </a:lnTo>
                  <a:lnTo>
                    <a:pt x="229666" y="41744"/>
                  </a:lnTo>
                  <a:lnTo>
                    <a:pt x="215417" y="22860"/>
                  </a:lnTo>
                  <a:lnTo>
                    <a:pt x="187833" y="1054"/>
                  </a:lnTo>
                  <a:lnTo>
                    <a:pt x="183095" y="0"/>
                  </a:lnTo>
                  <a:lnTo>
                    <a:pt x="126631" y="0"/>
                  </a:lnTo>
                  <a:lnTo>
                    <a:pt x="121881" y="1054"/>
                  </a:lnTo>
                  <a:lnTo>
                    <a:pt x="121107" y="1676"/>
                  </a:lnTo>
                  <a:lnTo>
                    <a:pt x="121107" y="149085"/>
                  </a:lnTo>
                  <a:lnTo>
                    <a:pt x="92329" y="186855"/>
                  </a:lnTo>
                  <a:lnTo>
                    <a:pt x="62547" y="149085"/>
                  </a:lnTo>
                  <a:lnTo>
                    <a:pt x="92329" y="110324"/>
                  </a:lnTo>
                  <a:lnTo>
                    <a:pt x="121107" y="149085"/>
                  </a:lnTo>
                  <a:lnTo>
                    <a:pt x="121107" y="1676"/>
                  </a:lnTo>
                  <a:lnTo>
                    <a:pt x="94310" y="22860"/>
                  </a:lnTo>
                  <a:lnTo>
                    <a:pt x="0" y="149085"/>
                  </a:lnTo>
                  <a:lnTo>
                    <a:pt x="95300" y="274320"/>
                  </a:lnTo>
                  <a:lnTo>
                    <a:pt x="122440" y="297243"/>
                  </a:lnTo>
                  <a:lnTo>
                    <a:pt x="155359" y="304787"/>
                  </a:lnTo>
                  <a:lnTo>
                    <a:pt x="188264" y="297243"/>
                  </a:lnTo>
                  <a:lnTo>
                    <a:pt x="215417" y="274320"/>
                  </a:lnTo>
                  <a:lnTo>
                    <a:pt x="304800" y="156845"/>
                  </a:lnTo>
                  <a:lnTo>
                    <a:pt x="304800" y="149085"/>
                  </a:lnTo>
                  <a:lnTo>
                    <a:pt x="304800" y="141274"/>
                  </a:lnTo>
                  <a:close/>
                </a:path>
              </a:pathLst>
            </a:custGeom>
            <a:solidFill>
              <a:srgbClr val="FDFDFD"/>
            </a:solidFill>
          </p:spPr>
          <p:txBody>
            <a:bodyPr wrap="square" lIns="0" tIns="0" rIns="0" bIns="0" rtlCol="0"/>
            <a:lstStyle/>
            <a:p>
              <a:endParaRPr/>
            </a:p>
          </p:txBody>
        </p:sp>
      </p:grpSp>
      <p:sp>
        <p:nvSpPr>
          <p:cNvPr id="5" name="object 5">
            <a:extLst>
              <a:ext uri="{FF2B5EF4-FFF2-40B4-BE49-F238E27FC236}">
                <a16:creationId xmlns:a16="http://schemas.microsoft.com/office/drawing/2014/main" id="{1AE123E5-C310-C67E-1E36-6752F4293A44}"/>
              </a:ext>
            </a:extLst>
          </p:cNvPr>
          <p:cNvSpPr txBox="1">
            <a:spLocks noGrp="1"/>
          </p:cNvSpPr>
          <p:nvPr>
            <p:ph type="title"/>
          </p:nvPr>
        </p:nvSpPr>
        <p:spPr>
          <a:xfrm>
            <a:off x="364236" y="356712"/>
            <a:ext cx="7972940" cy="319959"/>
          </a:xfrm>
          <a:prstGeom prst="rect">
            <a:avLst/>
          </a:prstGeom>
        </p:spPr>
        <p:txBody>
          <a:bodyPr vert="horz" wrap="square" lIns="0" tIns="12065" rIns="0" bIns="0" rtlCol="0">
            <a:spAutoFit/>
          </a:bodyPr>
          <a:lstStyle/>
          <a:p>
            <a:pPr marL="38100">
              <a:lnSpc>
                <a:spcPct val="100000"/>
              </a:lnSpc>
              <a:spcBef>
                <a:spcPts val="95"/>
              </a:spcBef>
            </a:pPr>
            <a:r>
              <a:rPr lang="en-US" spc="-45"/>
              <a:t>Effective</a:t>
            </a:r>
            <a:r>
              <a:rPr spc="-45"/>
              <a:t> </a:t>
            </a:r>
            <a:r>
              <a:rPr lang="en-US" spc="-45"/>
              <a:t>Strategies</a:t>
            </a:r>
            <a:r>
              <a:rPr spc="-15"/>
              <a:t> </a:t>
            </a:r>
            <a:r>
              <a:rPr lang="en-US" spc="-15"/>
              <a:t>for</a:t>
            </a:r>
            <a:r>
              <a:rPr spc="-40"/>
              <a:t> </a:t>
            </a:r>
            <a:r>
              <a:t>Managing</a:t>
            </a:r>
            <a:r>
              <a:rPr spc="-30"/>
              <a:t> </a:t>
            </a:r>
            <a:r>
              <a:t>Personal</a:t>
            </a:r>
            <a:r>
              <a:rPr spc="-25"/>
              <a:t> </a:t>
            </a:r>
            <a:r>
              <a:rPr spc="-20"/>
              <a:t>Risk</a:t>
            </a:r>
          </a:p>
        </p:txBody>
      </p:sp>
      <p:grpSp>
        <p:nvGrpSpPr>
          <p:cNvPr id="6" name="object 6">
            <a:extLst>
              <a:ext uri="{FF2B5EF4-FFF2-40B4-BE49-F238E27FC236}">
                <a16:creationId xmlns:a16="http://schemas.microsoft.com/office/drawing/2014/main" id="{B1D985B8-5B38-9805-8AF4-BE539D458469}"/>
              </a:ext>
            </a:extLst>
          </p:cNvPr>
          <p:cNvGrpSpPr/>
          <p:nvPr/>
        </p:nvGrpSpPr>
        <p:grpSpPr>
          <a:xfrm>
            <a:off x="5982461" y="4231385"/>
            <a:ext cx="2330450" cy="2330450"/>
            <a:chOff x="5982461" y="4231385"/>
            <a:chExt cx="2330450" cy="2330450"/>
          </a:xfrm>
        </p:grpSpPr>
        <p:pic>
          <p:nvPicPr>
            <p:cNvPr id="7" name="object 7">
              <a:extLst>
                <a:ext uri="{FF2B5EF4-FFF2-40B4-BE49-F238E27FC236}">
                  <a16:creationId xmlns:a16="http://schemas.microsoft.com/office/drawing/2014/main" id="{FC78F5AC-87D2-9E51-D8BA-8701DE3CD5BE}"/>
                </a:ext>
              </a:extLst>
            </p:cNvPr>
            <p:cNvPicPr/>
            <p:nvPr/>
          </p:nvPicPr>
          <p:blipFill>
            <a:blip r:embed="rId2" cstate="print"/>
            <a:stretch>
              <a:fillRect/>
            </a:stretch>
          </p:blipFill>
          <p:spPr>
            <a:xfrm>
              <a:off x="5982461" y="4231385"/>
              <a:ext cx="2330195" cy="2330195"/>
            </a:xfrm>
            <a:prstGeom prst="rect">
              <a:avLst/>
            </a:prstGeom>
          </p:spPr>
        </p:pic>
        <p:sp>
          <p:nvSpPr>
            <p:cNvPr id="8" name="object 8">
              <a:extLst>
                <a:ext uri="{FF2B5EF4-FFF2-40B4-BE49-F238E27FC236}">
                  <a16:creationId xmlns:a16="http://schemas.microsoft.com/office/drawing/2014/main" id="{68423493-80E8-8A97-0985-73F4F6D3BBC4}"/>
                </a:ext>
              </a:extLst>
            </p:cNvPr>
            <p:cNvSpPr/>
            <p:nvPr/>
          </p:nvSpPr>
          <p:spPr>
            <a:xfrm>
              <a:off x="6068568" y="4317498"/>
              <a:ext cx="2158365" cy="2158365"/>
            </a:xfrm>
            <a:custGeom>
              <a:avLst/>
              <a:gdLst/>
              <a:ahLst/>
              <a:cxnLst/>
              <a:rect l="l" t="t" r="r" b="b"/>
              <a:pathLst>
                <a:path w="2158365" h="2158365">
                  <a:moveTo>
                    <a:pt x="2000046" y="0"/>
                  </a:moveTo>
                  <a:lnTo>
                    <a:pt x="157937" y="0"/>
                  </a:lnTo>
                  <a:lnTo>
                    <a:pt x="108017" y="8052"/>
                  </a:lnTo>
                  <a:lnTo>
                    <a:pt x="64662" y="30473"/>
                  </a:lnTo>
                  <a:lnTo>
                    <a:pt x="30473" y="64662"/>
                  </a:lnTo>
                  <a:lnTo>
                    <a:pt x="8052" y="108017"/>
                  </a:lnTo>
                  <a:lnTo>
                    <a:pt x="0" y="157937"/>
                  </a:lnTo>
                  <a:lnTo>
                    <a:pt x="0" y="2000034"/>
                  </a:lnTo>
                  <a:lnTo>
                    <a:pt x="8052" y="2049959"/>
                  </a:lnTo>
                  <a:lnTo>
                    <a:pt x="30473" y="2093318"/>
                  </a:lnTo>
                  <a:lnTo>
                    <a:pt x="64662" y="2127509"/>
                  </a:lnTo>
                  <a:lnTo>
                    <a:pt x="108017" y="2149931"/>
                  </a:lnTo>
                  <a:lnTo>
                    <a:pt x="157937" y="2157984"/>
                  </a:lnTo>
                  <a:lnTo>
                    <a:pt x="2000046" y="2157984"/>
                  </a:lnTo>
                  <a:lnTo>
                    <a:pt x="2049966" y="2149931"/>
                  </a:lnTo>
                  <a:lnTo>
                    <a:pt x="2093321" y="2127509"/>
                  </a:lnTo>
                  <a:lnTo>
                    <a:pt x="2127510" y="2093318"/>
                  </a:lnTo>
                  <a:lnTo>
                    <a:pt x="2149931" y="2049959"/>
                  </a:lnTo>
                  <a:lnTo>
                    <a:pt x="2157984" y="2000034"/>
                  </a:lnTo>
                  <a:lnTo>
                    <a:pt x="2157984" y="157937"/>
                  </a:lnTo>
                  <a:lnTo>
                    <a:pt x="2149931" y="108017"/>
                  </a:lnTo>
                  <a:lnTo>
                    <a:pt x="2127510" y="64662"/>
                  </a:lnTo>
                  <a:lnTo>
                    <a:pt x="2093321" y="30473"/>
                  </a:lnTo>
                  <a:lnTo>
                    <a:pt x="2049966" y="8052"/>
                  </a:lnTo>
                  <a:lnTo>
                    <a:pt x="2000046" y="0"/>
                  </a:lnTo>
                  <a:close/>
                </a:path>
              </a:pathLst>
            </a:custGeom>
            <a:solidFill>
              <a:srgbClr val="FF6A13">
                <a:alpha val="34899"/>
              </a:srgbClr>
            </a:solidFill>
          </p:spPr>
          <p:txBody>
            <a:bodyPr wrap="square" lIns="0" tIns="0" rIns="0" bIns="0" rtlCol="0"/>
            <a:lstStyle/>
            <a:p>
              <a:endParaRPr/>
            </a:p>
          </p:txBody>
        </p:sp>
      </p:grpSp>
      <p:sp>
        <p:nvSpPr>
          <p:cNvPr id="9" name="object 9">
            <a:extLst>
              <a:ext uri="{FF2B5EF4-FFF2-40B4-BE49-F238E27FC236}">
                <a16:creationId xmlns:a16="http://schemas.microsoft.com/office/drawing/2014/main" id="{7DA2C27E-DEDA-FF19-4B6B-EF45920BB427}"/>
              </a:ext>
            </a:extLst>
          </p:cNvPr>
          <p:cNvSpPr txBox="1"/>
          <p:nvPr/>
        </p:nvSpPr>
        <p:spPr>
          <a:xfrm>
            <a:off x="6193575" y="4897093"/>
            <a:ext cx="1859280" cy="1197123"/>
          </a:xfrm>
          <a:prstGeom prst="rect">
            <a:avLst/>
          </a:prstGeom>
        </p:spPr>
        <p:txBody>
          <a:bodyPr vert="horz" wrap="square" lIns="0" tIns="12065" rIns="0" bIns="0" rtlCol="0">
            <a:spAutoFit/>
          </a:bodyPr>
          <a:lstStyle/>
          <a:p>
            <a:pPr marL="12700" marR="5080">
              <a:lnSpc>
                <a:spcPct val="100000"/>
              </a:lnSpc>
              <a:spcBef>
                <a:spcPts val="95"/>
              </a:spcBef>
            </a:pPr>
            <a:r>
              <a:rPr lang="en-US" sz="1100">
                <a:latin typeface="Arial" panose="020B0604020202020204" pitchFamily="34" charset="0"/>
                <a:cs typeface="Arial" panose="020B0604020202020204" pitchFamily="34" charset="0"/>
              </a:rPr>
              <a:t>Helps to cover the cost of extended care services include nursing home or in-home assistance, protecting assets and helping ensure financial stability in later years.</a:t>
            </a:r>
            <a:endParaRPr sz="1100">
              <a:latin typeface="Arial" panose="020B0604020202020204" pitchFamily="34" charset="0"/>
              <a:cs typeface="Arial" panose="020B0604020202020204" pitchFamily="34" charset="0"/>
            </a:endParaRPr>
          </a:p>
        </p:txBody>
      </p:sp>
      <p:grpSp>
        <p:nvGrpSpPr>
          <p:cNvPr id="10" name="object 10">
            <a:extLst>
              <a:ext uri="{FF2B5EF4-FFF2-40B4-BE49-F238E27FC236}">
                <a16:creationId xmlns:a16="http://schemas.microsoft.com/office/drawing/2014/main" id="{DF4B2A7F-3050-4E6B-C652-46500FE1D18A}"/>
              </a:ext>
            </a:extLst>
          </p:cNvPr>
          <p:cNvGrpSpPr/>
          <p:nvPr/>
        </p:nvGrpSpPr>
        <p:grpSpPr>
          <a:xfrm>
            <a:off x="5919228" y="4159758"/>
            <a:ext cx="2456815" cy="675640"/>
            <a:chOff x="5919228" y="4159758"/>
            <a:chExt cx="2456815" cy="675640"/>
          </a:xfrm>
        </p:grpSpPr>
        <p:pic>
          <p:nvPicPr>
            <p:cNvPr id="11" name="object 11">
              <a:extLst>
                <a:ext uri="{FF2B5EF4-FFF2-40B4-BE49-F238E27FC236}">
                  <a16:creationId xmlns:a16="http://schemas.microsoft.com/office/drawing/2014/main" id="{9E3E29B8-0495-3122-7ACD-80E53A17CE0D}"/>
                </a:ext>
              </a:extLst>
            </p:cNvPr>
            <p:cNvPicPr/>
            <p:nvPr/>
          </p:nvPicPr>
          <p:blipFill>
            <a:blip r:embed="rId3" cstate="print"/>
            <a:stretch>
              <a:fillRect/>
            </a:stretch>
          </p:blipFill>
          <p:spPr>
            <a:xfrm>
              <a:off x="5919228" y="4159758"/>
              <a:ext cx="2456675" cy="675131"/>
            </a:xfrm>
            <a:prstGeom prst="rect">
              <a:avLst/>
            </a:prstGeom>
          </p:spPr>
        </p:pic>
        <p:sp>
          <p:nvSpPr>
            <p:cNvPr id="12" name="object 12">
              <a:extLst>
                <a:ext uri="{FF2B5EF4-FFF2-40B4-BE49-F238E27FC236}">
                  <a16:creationId xmlns:a16="http://schemas.microsoft.com/office/drawing/2014/main" id="{924026FF-5819-4FF9-38D4-72C3D17461EE}"/>
                </a:ext>
              </a:extLst>
            </p:cNvPr>
            <p:cNvSpPr/>
            <p:nvPr/>
          </p:nvSpPr>
          <p:spPr>
            <a:xfrm>
              <a:off x="6068567" y="4291587"/>
              <a:ext cx="2158365" cy="411480"/>
            </a:xfrm>
            <a:custGeom>
              <a:avLst/>
              <a:gdLst/>
              <a:ahLst/>
              <a:cxnLst/>
              <a:rect l="l" t="t" r="r" b="b"/>
              <a:pathLst>
                <a:path w="2158365" h="411479">
                  <a:moveTo>
                    <a:pt x="2127872" y="0"/>
                  </a:moveTo>
                  <a:lnTo>
                    <a:pt x="30111" y="0"/>
                  </a:lnTo>
                  <a:lnTo>
                    <a:pt x="18393" y="2365"/>
                  </a:lnTo>
                  <a:lnTo>
                    <a:pt x="8821" y="8816"/>
                  </a:lnTo>
                  <a:lnTo>
                    <a:pt x="2367" y="18388"/>
                  </a:lnTo>
                  <a:lnTo>
                    <a:pt x="0" y="30111"/>
                  </a:lnTo>
                  <a:lnTo>
                    <a:pt x="0" y="381355"/>
                  </a:lnTo>
                  <a:lnTo>
                    <a:pt x="2367" y="393081"/>
                  </a:lnTo>
                  <a:lnTo>
                    <a:pt x="8821" y="402656"/>
                  </a:lnTo>
                  <a:lnTo>
                    <a:pt x="18393" y="409112"/>
                  </a:lnTo>
                  <a:lnTo>
                    <a:pt x="30111" y="411480"/>
                  </a:lnTo>
                  <a:lnTo>
                    <a:pt x="2127872" y="411480"/>
                  </a:lnTo>
                  <a:lnTo>
                    <a:pt x="2139590" y="409112"/>
                  </a:lnTo>
                  <a:lnTo>
                    <a:pt x="2149162" y="402656"/>
                  </a:lnTo>
                  <a:lnTo>
                    <a:pt x="2155616" y="393081"/>
                  </a:lnTo>
                  <a:lnTo>
                    <a:pt x="2157984" y="381355"/>
                  </a:lnTo>
                  <a:lnTo>
                    <a:pt x="2157984" y="30111"/>
                  </a:lnTo>
                  <a:lnTo>
                    <a:pt x="2155616" y="18388"/>
                  </a:lnTo>
                  <a:lnTo>
                    <a:pt x="2149162" y="8816"/>
                  </a:lnTo>
                  <a:lnTo>
                    <a:pt x="2139590" y="2365"/>
                  </a:lnTo>
                  <a:lnTo>
                    <a:pt x="2127872"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3" name="object 13">
            <a:extLst>
              <a:ext uri="{FF2B5EF4-FFF2-40B4-BE49-F238E27FC236}">
                <a16:creationId xmlns:a16="http://schemas.microsoft.com/office/drawing/2014/main" id="{9513BB84-2138-4141-1C8D-F1D5C2F767D8}"/>
              </a:ext>
            </a:extLst>
          </p:cNvPr>
          <p:cNvSpPr txBox="1"/>
          <p:nvPr/>
        </p:nvSpPr>
        <p:spPr>
          <a:xfrm>
            <a:off x="6449543" y="4328877"/>
            <a:ext cx="1395730" cy="227626"/>
          </a:xfrm>
          <a:prstGeom prst="rect">
            <a:avLst/>
          </a:prstGeom>
        </p:spPr>
        <p:txBody>
          <a:bodyPr vert="horz" wrap="square" lIns="0" tIns="12065" rIns="0" bIns="0" rtlCol="0">
            <a:spAutoFit/>
          </a:bodyPr>
          <a:lstStyle/>
          <a:p>
            <a:pPr marL="12700">
              <a:lnSpc>
                <a:spcPct val="100000"/>
              </a:lnSpc>
              <a:spcBef>
                <a:spcPts val="95"/>
              </a:spcBef>
            </a:pPr>
            <a:r>
              <a:rPr sz="1400" b="1" spc="-10">
                <a:solidFill>
                  <a:schemeClr val="accent1"/>
                </a:solidFill>
                <a:latin typeface="Arial" panose="020B0604020202020204" pitchFamily="34" charset="0"/>
                <a:cs typeface="Arial" panose="020B0604020202020204" pitchFamily="34" charset="0"/>
              </a:rPr>
              <a:t>Long-</a:t>
            </a:r>
            <a:r>
              <a:rPr sz="1400" b="1">
                <a:solidFill>
                  <a:schemeClr val="accent1"/>
                </a:solidFill>
                <a:latin typeface="Arial" panose="020B0604020202020204" pitchFamily="34" charset="0"/>
                <a:cs typeface="Arial" panose="020B0604020202020204" pitchFamily="34" charset="0"/>
              </a:rPr>
              <a:t>Term</a:t>
            </a:r>
            <a:r>
              <a:rPr sz="1400" b="1" spc="-15">
                <a:solidFill>
                  <a:schemeClr val="accent1"/>
                </a:solidFill>
                <a:latin typeface="Arial" panose="020B0604020202020204" pitchFamily="34" charset="0"/>
                <a:cs typeface="Arial" panose="020B0604020202020204" pitchFamily="34" charset="0"/>
              </a:rPr>
              <a:t> </a:t>
            </a:r>
            <a:r>
              <a:rPr sz="1400" b="1" spc="-20">
                <a:solidFill>
                  <a:schemeClr val="accent1"/>
                </a:solidFill>
                <a:latin typeface="Arial" panose="020B0604020202020204" pitchFamily="34" charset="0"/>
                <a:cs typeface="Arial" panose="020B0604020202020204" pitchFamily="34" charset="0"/>
              </a:rPr>
              <a:t>Care</a:t>
            </a:r>
            <a:endParaRPr sz="1400">
              <a:solidFill>
                <a:schemeClr val="accent1"/>
              </a:solidFill>
              <a:latin typeface="Arial" panose="020B0604020202020204" pitchFamily="34" charset="0"/>
              <a:cs typeface="Arial" panose="020B0604020202020204" pitchFamily="34" charset="0"/>
            </a:endParaRPr>
          </a:p>
        </p:txBody>
      </p:sp>
      <p:grpSp>
        <p:nvGrpSpPr>
          <p:cNvPr id="14" name="object 14">
            <a:extLst>
              <a:ext uri="{FF2B5EF4-FFF2-40B4-BE49-F238E27FC236}">
                <a16:creationId xmlns:a16="http://schemas.microsoft.com/office/drawing/2014/main" id="{F0E6B7B7-0C6B-DAB9-13A4-51808EA4FFF3}"/>
              </a:ext>
            </a:extLst>
          </p:cNvPr>
          <p:cNvGrpSpPr/>
          <p:nvPr/>
        </p:nvGrpSpPr>
        <p:grpSpPr>
          <a:xfrm>
            <a:off x="824228" y="1752345"/>
            <a:ext cx="2330450" cy="2330450"/>
            <a:chOff x="824483" y="1748790"/>
            <a:chExt cx="2330450" cy="2330450"/>
          </a:xfrm>
        </p:grpSpPr>
        <p:pic>
          <p:nvPicPr>
            <p:cNvPr id="15" name="object 15">
              <a:extLst>
                <a:ext uri="{FF2B5EF4-FFF2-40B4-BE49-F238E27FC236}">
                  <a16:creationId xmlns:a16="http://schemas.microsoft.com/office/drawing/2014/main" id="{6A4DC3B2-0E8F-5E44-515E-FDC33943414C}"/>
                </a:ext>
              </a:extLst>
            </p:cNvPr>
            <p:cNvPicPr/>
            <p:nvPr/>
          </p:nvPicPr>
          <p:blipFill>
            <a:blip r:embed="rId2" cstate="print"/>
            <a:stretch>
              <a:fillRect/>
            </a:stretch>
          </p:blipFill>
          <p:spPr>
            <a:xfrm>
              <a:off x="824483" y="1748790"/>
              <a:ext cx="2330195" cy="2330195"/>
            </a:xfrm>
            <a:prstGeom prst="rect">
              <a:avLst/>
            </a:prstGeom>
          </p:spPr>
        </p:pic>
        <p:sp>
          <p:nvSpPr>
            <p:cNvPr id="16" name="object 16">
              <a:extLst>
                <a:ext uri="{FF2B5EF4-FFF2-40B4-BE49-F238E27FC236}">
                  <a16:creationId xmlns:a16="http://schemas.microsoft.com/office/drawing/2014/main" id="{884F1008-A7A8-1CA1-B996-6C38681151B9}"/>
                </a:ext>
              </a:extLst>
            </p:cNvPr>
            <p:cNvSpPr/>
            <p:nvPr/>
          </p:nvSpPr>
          <p:spPr>
            <a:xfrm>
              <a:off x="910589" y="1834901"/>
              <a:ext cx="2158365" cy="2158365"/>
            </a:xfrm>
            <a:custGeom>
              <a:avLst/>
              <a:gdLst/>
              <a:ahLst/>
              <a:cxnLst/>
              <a:rect l="l" t="t" r="r" b="b"/>
              <a:pathLst>
                <a:path w="2158365" h="2158365">
                  <a:moveTo>
                    <a:pt x="2000046" y="0"/>
                  </a:moveTo>
                  <a:lnTo>
                    <a:pt x="157937" y="0"/>
                  </a:lnTo>
                  <a:lnTo>
                    <a:pt x="108017" y="8052"/>
                  </a:lnTo>
                  <a:lnTo>
                    <a:pt x="64662" y="30473"/>
                  </a:lnTo>
                  <a:lnTo>
                    <a:pt x="30473" y="64662"/>
                  </a:lnTo>
                  <a:lnTo>
                    <a:pt x="8052" y="108017"/>
                  </a:lnTo>
                  <a:lnTo>
                    <a:pt x="0" y="157937"/>
                  </a:lnTo>
                  <a:lnTo>
                    <a:pt x="0" y="2000034"/>
                  </a:lnTo>
                  <a:lnTo>
                    <a:pt x="8052" y="2049959"/>
                  </a:lnTo>
                  <a:lnTo>
                    <a:pt x="30473" y="2093318"/>
                  </a:lnTo>
                  <a:lnTo>
                    <a:pt x="64662" y="2127509"/>
                  </a:lnTo>
                  <a:lnTo>
                    <a:pt x="108017" y="2149931"/>
                  </a:lnTo>
                  <a:lnTo>
                    <a:pt x="157937" y="2157984"/>
                  </a:lnTo>
                  <a:lnTo>
                    <a:pt x="2000046" y="2157984"/>
                  </a:lnTo>
                  <a:lnTo>
                    <a:pt x="2049966" y="2149931"/>
                  </a:lnTo>
                  <a:lnTo>
                    <a:pt x="2093321" y="2127509"/>
                  </a:lnTo>
                  <a:lnTo>
                    <a:pt x="2127510" y="2093318"/>
                  </a:lnTo>
                  <a:lnTo>
                    <a:pt x="2149931" y="2049959"/>
                  </a:lnTo>
                  <a:lnTo>
                    <a:pt x="2157984" y="2000034"/>
                  </a:lnTo>
                  <a:lnTo>
                    <a:pt x="2157984" y="157937"/>
                  </a:lnTo>
                  <a:lnTo>
                    <a:pt x="2149931" y="108017"/>
                  </a:lnTo>
                  <a:lnTo>
                    <a:pt x="2127510" y="64662"/>
                  </a:lnTo>
                  <a:lnTo>
                    <a:pt x="2093321" y="30473"/>
                  </a:lnTo>
                  <a:lnTo>
                    <a:pt x="2049966" y="8052"/>
                  </a:lnTo>
                  <a:lnTo>
                    <a:pt x="2000046" y="0"/>
                  </a:lnTo>
                  <a:close/>
                </a:path>
              </a:pathLst>
            </a:custGeom>
            <a:solidFill>
              <a:srgbClr val="FF6A13">
                <a:alpha val="34899"/>
              </a:srgbClr>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7" name="object 17">
            <a:extLst>
              <a:ext uri="{FF2B5EF4-FFF2-40B4-BE49-F238E27FC236}">
                <a16:creationId xmlns:a16="http://schemas.microsoft.com/office/drawing/2014/main" id="{9510A4A4-F46D-6BE7-30B1-E7FAC9319FB6}"/>
              </a:ext>
            </a:extLst>
          </p:cNvPr>
          <p:cNvSpPr txBox="1"/>
          <p:nvPr/>
        </p:nvSpPr>
        <p:spPr>
          <a:xfrm>
            <a:off x="993227" y="2414955"/>
            <a:ext cx="1996965" cy="1366400"/>
          </a:xfrm>
          <a:prstGeom prst="rect">
            <a:avLst/>
          </a:prstGeom>
        </p:spPr>
        <p:txBody>
          <a:bodyPr vert="horz" wrap="square" lIns="0" tIns="12065" rIns="0" bIns="0" rtlCol="0">
            <a:spAutoFit/>
          </a:bodyPr>
          <a:lstStyle/>
          <a:p>
            <a:pPr marL="12700" marR="5080">
              <a:lnSpc>
                <a:spcPct val="100000"/>
              </a:lnSpc>
              <a:spcBef>
                <a:spcPts val="95"/>
              </a:spcBef>
            </a:pPr>
            <a:r>
              <a:rPr lang="en-US" sz="1100">
                <a:latin typeface="Arial" panose="020B0604020202020204" pitchFamily="34" charset="0"/>
                <a:cs typeface="Arial" panose="020B0604020202020204" pitchFamily="34" charset="0"/>
              </a:rPr>
              <a:t>Provides financial protection for beneficiaries through the  replacement of income, the payoff of debt and the support of long-term goals, such as education or retirement, for beneficiaries after the insured's passing.  </a:t>
            </a:r>
            <a:r>
              <a:rPr sz="1100" spc="-25">
                <a:latin typeface="Arial" panose="020B0604020202020204" pitchFamily="34" charset="0"/>
                <a:cs typeface="Arial" panose="020B0604020202020204" pitchFamily="34" charset="0"/>
              </a:rPr>
              <a:t> </a:t>
            </a:r>
            <a:endParaRPr sz="1100">
              <a:latin typeface="Arial" panose="020B0604020202020204" pitchFamily="34" charset="0"/>
              <a:cs typeface="Arial" panose="020B0604020202020204" pitchFamily="34" charset="0"/>
            </a:endParaRPr>
          </a:p>
        </p:txBody>
      </p:sp>
      <p:grpSp>
        <p:nvGrpSpPr>
          <p:cNvPr id="18" name="object 18">
            <a:extLst>
              <a:ext uri="{FF2B5EF4-FFF2-40B4-BE49-F238E27FC236}">
                <a16:creationId xmlns:a16="http://schemas.microsoft.com/office/drawing/2014/main" id="{24973557-EF1D-8136-3730-6B287FDDD377}"/>
              </a:ext>
            </a:extLst>
          </p:cNvPr>
          <p:cNvGrpSpPr/>
          <p:nvPr/>
        </p:nvGrpSpPr>
        <p:grpSpPr>
          <a:xfrm>
            <a:off x="760476" y="1691640"/>
            <a:ext cx="2456815" cy="675640"/>
            <a:chOff x="760476" y="1691640"/>
            <a:chExt cx="2456815" cy="675640"/>
          </a:xfrm>
        </p:grpSpPr>
        <p:pic>
          <p:nvPicPr>
            <p:cNvPr id="19" name="object 19">
              <a:extLst>
                <a:ext uri="{FF2B5EF4-FFF2-40B4-BE49-F238E27FC236}">
                  <a16:creationId xmlns:a16="http://schemas.microsoft.com/office/drawing/2014/main" id="{B711E7C6-224A-3B2B-E031-30DF1C61F24B}"/>
                </a:ext>
              </a:extLst>
            </p:cNvPr>
            <p:cNvPicPr/>
            <p:nvPr/>
          </p:nvPicPr>
          <p:blipFill>
            <a:blip r:embed="rId3" cstate="print"/>
            <a:stretch>
              <a:fillRect/>
            </a:stretch>
          </p:blipFill>
          <p:spPr>
            <a:xfrm>
              <a:off x="760476" y="1691640"/>
              <a:ext cx="2456687" cy="675119"/>
            </a:xfrm>
            <a:prstGeom prst="rect">
              <a:avLst/>
            </a:prstGeom>
          </p:spPr>
        </p:pic>
        <p:sp>
          <p:nvSpPr>
            <p:cNvPr id="20" name="object 20">
              <a:extLst>
                <a:ext uri="{FF2B5EF4-FFF2-40B4-BE49-F238E27FC236}">
                  <a16:creationId xmlns:a16="http://schemas.microsoft.com/office/drawing/2014/main" id="{FE5E479A-3E60-48AF-2713-FDB314745A13}"/>
                </a:ext>
              </a:extLst>
            </p:cNvPr>
            <p:cNvSpPr/>
            <p:nvPr/>
          </p:nvSpPr>
          <p:spPr>
            <a:xfrm>
              <a:off x="909828" y="1823471"/>
              <a:ext cx="2158365" cy="411480"/>
            </a:xfrm>
            <a:custGeom>
              <a:avLst/>
              <a:gdLst/>
              <a:ahLst/>
              <a:cxnLst/>
              <a:rect l="l" t="t" r="r" b="b"/>
              <a:pathLst>
                <a:path w="2158365" h="411480">
                  <a:moveTo>
                    <a:pt x="2127872" y="0"/>
                  </a:moveTo>
                  <a:lnTo>
                    <a:pt x="30111" y="0"/>
                  </a:lnTo>
                  <a:lnTo>
                    <a:pt x="18393" y="2365"/>
                  </a:lnTo>
                  <a:lnTo>
                    <a:pt x="8821" y="8816"/>
                  </a:lnTo>
                  <a:lnTo>
                    <a:pt x="2367" y="18388"/>
                  </a:lnTo>
                  <a:lnTo>
                    <a:pt x="0" y="30111"/>
                  </a:lnTo>
                  <a:lnTo>
                    <a:pt x="0" y="381355"/>
                  </a:lnTo>
                  <a:lnTo>
                    <a:pt x="2367" y="393081"/>
                  </a:lnTo>
                  <a:lnTo>
                    <a:pt x="8821" y="402656"/>
                  </a:lnTo>
                  <a:lnTo>
                    <a:pt x="18393" y="409112"/>
                  </a:lnTo>
                  <a:lnTo>
                    <a:pt x="30111" y="411479"/>
                  </a:lnTo>
                  <a:lnTo>
                    <a:pt x="2127872" y="411479"/>
                  </a:lnTo>
                  <a:lnTo>
                    <a:pt x="2139590" y="409112"/>
                  </a:lnTo>
                  <a:lnTo>
                    <a:pt x="2149162" y="402656"/>
                  </a:lnTo>
                  <a:lnTo>
                    <a:pt x="2155616" y="393081"/>
                  </a:lnTo>
                  <a:lnTo>
                    <a:pt x="2157984" y="381355"/>
                  </a:lnTo>
                  <a:lnTo>
                    <a:pt x="2157984" y="30111"/>
                  </a:lnTo>
                  <a:lnTo>
                    <a:pt x="2155616" y="18388"/>
                  </a:lnTo>
                  <a:lnTo>
                    <a:pt x="2149162" y="8816"/>
                  </a:lnTo>
                  <a:lnTo>
                    <a:pt x="2139590" y="2365"/>
                  </a:lnTo>
                  <a:lnTo>
                    <a:pt x="2127872" y="0"/>
                  </a:lnTo>
                  <a:close/>
                </a:path>
              </a:pathLst>
            </a:custGeom>
            <a:solidFill>
              <a:srgbClr val="FFFFFF"/>
            </a:solidFill>
          </p:spPr>
          <p:txBody>
            <a:bodyPr wrap="square" lIns="0" tIns="0" rIns="0" bIns="0" rtlCol="0"/>
            <a:lstStyle/>
            <a:p>
              <a:endParaRPr/>
            </a:p>
          </p:txBody>
        </p:sp>
      </p:grpSp>
      <p:grpSp>
        <p:nvGrpSpPr>
          <p:cNvPr id="21" name="object 21">
            <a:extLst>
              <a:ext uri="{FF2B5EF4-FFF2-40B4-BE49-F238E27FC236}">
                <a16:creationId xmlns:a16="http://schemas.microsoft.com/office/drawing/2014/main" id="{6838A45B-3F52-E7B2-24B5-C2EF84D4340D}"/>
              </a:ext>
            </a:extLst>
          </p:cNvPr>
          <p:cNvGrpSpPr/>
          <p:nvPr/>
        </p:nvGrpSpPr>
        <p:grpSpPr>
          <a:xfrm>
            <a:off x="3403853" y="1752600"/>
            <a:ext cx="2330450" cy="2330450"/>
            <a:chOff x="3403853" y="1752600"/>
            <a:chExt cx="2330450" cy="2330450"/>
          </a:xfrm>
        </p:grpSpPr>
        <p:pic>
          <p:nvPicPr>
            <p:cNvPr id="22" name="object 22">
              <a:extLst>
                <a:ext uri="{FF2B5EF4-FFF2-40B4-BE49-F238E27FC236}">
                  <a16:creationId xmlns:a16="http://schemas.microsoft.com/office/drawing/2014/main" id="{3CE5EA3A-1CFC-CE1A-A98F-60CED7ED6323}"/>
                </a:ext>
              </a:extLst>
            </p:cNvPr>
            <p:cNvPicPr/>
            <p:nvPr/>
          </p:nvPicPr>
          <p:blipFill>
            <a:blip r:embed="rId2" cstate="print"/>
            <a:stretch>
              <a:fillRect/>
            </a:stretch>
          </p:blipFill>
          <p:spPr>
            <a:xfrm>
              <a:off x="3403853" y="1752600"/>
              <a:ext cx="2330195" cy="2330195"/>
            </a:xfrm>
            <a:prstGeom prst="rect">
              <a:avLst/>
            </a:prstGeom>
          </p:spPr>
        </p:pic>
        <p:sp>
          <p:nvSpPr>
            <p:cNvPr id="23" name="object 23">
              <a:extLst>
                <a:ext uri="{FF2B5EF4-FFF2-40B4-BE49-F238E27FC236}">
                  <a16:creationId xmlns:a16="http://schemas.microsoft.com/office/drawing/2014/main" id="{D48F40AE-3215-15AF-354E-D4FD8E8ABC02}"/>
                </a:ext>
              </a:extLst>
            </p:cNvPr>
            <p:cNvSpPr/>
            <p:nvPr/>
          </p:nvSpPr>
          <p:spPr>
            <a:xfrm>
              <a:off x="3489960" y="1838712"/>
              <a:ext cx="2158365" cy="2158365"/>
            </a:xfrm>
            <a:custGeom>
              <a:avLst/>
              <a:gdLst/>
              <a:ahLst/>
              <a:cxnLst/>
              <a:rect l="l" t="t" r="r" b="b"/>
              <a:pathLst>
                <a:path w="2158365" h="2158365">
                  <a:moveTo>
                    <a:pt x="2000046" y="0"/>
                  </a:moveTo>
                  <a:lnTo>
                    <a:pt x="157937" y="0"/>
                  </a:lnTo>
                  <a:lnTo>
                    <a:pt x="108017" y="8052"/>
                  </a:lnTo>
                  <a:lnTo>
                    <a:pt x="64662" y="30473"/>
                  </a:lnTo>
                  <a:lnTo>
                    <a:pt x="30473" y="64662"/>
                  </a:lnTo>
                  <a:lnTo>
                    <a:pt x="8052" y="108017"/>
                  </a:lnTo>
                  <a:lnTo>
                    <a:pt x="0" y="157937"/>
                  </a:lnTo>
                  <a:lnTo>
                    <a:pt x="0" y="2000034"/>
                  </a:lnTo>
                  <a:lnTo>
                    <a:pt x="8052" y="2049959"/>
                  </a:lnTo>
                  <a:lnTo>
                    <a:pt x="30473" y="2093318"/>
                  </a:lnTo>
                  <a:lnTo>
                    <a:pt x="64662" y="2127509"/>
                  </a:lnTo>
                  <a:lnTo>
                    <a:pt x="108017" y="2149931"/>
                  </a:lnTo>
                  <a:lnTo>
                    <a:pt x="157937" y="2157984"/>
                  </a:lnTo>
                  <a:lnTo>
                    <a:pt x="2000046" y="2157984"/>
                  </a:lnTo>
                  <a:lnTo>
                    <a:pt x="2049966" y="2149931"/>
                  </a:lnTo>
                  <a:lnTo>
                    <a:pt x="2093321" y="2127509"/>
                  </a:lnTo>
                  <a:lnTo>
                    <a:pt x="2127510" y="2093318"/>
                  </a:lnTo>
                  <a:lnTo>
                    <a:pt x="2149931" y="2049959"/>
                  </a:lnTo>
                  <a:lnTo>
                    <a:pt x="2157984" y="2000034"/>
                  </a:lnTo>
                  <a:lnTo>
                    <a:pt x="2157984" y="157937"/>
                  </a:lnTo>
                  <a:lnTo>
                    <a:pt x="2149931" y="108017"/>
                  </a:lnTo>
                  <a:lnTo>
                    <a:pt x="2127510" y="64662"/>
                  </a:lnTo>
                  <a:lnTo>
                    <a:pt x="2093321" y="30473"/>
                  </a:lnTo>
                  <a:lnTo>
                    <a:pt x="2049966" y="8052"/>
                  </a:lnTo>
                  <a:lnTo>
                    <a:pt x="2000046" y="0"/>
                  </a:lnTo>
                  <a:close/>
                </a:path>
              </a:pathLst>
            </a:custGeom>
            <a:solidFill>
              <a:srgbClr val="FF6A13">
                <a:alpha val="34899"/>
              </a:srgbClr>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4" name="object 24">
            <a:extLst>
              <a:ext uri="{FF2B5EF4-FFF2-40B4-BE49-F238E27FC236}">
                <a16:creationId xmlns:a16="http://schemas.microsoft.com/office/drawing/2014/main" id="{9815004F-B05C-FE00-26D5-13CC0031A9E8}"/>
              </a:ext>
            </a:extLst>
          </p:cNvPr>
          <p:cNvSpPr txBox="1"/>
          <p:nvPr/>
        </p:nvSpPr>
        <p:spPr>
          <a:xfrm>
            <a:off x="3563006" y="2418393"/>
            <a:ext cx="2012731" cy="1027845"/>
          </a:xfrm>
          <a:prstGeom prst="rect">
            <a:avLst/>
          </a:prstGeom>
        </p:spPr>
        <p:txBody>
          <a:bodyPr vert="horz" wrap="square" lIns="0" tIns="12065" rIns="0" bIns="0" rtlCol="0">
            <a:spAutoFit/>
          </a:bodyPr>
          <a:lstStyle/>
          <a:p>
            <a:pPr marL="12700" marR="5080">
              <a:lnSpc>
                <a:spcPct val="100000"/>
              </a:lnSpc>
              <a:spcBef>
                <a:spcPts val="95"/>
              </a:spcBef>
            </a:pPr>
            <a:r>
              <a:rPr lang="en-US" sz="1100">
                <a:latin typeface="Arial" panose="020B0604020202020204" pitchFamily="34" charset="0"/>
                <a:cs typeface="Arial" panose="020B0604020202020204" pitchFamily="34" charset="0"/>
              </a:rPr>
              <a:t>Essential financial p</a:t>
            </a:r>
            <a:r>
              <a:rPr sz="1100">
                <a:latin typeface="Arial" panose="020B0604020202020204" pitchFamily="34" charset="0"/>
                <a:cs typeface="Arial" panose="020B0604020202020204" pitchFamily="34" charset="0"/>
              </a:rPr>
              <a:t>r</a:t>
            </a:r>
            <a:r>
              <a:rPr lang="en-US" sz="1100">
                <a:latin typeface="Arial" panose="020B0604020202020204" pitchFamily="34" charset="0"/>
                <a:cs typeface="Arial" panose="020B0604020202020204" pitchFamily="34" charset="0"/>
              </a:rPr>
              <a:t>eservation</a:t>
            </a:r>
            <a:r>
              <a:rPr sz="1100" spc="-45">
                <a:latin typeface="Arial" panose="020B0604020202020204" pitchFamily="34" charset="0"/>
                <a:cs typeface="Arial" panose="020B0604020202020204" pitchFamily="34" charset="0"/>
              </a:rPr>
              <a:t> </a:t>
            </a:r>
            <a:r>
              <a:rPr lang="en-US" sz="1100">
                <a:latin typeface="Arial" panose="020B0604020202020204" pitchFamily="34" charset="0"/>
                <a:cs typeface="Arial" panose="020B0604020202020204" pitchFamily="34" charset="0"/>
              </a:rPr>
              <a:t>tool that safeguards assets and creates financial stability by covering losses from property damage, liability claims or unforeseen events.</a:t>
            </a:r>
            <a:endParaRPr sz="1100">
              <a:latin typeface="Arial" panose="020B0604020202020204" pitchFamily="34" charset="0"/>
              <a:cs typeface="Arial" panose="020B0604020202020204" pitchFamily="34" charset="0"/>
            </a:endParaRPr>
          </a:p>
        </p:txBody>
      </p:sp>
      <p:grpSp>
        <p:nvGrpSpPr>
          <p:cNvPr id="25" name="object 25">
            <a:extLst>
              <a:ext uri="{FF2B5EF4-FFF2-40B4-BE49-F238E27FC236}">
                <a16:creationId xmlns:a16="http://schemas.microsoft.com/office/drawing/2014/main" id="{DE3EF444-A02E-0845-5F74-4C4B8CEB7468}"/>
              </a:ext>
            </a:extLst>
          </p:cNvPr>
          <p:cNvGrpSpPr/>
          <p:nvPr/>
        </p:nvGrpSpPr>
        <p:grpSpPr>
          <a:xfrm>
            <a:off x="3339846" y="1688592"/>
            <a:ext cx="2456815" cy="675640"/>
            <a:chOff x="3339846" y="1688592"/>
            <a:chExt cx="2456815" cy="675640"/>
          </a:xfrm>
        </p:grpSpPr>
        <p:pic>
          <p:nvPicPr>
            <p:cNvPr id="26" name="object 26">
              <a:extLst>
                <a:ext uri="{FF2B5EF4-FFF2-40B4-BE49-F238E27FC236}">
                  <a16:creationId xmlns:a16="http://schemas.microsoft.com/office/drawing/2014/main" id="{D6ADF406-277E-D6C3-58E1-0996C619CAD9}"/>
                </a:ext>
              </a:extLst>
            </p:cNvPr>
            <p:cNvPicPr/>
            <p:nvPr/>
          </p:nvPicPr>
          <p:blipFill>
            <a:blip r:embed="rId3" cstate="print"/>
            <a:stretch>
              <a:fillRect/>
            </a:stretch>
          </p:blipFill>
          <p:spPr>
            <a:xfrm>
              <a:off x="3339846" y="1688592"/>
              <a:ext cx="2456687" cy="675131"/>
            </a:xfrm>
            <a:prstGeom prst="rect">
              <a:avLst/>
            </a:prstGeom>
          </p:spPr>
        </p:pic>
        <p:sp>
          <p:nvSpPr>
            <p:cNvPr id="27" name="object 27">
              <a:extLst>
                <a:ext uri="{FF2B5EF4-FFF2-40B4-BE49-F238E27FC236}">
                  <a16:creationId xmlns:a16="http://schemas.microsoft.com/office/drawing/2014/main" id="{EAA9D928-8342-51C3-752B-A21F80F18D22}"/>
                </a:ext>
              </a:extLst>
            </p:cNvPr>
            <p:cNvSpPr/>
            <p:nvPr/>
          </p:nvSpPr>
          <p:spPr>
            <a:xfrm>
              <a:off x="3489197" y="1820421"/>
              <a:ext cx="2158365" cy="411480"/>
            </a:xfrm>
            <a:custGeom>
              <a:avLst/>
              <a:gdLst/>
              <a:ahLst/>
              <a:cxnLst/>
              <a:rect l="l" t="t" r="r" b="b"/>
              <a:pathLst>
                <a:path w="2158365" h="411480">
                  <a:moveTo>
                    <a:pt x="2127872" y="0"/>
                  </a:moveTo>
                  <a:lnTo>
                    <a:pt x="30111" y="0"/>
                  </a:lnTo>
                  <a:lnTo>
                    <a:pt x="18393" y="2365"/>
                  </a:lnTo>
                  <a:lnTo>
                    <a:pt x="8821" y="8816"/>
                  </a:lnTo>
                  <a:lnTo>
                    <a:pt x="2367" y="18388"/>
                  </a:lnTo>
                  <a:lnTo>
                    <a:pt x="0" y="30111"/>
                  </a:lnTo>
                  <a:lnTo>
                    <a:pt x="0" y="381355"/>
                  </a:lnTo>
                  <a:lnTo>
                    <a:pt x="2367" y="393081"/>
                  </a:lnTo>
                  <a:lnTo>
                    <a:pt x="8821" y="402656"/>
                  </a:lnTo>
                  <a:lnTo>
                    <a:pt x="18393" y="409112"/>
                  </a:lnTo>
                  <a:lnTo>
                    <a:pt x="30111" y="411479"/>
                  </a:lnTo>
                  <a:lnTo>
                    <a:pt x="2127872" y="411479"/>
                  </a:lnTo>
                  <a:lnTo>
                    <a:pt x="2139590" y="409112"/>
                  </a:lnTo>
                  <a:lnTo>
                    <a:pt x="2149162" y="402656"/>
                  </a:lnTo>
                  <a:lnTo>
                    <a:pt x="2155616" y="393081"/>
                  </a:lnTo>
                  <a:lnTo>
                    <a:pt x="2157984" y="381355"/>
                  </a:lnTo>
                  <a:lnTo>
                    <a:pt x="2157984" y="30111"/>
                  </a:lnTo>
                  <a:lnTo>
                    <a:pt x="2155616" y="18388"/>
                  </a:lnTo>
                  <a:lnTo>
                    <a:pt x="2149162" y="8816"/>
                  </a:lnTo>
                  <a:lnTo>
                    <a:pt x="2139590" y="2365"/>
                  </a:lnTo>
                  <a:lnTo>
                    <a:pt x="2127872" y="0"/>
                  </a:lnTo>
                  <a:close/>
                </a:path>
              </a:pathLst>
            </a:custGeom>
            <a:solidFill>
              <a:srgbClr val="FFFFFF"/>
            </a:solidFill>
          </p:spPr>
          <p:txBody>
            <a:bodyPr wrap="square" lIns="0" tIns="0" rIns="0" bIns="0" rtlCol="0"/>
            <a:lstStyle/>
            <a:p>
              <a:endParaRPr/>
            </a:p>
          </p:txBody>
        </p:sp>
      </p:grpSp>
      <p:grpSp>
        <p:nvGrpSpPr>
          <p:cNvPr id="28" name="object 28">
            <a:extLst>
              <a:ext uri="{FF2B5EF4-FFF2-40B4-BE49-F238E27FC236}">
                <a16:creationId xmlns:a16="http://schemas.microsoft.com/office/drawing/2014/main" id="{38126EC4-0D71-21B7-6570-29A0EE5CED77}"/>
              </a:ext>
            </a:extLst>
          </p:cNvPr>
          <p:cNvGrpSpPr/>
          <p:nvPr/>
        </p:nvGrpSpPr>
        <p:grpSpPr>
          <a:xfrm>
            <a:off x="3403853" y="4218444"/>
            <a:ext cx="2330450" cy="2330450"/>
            <a:chOff x="3403853" y="4218444"/>
            <a:chExt cx="2330450" cy="2330450"/>
          </a:xfrm>
        </p:grpSpPr>
        <p:pic>
          <p:nvPicPr>
            <p:cNvPr id="29" name="object 29">
              <a:extLst>
                <a:ext uri="{FF2B5EF4-FFF2-40B4-BE49-F238E27FC236}">
                  <a16:creationId xmlns:a16="http://schemas.microsoft.com/office/drawing/2014/main" id="{7F2CAD92-7EDF-6627-DD9D-F906C8F71506}"/>
                </a:ext>
              </a:extLst>
            </p:cNvPr>
            <p:cNvPicPr/>
            <p:nvPr/>
          </p:nvPicPr>
          <p:blipFill>
            <a:blip r:embed="rId2" cstate="print"/>
            <a:stretch>
              <a:fillRect/>
            </a:stretch>
          </p:blipFill>
          <p:spPr>
            <a:xfrm>
              <a:off x="3403853" y="4218444"/>
              <a:ext cx="2330195" cy="2330183"/>
            </a:xfrm>
            <a:prstGeom prst="rect">
              <a:avLst/>
            </a:prstGeom>
          </p:spPr>
        </p:pic>
        <p:sp>
          <p:nvSpPr>
            <p:cNvPr id="30" name="object 30">
              <a:extLst>
                <a:ext uri="{FF2B5EF4-FFF2-40B4-BE49-F238E27FC236}">
                  <a16:creationId xmlns:a16="http://schemas.microsoft.com/office/drawing/2014/main" id="{3368D884-8F56-C964-A535-BB92ADF5FAB1}"/>
                </a:ext>
              </a:extLst>
            </p:cNvPr>
            <p:cNvSpPr/>
            <p:nvPr/>
          </p:nvSpPr>
          <p:spPr>
            <a:xfrm>
              <a:off x="3489959" y="4304544"/>
              <a:ext cx="2158365" cy="2158365"/>
            </a:xfrm>
            <a:custGeom>
              <a:avLst/>
              <a:gdLst/>
              <a:ahLst/>
              <a:cxnLst/>
              <a:rect l="l" t="t" r="r" b="b"/>
              <a:pathLst>
                <a:path w="2158365" h="2158365">
                  <a:moveTo>
                    <a:pt x="2000046" y="0"/>
                  </a:moveTo>
                  <a:lnTo>
                    <a:pt x="157937" y="0"/>
                  </a:lnTo>
                  <a:lnTo>
                    <a:pt x="108017" y="8052"/>
                  </a:lnTo>
                  <a:lnTo>
                    <a:pt x="64662" y="30473"/>
                  </a:lnTo>
                  <a:lnTo>
                    <a:pt x="30473" y="64662"/>
                  </a:lnTo>
                  <a:lnTo>
                    <a:pt x="8052" y="108017"/>
                  </a:lnTo>
                  <a:lnTo>
                    <a:pt x="0" y="157937"/>
                  </a:lnTo>
                  <a:lnTo>
                    <a:pt x="0" y="2000034"/>
                  </a:lnTo>
                  <a:lnTo>
                    <a:pt x="8052" y="2049959"/>
                  </a:lnTo>
                  <a:lnTo>
                    <a:pt x="30473" y="2093318"/>
                  </a:lnTo>
                  <a:lnTo>
                    <a:pt x="64662" y="2127509"/>
                  </a:lnTo>
                  <a:lnTo>
                    <a:pt x="108017" y="2149931"/>
                  </a:lnTo>
                  <a:lnTo>
                    <a:pt x="157937" y="2157984"/>
                  </a:lnTo>
                  <a:lnTo>
                    <a:pt x="2000046" y="2157984"/>
                  </a:lnTo>
                  <a:lnTo>
                    <a:pt x="2049966" y="2149931"/>
                  </a:lnTo>
                  <a:lnTo>
                    <a:pt x="2093321" y="2127509"/>
                  </a:lnTo>
                  <a:lnTo>
                    <a:pt x="2127510" y="2093318"/>
                  </a:lnTo>
                  <a:lnTo>
                    <a:pt x="2149931" y="2049959"/>
                  </a:lnTo>
                  <a:lnTo>
                    <a:pt x="2157984" y="2000034"/>
                  </a:lnTo>
                  <a:lnTo>
                    <a:pt x="2157984" y="157937"/>
                  </a:lnTo>
                  <a:lnTo>
                    <a:pt x="2149931" y="108017"/>
                  </a:lnTo>
                  <a:lnTo>
                    <a:pt x="2127510" y="64662"/>
                  </a:lnTo>
                  <a:lnTo>
                    <a:pt x="2093321" y="30473"/>
                  </a:lnTo>
                  <a:lnTo>
                    <a:pt x="2049966" y="8052"/>
                  </a:lnTo>
                  <a:lnTo>
                    <a:pt x="2000046" y="0"/>
                  </a:lnTo>
                  <a:close/>
                </a:path>
              </a:pathLst>
            </a:custGeom>
            <a:solidFill>
              <a:srgbClr val="FF6A13">
                <a:alpha val="34899"/>
              </a:srgbClr>
            </a:solidFill>
          </p:spPr>
          <p:txBody>
            <a:bodyPr wrap="square" lIns="0" tIns="0" rIns="0" bIns="0" rtlCol="0"/>
            <a:lstStyle/>
            <a:p>
              <a:endParaRPr/>
            </a:p>
          </p:txBody>
        </p:sp>
      </p:grpSp>
      <p:sp>
        <p:nvSpPr>
          <p:cNvPr id="31" name="object 31">
            <a:extLst>
              <a:ext uri="{FF2B5EF4-FFF2-40B4-BE49-F238E27FC236}">
                <a16:creationId xmlns:a16="http://schemas.microsoft.com/office/drawing/2014/main" id="{AF417377-CB32-D144-A0B9-621EB15818A9}"/>
              </a:ext>
            </a:extLst>
          </p:cNvPr>
          <p:cNvSpPr txBox="1"/>
          <p:nvPr/>
        </p:nvSpPr>
        <p:spPr>
          <a:xfrm>
            <a:off x="3563005" y="4882784"/>
            <a:ext cx="2012731" cy="858568"/>
          </a:xfrm>
          <a:prstGeom prst="rect">
            <a:avLst/>
          </a:prstGeom>
        </p:spPr>
        <p:txBody>
          <a:bodyPr vert="horz" wrap="square" lIns="0" tIns="12065" rIns="0" bIns="0" rtlCol="0">
            <a:spAutoFit/>
          </a:bodyPr>
          <a:lstStyle/>
          <a:p>
            <a:pPr marL="12700" marR="5080">
              <a:lnSpc>
                <a:spcPct val="100000"/>
              </a:lnSpc>
              <a:spcBef>
                <a:spcPts val="95"/>
              </a:spcBef>
            </a:pPr>
            <a:r>
              <a:rPr lang="en-US" sz="1100">
                <a:latin typeface="Arial" panose="020B0604020202020204" pitchFamily="34" charset="0"/>
                <a:cs typeface="Arial" panose="020B0604020202020204" pitchFamily="34" charset="0"/>
              </a:rPr>
              <a:t>Helps to protect long-term goals during periods of incapacity caused by illness or injury by providing income replacement to individuals unable to work.</a:t>
            </a:r>
            <a:endParaRPr sz="1100">
              <a:latin typeface="Arial" panose="020B0604020202020204" pitchFamily="34" charset="0"/>
              <a:cs typeface="Arial" panose="020B0604020202020204" pitchFamily="34" charset="0"/>
            </a:endParaRPr>
          </a:p>
        </p:txBody>
      </p:sp>
      <p:grpSp>
        <p:nvGrpSpPr>
          <p:cNvPr id="32" name="object 32">
            <a:extLst>
              <a:ext uri="{FF2B5EF4-FFF2-40B4-BE49-F238E27FC236}">
                <a16:creationId xmlns:a16="http://schemas.microsoft.com/office/drawing/2014/main" id="{A2443BA7-1AB9-1915-681E-A4652DDF24B9}"/>
              </a:ext>
            </a:extLst>
          </p:cNvPr>
          <p:cNvGrpSpPr/>
          <p:nvPr/>
        </p:nvGrpSpPr>
        <p:grpSpPr>
          <a:xfrm>
            <a:off x="3340608" y="4172711"/>
            <a:ext cx="2456815" cy="675640"/>
            <a:chOff x="3340608" y="4172711"/>
            <a:chExt cx="2456815" cy="675640"/>
          </a:xfrm>
        </p:grpSpPr>
        <p:pic>
          <p:nvPicPr>
            <p:cNvPr id="33" name="object 33">
              <a:extLst>
                <a:ext uri="{FF2B5EF4-FFF2-40B4-BE49-F238E27FC236}">
                  <a16:creationId xmlns:a16="http://schemas.microsoft.com/office/drawing/2014/main" id="{7E5BA5B6-8303-AACC-D733-02ADACFB2110}"/>
                </a:ext>
              </a:extLst>
            </p:cNvPr>
            <p:cNvPicPr/>
            <p:nvPr/>
          </p:nvPicPr>
          <p:blipFill>
            <a:blip r:embed="rId3" cstate="print"/>
            <a:stretch>
              <a:fillRect/>
            </a:stretch>
          </p:blipFill>
          <p:spPr>
            <a:xfrm>
              <a:off x="3340608" y="4172711"/>
              <a:ext cx="2456674" cy="675131"/>
            </a:xfrm>
            <a:prstGeom prst="rect">
              <a:avLst/>
            </a:prstGeom>
          </p:spPr>
        </p:pic>
        <p:sp>
          <p:nvSpPr>
            <p:cNvPr id="34" name="object 34">
              <a:extLst>
                <a:ext uri="{FF2B5EF4-FFF2-40B4-BE49-F238E27FC236}">
                  <a16:creationId xmlns:a16="http://schemas.microsoft.com/office/drawing/2014/main" id="{6D07539E-A477-B798-FA68-883A403786BB}"/>
                </a:ext>
              </a:extLst>
            </p:cNvPr>
            <p:cNvSpPr/>
            <p:nvPr/>
          </p:nvSpPr>
          <p:spPr>
            <a:xfrm>
              <a:off x="3489960" y="4304543"/>
              <a:ext cx="2158365" cy="411480"/>
            </a:xfrm>
            <a:custGeom>
              <a:avLst/>
              <a:gdLst/>
              <a:ahLst/>
              <a:cxnLst/>
              <a:rect l="l" t="t" r="r" b="b"/>
              <a:pathLst>
                <a:path w="2158365" h="411479">
                  <a:moveTo>
                    <a:pt x="2127872" y="0"/>
                  </a:moveTo>
                  <a:lnTo>
                    <a:pt x="30111" y="0"/>
                  </a:lnTo>
                  <a:lnTo>
                    <a:pt x="18393" y="2365"/>
                  </a:lnTo>
                  <a:lnTo>
                    <a:pt x="8821" y="8816"/>
                  </a:lnTo>
                  <a:lnTo>
                    <a:pt x="2367" y="18388"/>
                  </a:lnTo>
                  <a:lnTo>
                    <a:pt x="0" y="30111"/>
                  </a:lnTo>
                  <a:lnTo>
                    <a:pt x="0" y="381355"/>
                  </a:lnTo>
                  <a:lnTo>
                    <a:pt x="2367" y="393081"/>
                  </a:lnTo>
                  <a:lnTo>
                    <a:pt x="8821" y="402656"/>
                  </a:lnTo>
                  <a:lnTo>
                    <a:pt x="18393" y="409112"/>
                  </a:lnTo>
                  <a:lnTo>
                    <a:pt x="30111" y="411480"/>
                  </a:lnTo>
                  <a:lnTo>
                    <a:pt x="2127872" y="411480"/>
                  </a:lnTo>
                  <a:lnTo>
                    <a:pt x="2139590" y="409112"/>
                  </a:lnTo>
                  <a:lnTo>
                    <a:pt x="2149162" y="402656"/>
                  </a:lnTo>
                  <a:lnTo>
                    <a:pt x="2155616" y="393081"/>
                  </a:lnTo>
                  <a:lnTo>
                    <a:pt x="2157984" y="381355"/>
                  </a:lnTo>
                  <a:lnTo>
                    <a:pt x="2157984" y="30111"/>
                  </a:lnTo>
                  <a:lnTo>
                    <a:pt x="2155616" y="18388"/>
                  </a:lnTo>
                  <a:lnTo>
                    <a:pt x="2149162" y="8816"/>
                  </a:lnTo>
                  <a:lnTo>
                    <a:pt x="2139590" y="2365"/>
                  </a:lnTo>
                  <a:lnTo>
                    <a:pt x="2127872"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5" name="object 35">
            <a:extLst>
              <a:ext uri="{FF2B5EF4-FFF2-40B4-BE49-F238E27FC236}">
                <a16:creationId xmlns:a16="http://schemas.microsoft.com/office/drawing/2014/main" id="{25FB2638-57CB-5C81-6CA6-9047A9908636}"/>
              </a:ext>
            </a:extLst>
          </p:cNvPr>
          <p:cNvSpPr txBox="1"/>
          <p:nvPr/>
        </p:nvSpPr>
        <p:spPr>
          <a:xfrm>
            <a:off x="3718323" y="4341658"/>
            <a:ext cx="1701800" cy="227626"/>
          </a:xfrm>
          <a:prstGeom prst="rect">
            <a:avLst/>
          </a:prstGeom>
        </p:spPr>
        <p:txBody>
          <a:bodyPr vert="horz" wrap="square" lIns="0" tIns="12065" rIns="0" bIns="0" rtlCol="0">
            <a:spAutoFit/>
          </a:bodyPr>
          <a:lstStyle/>
          <a:p>
            <a:pPr marL="12700">
              <a:lnSpc>
                <a:spcPct val="100000"/>
              </a:lnSpc>
              <a:spcBef>
                <a:spcPts val="95"/>
              </a:spcBef>
            </a:pPr>
            <a:r>
              <a:rPr sz="1400" b="1">
                <a:solidFill>
                  <a:schemeClr val="accent1"/>
                </a:solidFill>
                <a:latin typeface="Arial" panose="020B0604020202020204" pitchFamily="34" charset="0"/>
                <a:cs typeface="Arial" panose="020B0604020202020204" pitchFamily="34" charset="0"/>
              </a:rPr>
              <a:t>Disability</a:t>
            </a:r>
            <a:r>
              <a:rPr sz="1400" b="1" spc="-50">
                <a:solidFill>
                  <a:schemeClr val="accent1"/>
                </a:solidFill>
                <a:latin typeface="Arial" panose="020B0604020202020204" pitchFamily="34" charset="0"/>
                <a:cs typeface="Arial" panose="020B0604020202020204" pitchFamily="34" charset="0"/>
              </a:rPr>
              <a:t> </a:t>
            </a:r>
            <a:r>
              <a:rPr sz="1400" b="1" spc="-10">
                <a:solidFill>
                  <a:schemeClr val="accent1"/>
                </a:solidFill>
                <a:latin typeface="Arial" panose="020B0604020202020204" pitchFamily="34" charset="0"/>
                <a:cs typeface="Arial" panose="020B0604020202020204" pitchFamily="34" charset="0"/>
              </a:rPr>
              <a:t>Insurance</a:t>
            </a:r>
            <a:endParaRPr sz="1400">
              <a:solidFill>
                <a:schemeClr val="accent1"/>
              </a:solidFill>
              <a:latin typeface="Arial" panose="020B0604020202020204" pitchFamily="34" charset="0"/>
              <a:cs typeface="Arial" panose="020B0604020202020204" pitchFamily="34" charset="0"/>
            </a:endParaRPr>
          </a:p>
        </p:txBody>
      </p:sp>
      <p:grpSp>
        <p:nvGrpSpPr>
          <p:cNvPr id="36" name="object 36">
            <a:extLst>
              <a:ext uri="{FF2B5EF4-FFF2-40B4-BE49-F238E27FC236}">
                <a16:creationId xmlns:a16="http://schemas.microsoft.com/office/drawing/2014/main" id="{DD6098E8-8449-385C-FD67-0F8ADCEE2AF8}"/>
              </a:ext>
            </a:extLst>
          </p:cNvPr>
          <p:cNvGrpSpPr/>
          <p:nvPr/>
        </p:nvGrpSpPr>
        <p:grpSpPr>
          <a:xfrm>
            <a:off x="5983223" y="1756410"/>
            <a:ext cx="2330450" cy="2334260"/>
            <a:chOff x="5983223" y="1756410"/>
            <a:chExt cx="2330450" cy="2334260"/>
          </a:xfrm>
        </p:grpSpPr>
        <p:pic>
          <p:nvPicPr>
            <p:cNvPr id="37" name="object 37">
              <a:extLst>
                <a:ext uri="{FF2B5EF4-FFF2-40B4-BE49-F238E27FC236}">
                  <a16:creationId xmlns:a16="http://schemas.microsoft.com/office/drawing/2014/main" id="{371BB634-8F7A-931F-8487-69BD61909DD6}"/>
                </a:ext>
              </a:extLst>
            </p:cNvPr>
            <p:cNvPicPr/>
            <p:nvPr/>
          </p:nvPicPr>
          <p:blipFill>
            <a:blip r:embed="rId4" cstate="print"/>
            <a:stretch>
              <a:fillRect/>
            </a:stretch>
          </p:blipFill>
          <p:spPr>
            <a:xfrm>
              <a:off x="5983223" y="1756410"/>
              <a:ext cx="2330195" cy="2334005"/>
            </a:xfrm>
            <a:prstGeom prst="rect">
              <a:avLst/>
            </a:prstGeom>
          </p:spPr>
        </p:pic>
        <p:sp>
          <p:nvSpPr>
            <p:cNvPr id="38" name="object 38">
              <a:extLst>
                <a:ext uri="{FF2B5EF4-FFF2-40B4-BE49-F238E27FC236}">
                  <a16:creationId xmlns:a16="http://schemas.microsoft.com/office/drawing/2014/main" id="{CBCE56EE-1D3D-A06B-452D-C16DCB02E9DF}"/>
                </a:ext>
              </a:extLst>
            </p:cNvPr>
            <p:cNvSpPr/>
            <p:nvPr/>
          </p:nvSpPr>
          <p:spPr>
            <a:xfrm>
              <a:off x="6069329" y="1842522"/>
              <a:ext cx="2158365" cy="2162175"/>
            </a:xfrm>
            <a:custGeom>
              <a:avLst/>
              <a:gdLst/>
              <a:ahLst/>
              <a:cxnLst/>
              <a:rect l="l" t="t" r="r" b="b"/>
              <a:pathLst>
                <a:path w="2158365" h="2162175">
                  <a:moveTo>
                    <a:pt x="2000046" y="0"/>
                  </a:moveTo>
                  <a:lnTo>
                    <a:pt x="157937" y="0"/>
                  </a:lnTo>
                  <a:lnTo>
                    <a:pt x="108017" y="8052"/>
                  </a:lnTo>
                  <a:lnTo>
                    <a:pt x="64662" y="30473"/>
                  </a:lnTo>
                  <a:lnTo>
                    <a:pt x="30473" y="64662"/>
                  </a:lnTo>
                  <a:lnTo>
                    <a:pt x="8052" y="108017"/>
                  </a:lnTo>
                  <a:lnTo>
                    <a:pt x="0" y="157937"/>
                  </a:lnTo>
                  <a:lnTo>
                    <a:pt x="0" y="2003844"/>
                  </a:lnTo>
                  <a:lnTo>
                    <a:pt x="8052" y="2053769"/>
                  </a:lnTo>
                  <a:lnTo>
                    <a:pt x="30473" y="2097128"/>
                  </a:lnTo>
                  <a:lnTo>
                    <a:pt x="64662" y="2131319"/>
                  </a:lnTo>
                  <a:lnTo>
                    <a:pt x="108017" y="2153741"/>
                  </a:lnTo>
                  <a:lnTo>
                    <a:pt x="157937" y="2161793"/>
                  </a:lnTo>
                  <a:lnTo>
                    <a:pt x="2000046" y="2161793"/>
                  </a:lnTo>
                  <a:lnTo>
                    <a:pt x="2049966" y="2153741"/>
                  </a:lnTo>
                  <a:lnTo>
                    <a:pt x="2093321" y="2131319"/>
                  </a:lnTo>
                  <a:lnTo>
                    <a:pt x="2127510" y="2097128"/>
                  </a:lnTo>
                  <a:lnTo>
                    <a:pt x="2149931" y="2053769"/>
                  </a:lnTo>
                  <a:lnTo>
                    <a:pt x="2157984" y="2003844"/>
                  </a:lnTo>
                  <a:lnTo>
                    <a:pt x="2157984" y="157937"/>
                  </a:lnTo>
                  <a:lnTo>
                    <a:pt x="2149931" y="108017"/>
                  </a:lnTo>
                  <a:lnTo>
                    <a:pt x="2127510" y="64662"/>
                  </a:lnTo>
                  <a:lnTo>
                    <a:pt x="2093321" y="30473"/>
                  </a:lnTo>
                  <a:lnTo>
                    <a:pt x="2049966" y="8052"/>
                  </a:lnTo>
                  <a:lnTo>
                    <a:pt x="2000046" y="0"/>
                  </a:lnTo>
                  <a:close/>
                </a:path>
              </a:pathLst>
            </a:custGeom>
            <a:solidFill>
              <a:srgbClr val="FF6A13">
                <a:alpha val="34899"/>
              </a:srgbClr>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9" name="object 39">
            <a:extLst>
              <a:ext uri="{FF2B5EF4-FFF2-40B4-BE49-F238E27FC236}">
                <a16:creationId xmlns:a16="http://schemas.microsoft.com/office/drawing/2014/main" id="{957C5F8C-2F18-843B-0F67-8BB636C614AD}"/>
              </a:ext>
            </a:extLst>
          </p:cNvPr>
          <p:cNvSpPr txBox="1"/>
          <p:nvPr/>
        </p:nvSpPr>
        <p:spPr>
          <a:xfrm>
            <a:off x="6138041" y="2421058"/>
            <a:ext cx="2012732" cy="1027845"/>
          </a:xfrm>
          <a:prstGeom prst="rect">
            <a:avLst/>
          </a:prstGeom>
        </p:spPr>
        <p:txBody>
          <a:bodyPr vert="horz" wrap="square" lIns="0" tIns="12065" rIns="0" bIns="0" rtlCol="0">
            <a:spAutoFit/>
          </a:bodyPr>
          <a:lstStyle/>
          <a:p>
            <a:pPr marL="12700" marR="5080">
              <a:lnSpc>
                <a:spcPct val="100000"/>
              </a:lnSpc>
              <a:spcBef>
                <a:spcPts val="95"/>
              </a:spcBef>
            </a:pPr>
            <a:r>
              <a:rPr sz="1100">
                <a:latin typeface="Arial" panose="020B0604020202020204" pitchFamily="34" charset="0"/>
                <a:cs typeface="Arial" panose="020B0604020202020204" pitchFamily="34" charset="0"/>
              </a:rPr>
              <a:t>Excess</a:t>
            </a:r>
            <a:r>
              <a:rPr sz="1100" spc="-45">
                <a:latin typeface="Arial" panose="020B0604020202020204" pitchFamily="34" charset="0"/>
                <a:cs typeface="Arial" panose="020B0604020202020204" pitchFamily="34" charset="0"/>
              </a:rPr>
              <a:t> </a:t>
            </a:r>
            <a:r>
              <a:rPr sz="1100">
                <a:latin typeface="Arial" panose="020B0604020202020204" pitchFamily="34" charset="0"/>
                <a:cs typeface="Arial" panose="020B0604020202020204" pitchFamily="34" charset="0"/>
              </a:rPr>
              <a:t>liability</a:t>
            </a:r>
            <a:r>
              <a:rPr sz="1100" spc="-45">
                <a:latin typeface="Arial" panose="020B0604020202020204" pitchFamily="34" charset="0"/>
                <a:cs typeface="Arial" panose="020B0604020202020204" pitchFamily="34" charset="0"/>
              </a:rPr>
              <a:t> </a:t>
            </a:r>
            <a:r>
              <a:rPr sz="1100" spc="-10">
                <a:latin typeface="Arial" panose="020B0604020202020204" pitchFamily="34" charset="0"/>
                <a:cs typeface="Arial" panose="020B0604020202020204" pitchFamily="34" charset="0"/>
              </a:rPr>
              <a:t>coverage </a:t>
            </a:r>
            <a:r>
              <a:rPr lang="en-US" sz="1100" spc="-10">
                <a:latin typeface="Arial" panose="020B0604020202020204" pitchFamily="34" charset="0"/>
                <a:cs typeface="Arial" panose="020B0604020202020204" pitchFamily="34" charset="0"/>
              </a:rPr>
              <a:t>to </a:t>
            </a:r>
            <a:r>
              <a:rPr lang="en-US" sz="1100">
                <a:latin typeface="Arial" panose="020B0604020202020204" pitchFamily="34" charset="0"/>
                <a:cs typeface="Arial" panose="020B0604020202020204" pitchFamily="34" charset="0"/>
              </a:rPr>
              <a:t>extend protection beyond standard</a:t>
            </a:r>
            <a:r>
              <a:rPr sz="1100" spc="-45">
                <a:latin typeface="Arial" panose="020B0604020202020204" pitchFamily="34" charset="0"/>
                <a:cs typeface="Arial" panose="020B0604020202020204" pitchFamily="34" charset="0"/>
              </a:rPr>
              <a:t> </a:t>
            </a:r>
            <a:r>
              <a:rPr sz="1100">
                <a:latin typeface="Arial" panose="020B0604020202020204" pitchFamily="34" charset="0"/>
                <a:cs typeface="Arial" panose="020B0604020202020204" pitchFamily="34" charset="0"/>
              </a:rPr>
              <a:t>homeowners</a:t>
            </a:r>
            <a:r>
              <a:rPr sz="1100" spc="-30">
                <a:latin typeface="Arial" panose="020B0604020202020204" pitchFamily="34" charset="0"/>
                <a:cs typeface="Arial" panose="020B0604020202020204" pitchFamily="34" charset="0"/>
              </a:rPr>
              <a:t> </a:t>
            </a:r>
            <a:r>
              <a:rPr sz="1100">
                <a:latin typeface="Arial" panose="020B0604020202020204" pitchFamily="34" charset="0"/>
                <a:cs typeface="Arial" panose="020B0604020202020204" pitchFamily="34" charset="0"/>
              </a:rPr>
              <a:t>and</a:t>
            </a:r>
            <a:r>
              <a:rPr sz="1100" spc="-30">
                <a:latin typeface="Arial" panose="020B0604020202020204" pitchFamily="34" charset="0"/>
                <a:cs typeface="Arial" panose="020B0604020202020204" pitchFamily="34" charset="0"/>
              </a:rPr>
              <a:t> </a:t>
            </a:r>
            <a:r>
              <a:rPr sz="1100" spc="-20">
                <a:latin typeface="Arial" panose="020B0604020202020204" pitchFamily="34" charset="0"/>
                <a:cs typeface="Arial" panose="020B0604020202020204" pitchFamily="34" charset="0"/>
              </a:rPr>
              <a:t>auto </a:t>
            </a:r>
            <a:r>
              <a:rPr sz="1100">
                <a:latin typeface="Arial" panose="020B0604020202020204" pitchFamily="34" charset="0"/>
                <a:cs typeface="Arial" panose="020B0604020202020204" pitchFamily="34" charset="0"/>
              </a:rPr>
              <a:t>insurance</a:t>
            </a:r>
            <a:r>
              <a:rPr sz="1100" spc="-20">
                <a:latin typeface="Arial" panose="020B0604020202020204" pitchFamily="34" charset="0"/>
                <a:cs typeface="Arial" panose="020B0604020202020204" pitchFamily="34" charset="0"/>
              </a:rPr>
              <a:t> </a:t>
            </a:r>
            <a:r>
              <a:rPr lang="en-US" sz="1100" spc="-20">
                <a:latin typeface="Arial" panose="020B0604020202020204" pitchFamily="34" charset="0"/>
                <a:cs typeface="Arial" panose="020B0604020202020204" pitchFamily="34" charset="0"/>
              </a:rPr>
              <a:t>policies </a:t>
            </a:r>
            <a:r>
              <a:rPr sz="1100">
                <a:latin typeface="Arial" panose="020B0604020202020204" pitchFamily="34" charset="0"/>
                <a:cs typeface="Arial" panose="020B0604020202020204" pitchFamily="34" charset="0"/>
              </a:rPr>
              <a:t>to</a:t>
            </a:r>
            <a:r>
              <a:rPr sz="1100" spc="-25">
                <a:latin typeface="Arial" panose="020B0604020202020204" pitchFamily="34" charset="0"/>
                <a:cs typeface="Arial" panose="020B0604020202020204" pitchFamily="34" charset="0"/>
              </a:rPr>
              <a:t> </a:t>
            </a:r>
            <a:r>
              <a:rPr sz="1100">
                <a:latin typeface="Arial" panose="020B0604020202020204" pitchFamily="34" charset="0"/>
                <a:cs typeface="Arial" panose="020B0604020202020204" pitchFamily="34" charset="0"/>
              </a:rPr>
              <a:t>protect</a:t>
            </a:r>
            <a:r>
              <a:rPr sz="1100" spc="-30">
                <a:latin typeface="Arial" panose="020B0604020202020204" pitchFamily="34" charset="0"/>
                <a:cs typeface="Arial" panose="020B0604020202020204" pitchFamily="34" charset="0"/>
              </a:rPr>
              <a:t> </a:t>
            </a:r>
            <a:r>
              <a:rPr sz="1100">
                <a:latin typeface="Arial" panose="020B0604020202020204" pitchFamily="34" charset="0"/>
                <a:cs typeface="Arial" panose="020B0604020202020204" pitchFamily="34" charset="0"/>
              </a:rPr>
              <a:t>net</a:t>
            </a:r>
            <a:r>
              <a:rPr sz="1100" spc="-25">
                <a:latin typeface="Arial" panose="020B0604020202020204" pitchFamily="34" charset="0"/>
                <a:cs typeface="Arial" panose="020B0604020202020204" pitchFamily="34" charset="0"/>
              </a:rPr>
              <a:t> </a:t>
            </a:r>
            <a:r>
              <a:rPr sz="1100" spc="-20">
                <a:latin typeface="Arial" panose="020B0604020202020204" pitchFamily="34" charset="0"/>
                <a:cs typeface="Arial" panose="020B0604020202020204" pitchFamily="34" charset="0"/>
              </a:rPr>
              <a:t>worth </a:t>
            </a:r>
            <a:r>
              <a:rPr sz="1100">
                <a:latin typeface="Arial" panose="020B0604020202020204" pitchFamily="34" charset="0"/>
                <a:cs typeface="Arial" panose="020B0604020202020204" pitchFamily="34" charset="0"/>
              </a:rPr>
              <a:t>against</a:t>
            </a:r>
            <a:r>
              <a:rPr lang="en-US" sz="1100">
                <a:latin typeface="Arial" panose="020B0604020202020204" pitchFamily="34" charset="0"/>
                <a:cs typeface="Arial" panose="020B0604020202020204" pitchFamily="34" charset="0"/>
              </a:rPr>
              <a:t> significant claims or </a:t>
            </a:r>
            <a:r>
              <a:rPr sz="1100" spc="-10">
                <a:latin typeface="Arial" panose="020B0604020202020204" pitchFamily="34" charset="0"/>
                <a:cs typeface="Arial" panose="020B0604020202020204" pitchFamily="34" charset="0"/>
              </a:rPr>
              <a:t>lawsuits</a:t>
            </a:r>
            <a:r>
              <a:rPr lang="en-US" sz="1100" spc="-10">
                <a:latin typeface="Arial" panose="020B0604020202020204" pitchFamily="34" charset="0"/>
                <a:cs typeface="Arial" panose="020B0604020202020204" pitchFamily="34" charset="0"/>
              </a:rPr>
              <a:t>.</a:t>
            </a:r>
            <a:endParaRPr sz="1100">
              <a:latin typeface="Arial" panose="020B0604020202020204" pitchFamily="34" charset="0"/>
              <a:cs typeface="Arial" panose="020B0604020202020204" pitchFamily="34" charset="0"/>
            </a:endParaRPr>
          </a:p>
        </p:txBody>
      </p:sp>
      <p:grpSp>
        <p:nvGrpSpPr>
          <p:cNvPr id="40" name="object 40">
            <a:extLst>
              <a:ext uri="{FF2B5EF4-FFF2-40B4-BE49-F238E27FC236}">
                <a16:creationId xmlns:a16="http://schemas.microsoft.com/office/drawing/2014/main" id="{B2FA76B6-48C0-0423-1ED7-3550F2374214}"/>
              </a:ext>
            </a:extLst>
          </p:cNvPr>
          <p:cNvGrpSpPr/>
          <p:nvPr/>
        </p:nvGrpSpPr>
        <p:grpSpPr>
          <a:xfrm>
            <a:off x="5918454" y="1680972"/>
            <a:ext cx="2456815" cy="675640"/>
            <a:chOff x="5918454" y="1680972"/>
            <a:chExt cx="2456815" cy="675640"/>
          </a:xfrm>
        </p:grpSpPr>
        <p:pic>
          <p:nvPicPr>
            <p:cNvPr id="41" name="object 41">
              <a:extLst>
                <a:ext uri="{FF2B5EF4-FFF2-40B4-BE49-F238E27FC236}">
                  <a16:creationId xmlns:a16="http://schemas.microsoft.com/office/drawing/2014/main" id="{CB99182D-2468-DC95-031D-8EF92A21E38B}"/>
                </a:ext>
              </a:extLst>
            </p:cNvPr>
            <p:cNvPicPr/>
            <p:nvPr/>
          </p:nvPicPr>
          <p:blipFill>
            <a:blip r:embed="rId3" cstate="print"/>
            <a:stretch>
              <a:fillRect/>
            </a:stretch>
          </p:blipFill>
          <p:spPr>
            <a:xfrm>
              <a:off x="5918454" y="1680972"/>
              <a:ext cx="2456687" cy="675119"/>
            </a:xfrm>
            <a:prstGeom prst="rect">
              <a:avLst/>
            </a:prstGeom>
          </p:spPr>
        </p:pic>
        <p:sp>
          <p:nvSpPr>
            <p:cNvPr id="42" name="object 42">
              <a:extLst>
                <a:ext uri="{FF2B5EF4-FFF2-40B4-BE49-F238E27FC236}">
                  <a16:creationId xmlns:a16="http://schemas.microsoft.com/office/drawing/2014/main" id="{1CE501E5-4C14-E2DA-0396-B3F55DF59B7E}"/>
                </a:ext>
              </a:extLst>
            </p:cNvPr>
            <p:cNvSpPr/>
            <p:nvPr/>
          </p:nvSpPr>
          <p:spPr>
            <a:xfrm>
              <a:off x="6067805" y="1812801"/>
              <a:ext cx="2158365" cy="411480"/>
            </a:xfrm>
            <a:custGeom>
              <a:avLst/>
              <a:gdLst/>
              <a:ahLst/>
              <a:cxnLst/>
              <a:rect l="l" t="t" r="r" b="b"/>
              <a:pathLst>
                <a:path w="2158365" h="411480">
                  <a:moveTo>
                    <a:pt x="2127872" y="0"/>
                  </a:moveTo>
                  <a:lnTo>
                    <a:pt x="30111" y="0"/>
                  </a:lnTo>
                  <a:lnTo>
                    <a:pt x="18393" y="2365"/>
                  </a:lnTo>
                  <a:lnTo>
                    <a:pt x="8821" y="8816"/>
                  </a:lnTo>
                  <a:lnTo>
                    <a:pt x="2367" y="18388"/>
                  </a:lnTo>
                  <a:lnTo>
                    <a:pt x="0" y="30111"/>
                  </a:lnTo>
                  <a:lnTo>
                    <a:pt x="0" y="381355"/>
                  </a:lnTo>
                  <a:lnTo>
                    <a:pt x="2367" y="393081"/>
                  </a:lnTo>
                  <a:lnTo>
                    <a:pt x="8821" y="402656"/>
                  </a:lnTo>
                  <a:lnTo>
                    <a:pt x="18393" y="409112"/>
                  </a:lnTo>
                  <a:lnTo>
                    <a:pt x="30111" y="411479"/>
                  </a:lnTo>
                  <a:lnTo>
                    <a:pt x="2127872" y="411479"/>
                  </a:lnTo>
                  <a:lnTo>
                    <a:pt x="2139590" y="409112"/>
                  </a:lnTo>
                  <a:lnTo>
                    <a:pt x="2149162" y="402656"/>
                  </a:lnTo>
                  <a:lnTo>
                    <a:pt x="2155616" y="393081"/>
                  </a:lnTo>
                  <a:lnTo>
                    <a:pt x="2157984" y="381355"/>
                  </a:lnTo>
                  <a:lnTo>
                    <a:pt x="2157984" y="30111"/>
                  </a:lnTo>
                  <a:lnTo>
                    <a:pt x="2155616" y="18388"/>
                  </a:lnTo>
                  <a:lnTo>
                    <a:pt x="2149162" y="8816"/>
                  </a:lnTo>
                  <a:lnTo>
                    <a:pt x="2139590" y="2365"/>
                  </a:lnTo>
                  <a:lnTo>
                    <a:pt x="2127872" y="0"/>
                  </a:lnTo>
                  <a:close/>
                </a:path>
              </a:pathLst>
            </a:custGeom>
            <a:solidFill>
              <a:srgbClr val="FFFFFF"/>
            </a:solidFill>
          </p:spPr>
          <p:txBody>
            <a:bodyPr wrap="square" lIns="0" tIns="0" rIns="0" bIns="0" rtlCol="0"/>
            <a:lstStyle/>
            <a:p>
              <a:endParaRPr/>
            </a:p>
          </p:txBody>
        </p:sp>
      </p:grpSp>
      <p:sp>
        <p:nvSpPr>
          <p:cNvPr id="43" name="object 43">
            <a:extLst>
              <a:ext uri="{FF2B5EF4-FFF2-40B4-BE49-F238E27FC236}">
                <a16:creationId xmlns:a16="http://schemas.microsoft.com/office/drawing/2014/main" id="{D88E27A0-3888-A450-4669-06387F66266D}"/>
              </a:ext>
            </a:extLst>
          </p:cNvPr>
          <p:cNvSpPr txBox="1"/>
          <p:nvPr/>
        </p:nvSpPr>
        <p:spPr>
          <a:xfrm>
            <a:off x="389636" y="1079246"/>
            <a:ext cx="7595234" cy="1020444"/>
          </a:xfrm>
          <a:prstGeom prst="rect">
            <a:avLst/>
          </a:prstGeom>
        </p:spPr>
        <p:txBody>
          <a:bodyPr vert="horz" wrap="square" lIns="0" tIns="12700" rIns="0" bIns="0" rtlCol="0">
            <a:spAutoFit/>
          </a:bodyPr>
          <a:lstStyle/>
          <a:p>
            <a:pPr marL="12700" marR="118110">
              <a:lnSpc>
                <a:spcPct val="100000"/>
              </a:lnSpc>
              <a:spcBef>
                <a:spcPts val="100"/>
              </a:spcBef>
            </a:pPr>
            <a:r>
              <a:rPr sz="1500" dirty="0">
                <a:latin typeface="Arial"/>
                <a:cs typeface="Arial"/>
              </a:rPr>
              <a:t>A</a:t>
            </a:r>
            <a:r>
              <a:rPr sz="1500" spc="-105" dirty="0">
                <a:latin typeface="Arial"/>
                <a:cs typeface="Arial"/>
              </a:rPr>
              <a:t> </a:t>
            </a:r>
            <a:r>
              <a:rPr sz="1500" dirty="0">
                <a:latin typeface="Arial"/>
                <a:cs typeface="Arial"/>
              </a:rPr>
              <a:t>thoughtful</a:t>
            </a:r>
            <a:r>
              <a:rPr sz="1500" spc="-80" dirty="0">
                <a:latin typeface="Arial"/>
                <a:cs typeface="Arial"/>
              </a:rPr>
              <a:t> </a:t>
            </a:r>
            <a:r>
              <a:rPr sz="1500" dirty="0">
                <a:latin typeface="Arial"/>
                <a:cs typeface="Arial"/>
              </a:rPr>
              <a:t>risk</a:t>
            </a:r>
            <a:r>
              <a:rPr sz="1500" spc="-55" dirty="0">
                <a:latin typeface="Arial"/>
                <a:cs typeface="Arial"/>
              </a:rPr>
              <a:t> </a:t>
            </a:r>
            <a:r>
              <a:rPr sz="1500" dirty="0">
                <a:latin typeface="Arial"/>
                <a:cs typeface="Arial"/>
              </a:rPr>
              <a:t>management</a:t>
            </a:r>
            <a:r>
              <a:rPr sz="1500" spc="-45" dirty="0">
                <a:latin typeface="Arial"/>
                <a:cs typeface="Arial"/>
              </a:rPr>
              <a:t> </a:t>
            </a:r>
            <a:r>
              <a:rPr sz="1500" dirty="0">
                <a:latin typeface="Arial"/>
                <a:cs typeface="Arial"/>
              </a:rPr>
              <a:t>(insurance)</a:t>
            </a:r>
            <a:r>
              <a:rPr sz="1500" spc="-40" dirty="0">
                <a:latin typeface="Arial"/>
                <a:cs typeface="Arial"/>
              </a:rPr>
              <a:t> </a:t>
            </a:r>
            <a:r>
              <a:rPr sz="1500" dirty="0">
                <a:latin typeface="Arial"/>
                <a:cs typeface="Arial"/>
              </a:rPr>
              <a:t>plan</a:t>
            </a:r>
            <a:r>
              <a:rPr sz="1500" spc="-55" dirty="0">
                <a:latin typeface="Arial"/>
                <a:cs typeface="Arial"/>
              </a:rPr>
              <a:t> </a:t>
            </a:r>
            <a:r>
              <a:rPr sz="1500" dirty="0">
                <a:latin typeface="Arial"/>
                <a:cs typeface="Arial"/>
              </a:rPr>
              <a:t>requires</a:t>
            </a:r>
            <a:r>
              <a:rPr sz="1500" spc="-45" dirty="0">
                <a:latin typeface="Arial"/>
                <a:cs typeface="Arial"/>
              </a:rPr>
              <a:t> </a:t>
            </a:r>
            <a:r>
              <a:rPr sz="1500" dirty="0">
                <a:latin typeface="Arial"/>
                <a:cs typeface="Arial"/>
              </a:rPr>
              <a:t>periodic</a:t>
            </a:r>
            <a:r>
              <a:rPr sz="1500" spc="-40" dirty="0">
                <a:latin typeface="Arial"/>
                <a:cs typeface="Arial"/>
              </a:rPr>
              <a:t> </a:t>
            </a:r>
            <a:r>
              <a:rPr sz="1500" dirty="0">
                <a:latin typeface="Arial"/>
                <a:cs typeface="Arial"/>
              </a:rPr>
              <a:t>evaluations</a:t>
            </a:r>
            <a:r>
              <a:rPr sz="1500" spc="-45" dirty="0">
                <a:latin typeface="Arial"/>
                <a:cs typeface="Arial"/>
              </a:rPr>
              <a:t> </a:t>
            </a:r>
            <a:r>
              <a:rPr sz="1500" dirty="0">
                <a:latin typeface="Arial"/>
                <a:cs typeface="Arial"/>
              </a:rPr>
              <a:t>to</a:t>
            </a:r>
            <a:r>
              <a:rPr sz="1500" spc="-60" dirty="0">
                <a:latin typeface="Arial"/>
                <a:cs typeface="Arial"/>
              </a:rPr>
              <a:t> </a:t>
            </a:r>
            <a:r>
              <a:rPr sz="1500" spc="-10" dirty="0">
                <a:latin typeface="Arial"/>
                <a:cs typeface="Arial"/>
              </a:rPr>
              <a:t>reassess </a:t>
            </a:r>
            <a:r>
              <a:rPr sz="1500" dirty="0">
                <a:latin typeface="Arial"/>
                <a:cs typeface="Arial"/>
              </a:rPr>
              <a:t>objectives</a:t>
            </a:r>
            <a:r>
              <a:rPr sz="1500" spc="-45" dirty="0">
                <a:latin typeface="Arial"/>
                <a:cs typeface="Arial"/>
              </a:rPr>
              <a:t> </a:t>
            </a:r>
            <a:r>
              <a:rPr sz="1500" dirty="0">
                <a:latin typeface="Arial"/>
                <a:cs typeface="Arial"/>
              </a:rPr>
              <a:t>and</a:t>
            </a:r>
            <a:r>
              <a:rPr sz="1500" spc="-45" dirty="0">
                <a:latin typeface="Arial"/>
                <a:cs typeface="Arial"/>
              </a:rPr>
              <a:t> </a:t>
            </a:r>
            <a:r>
              <a:rPr sz="1500" dirty="0">
                <a:latin typeface="Arial"/>
                <a:cs typeface="Arial"/>
              </a:rPr>
              <a:t>sufficiency</a:t>
            </a:r>
            <a:r>
              <a:rPr sz="1500" spc="-40" dirty="0">
                <a:latin typeface="Arial"/>
                <a:cs typeface="Arial"/>
              </a:rPr>
              <a:t> </a:t>
            </a:r>
            <a:r>
              <a:rPr sz="1500" dirty="0">
                <a:latin typeface="Arial"/>
                <a:cs typeface="Arial"/>
              </a:rPr>
              <a:t>of</a:t>
            </a:r>
            <a:r>
              <a:rPr sz="1500" spc="-60" dirty="0">
                <a:latin typeface="Arial"/>
                <a:cs typeface="Arial"/>
              </a:rPr>
              <a:t> </a:t>
            </a:r>
            <a:r>
              <a:rPr sz="1500" spc="-10" dirty="0">
                <a:latin typeface="Arial"/>
                <a:cs typeface="Arial"/>
              </a:rPr>
              <a:t>coverages</a:t>
            </a:r>
            <a:endParaRPr sz="1500" dirty="0">
              <a:latin typeface="Arial"/>
              <a:cs typeface="Arial"/>
            </a:endParaRPr>
          </a:p>
          <a:p>
            <a:pPr>
              <a:lnSpc>
                <a:spcPct val="100000"/>
              </a:lnSpc>
              <a:spcBef>
                <a:spcPts val="825"/>
              </a:spcBef>
            </a:pPr>
            <a:endParaRPr sz="1500" dirty="0">
              <a:latin typeface="Arial"/>
              <a:cs typeface="Arial"/>
            </a:endParaRPr>
          </a:p>
          <a:p>
            <a:pPr marL="997585">
              <a:lnSpc>
                <a:spcPct val="100000"/>
              </a:lnSpc>
              <a:spcBef>
                <a:spcPts val="5"/>
              </a:spcBef>
              <a:tabLst>
                <a:tab pos="3329940" algn="l"/>
                <a:tab pos="5933440" algn="l"/>
              </a:tabLst>
            </a:pPr>
            <a:r>
              <a:rPr sz="1400" b="1" dirty="0">
                <a:solidFill>
                  <a:schemeClr val="accent1"/>
                </a:solidFill>
                <a:latin typeface="Arial"/>
                <a:cs typeface="Arial"/>
              </a:rPr>
              <a:t>Life</a:t>
            </a:r>
            <a:r>
              <a:rPr sz="1400" b="1" spc="-30" dirty="0">
                <a:solidFill>
                  <a:schemeClr val="accent1"/>
                </a:solidFill>
                <a:latin typeface="Arial"/>
                <a:cs typeface="Arial"/>
              </a:rPr>
              <a:t> </a:t>
            </a:r>
            <a:r>
              <a:rPr sz="1400" b="1" spc="-10" dirty="0">
                <a:solidFill>
                  <a:schemeClr val="accent1"/>
                </a:solidFill>
                <a:latin typeface="Arial"/>
                <a:cs typeface="Arial"/>
              </a:rPr>
              <a:t>Insurance</a:t>
            </a:r>
            <a:r>
              <a:rPr sz="1400" b="1" dirty="0">
                <a:latin typeface="Arial"/>
                <a:cs typeface="Arial"/>
              </a:rPr>
              <a:t>	</a:t>
            </a:r>
            <a:r>
              <a:rPr sz="2100" b="1" baseline="1984" dirty="0">
                <a:solidFill>
                  <a:schemeClr val="accent1"/>
                </a:solidFill>
                <a:latin typeface="Arial"/>
                <a:cs typeface="Arial"/>
              </a:rPr>
              <a:t>Property</a:t>
            </a:r>
            <a:r>
              <a:rPr sz="2100" b="1" spc="-44" baseline="1984" dirty="0">
                <a:solidFill>
                  <a:schemeClr val="accent1"/>
                </a:solidFill>
                <a:latin typeface="Arial"/>
                <a:cs typeface="Arial"/>
              </a:rPr>
              <a:t> </a:t>
            </a:r>
            <a:r>
              <a:rPr sz="2100" b="1" baseline="1984" dirty="0">
                <a:solidFill>
                  <a:schemeClr val="accent1"/>
                </a:solidFill>
                <a:latin typeface="Arial"/>
                <a:cs typeface="Arial"/>
              </a:rPr>
              <a:t>&amp;</a:t>
            </a:r>
            <a:r>
              <a:rPr sz="2100" b="1" spc="-44" baseline="1984" dirty="0">
                <a:solidFill>
                  <a:schemeClr val="accent1"/>
                </a:solidFill>
                <a:latin typeface="Arial"/>
                <a:cs typeface="Arial"/>
              </a:rPr>
              <a:t> </a:t>
            </a:r>
            <a:r>
              <a:rPr sz="2100" b="1" spc="-15" baseline="1984" dirty="0">
                <a:solidFill>
                  <a:schemeClr val="accent1"/>
                </a:solidFill>
                <a:latin typeface="Arial"/>
                <a:cs typeface="Arial"/>
              </a:rPr>
              <a:t>Casualty</a:t>
            </a:r>
            <a:r>
              <a:rPr sz="2100" b="1" baseline="1984" dirty="0">
                <a:latin typeface="Arial"/>
                <a:cs typeface="Arial"/>
              </a:rPr>
              <a:t>	</a:t>
            </a:r>
            <a:r>
              <a:rPr sz="2100" b="1" baseline="3968" dirty="0">
                <a:solidFill>
                  <a:schemeClr val="accent1"/>
                </a:solidFill>
                <a:latin typeface="Arial"/>
                <a:cs typeface="Arial"/>
              </a:rPr>
              <a:t>Umbrella</a:t>
            </a:r>
            <a:r>
              <a:rPr sz="2100" b="1" spc="-89" baseline="3968" dirty="0">
                <a:solidFill>
                  <a:schemeClr val="accent1"/>
                </a:solidFill>
                <a:latin typeface="Arial"/>
                <a:cs typeface="Arial"/>
              </a:rPr>
              <a:t> </a:t>
            </a:r>
            <a:r>
              <a:rPr sz="2100" b="1" spc="-15" baseline="3968" dirty="0">
                <a:solidFill>
                  <a:schemeClr val="accent1"/>
                </a:solidFill>
                <a:latin typeface="Arial"/>
                <a:cs typeface="Arial"/>
              </a:rPr>
              <a:t>Insurance</a:t>
            </a:r>
            <a:endParaRPr sz="2100" baseline="3968" dirty="0">
              <a:solidFill>
                <a:schemeClr val="accent1"/>
              </a:solidFill>
              <a:latin typeface="Arial"/>
              <a:cs typeface="Arial"/>
            </a:endParaRPr>
          </a:p>
        </p:txBody>
      </p:sp>
      <p:grpSp>
        <p:nvGrpSpPr>
          <p:cNvPr id="44" name="object 44">
            <a:extLst>
              <a:ext uri="{FF2B5EF4-FFF2-40B4-BE49-F238E27FC236}">
                <a16:creationId xmlns:a16="http://schemas.microsoft.com/office/drawing/2014/main" id="{CC49DEDD-42A3-6200-1F0B-34560B93D16F}"/>
              </a:ext>
            </a:extLst>
          </p:cNvPr>
          <p:cNvGrpSpPr/>
          <p:nvPr/>
        </p:nvGrpSpPr>
        <p:grpSpPr>
          <a:xfrm>
            <a:off x="824483" y="4231385"/>
            <a:ext cx="2330450" cy="2334260"/>
            <a:chOff x="824483" y="4231385"/>
            <a:chExt cx="2330450" cy="2334260"/>
          </a:xfrm>
        </p:grpSpPr>
        <p:pic>
          <p:nvPicPr>
            <p:cNvPr id="45" name="object 45">
              <a:extLst>
                <a:ext uri="{FF2B5EF4-FFF2-40B4-BE49-F238E27FC236}">
                  <a16:creationId xmlns:a16="http://schemas.microsoft.com/office/drawing/2014/main" id="{395B4DFB-2122-B5FB-01EA-3BD24CA66C9A}"/>
                </a:ext>
              </a:extLst>
            </p:cNvPr>
            <p:cNvPicPr/>
            <p:nvPr/>
          </p:nvPicPr>
          <p:blipFill>
            <a:blip r:embed="rId4" cstate="print"/>
            <a:stretch>
              <a:fillRect/>
            </a:stretch>
          </p:blipFill>
          <p:spPr>
            <a:xfrm>
              <a:off x="824483" y="4231385"/>
              <a:ext cx="2330195" cy="2334005"/>
            </a:xfrm>
            <a:prstGeom prst="rect">
              <a:avLst/>
            </a:prstGeom>
          </p:spPr>
        </p:pic>
        <p:sp>
          <p:nvSpPr>
            <p:cNvPr id="46" name="object 46">
              <a:extLst>
                <a:ext uri="{FF2B5EF4-FFF2-40B4-BE49-F238E27FC236}">
                  <a16:creationId xmlns:a16="http://schemas.microsoft.com/office/drawing/2014/main" id="{54811658-A84A-1951-630A-2C73BFF6E369}"/>
                </a:ext>
              </a:extLst>
            </p:cNvPr>
            <p:cNvSpPr/>
            <p:nvPr/>
          </p:nvSpPr>
          <p:spPr>
            <a:xfrm>
              <a:off x="910589" y="4317496"/>
              <a:ext cx="2158365" cy="2162175"/>
            </a:xfrm>
            <a:custGeom>
              <a:avLst/>
              <a:gdLst/>
              <a:ahLst/>
              <a:cxnLst/>
              <a:rect l="l" t="t" r="r" b="b"/>
              <a:pathLst>
                <a:path w="2158365" h="2162175">
                  <a:moveTo>
                    <a:pt x="2000046" y="0"/>
                  </a:moveTo>
                  <a:lnTo>
                    <a:pt x="157937" y="0"/>
                  </a:lnTo>
                  <a:lnTo>
                    <a:pt x="108017" y="8052"/>
                  </a:lnTo>
                  <a:lnTo>
                    <a:pt x="64662" y="30473"/>
                  </a:lnTo>
                  <a:lnTo>
                    <a:pt x="30473" y="64662"/>
                  </a:lnTo>
                  <a:lnTo>
                    <a:pt x="8052" y="108017"/>
                  </a:lnTo>
                  <a:lnTo>
                    <a:pt x="0" y="157937"/>
                  </a:lnTo>
                  <a:lnTo>
                    <a:pt x="0" y="2003844"/>
                  </a:lnTo>
                  <a:lnTo>
                    <a:pt x="8052" y="2053769"/>
                  </a:lnTo>
                  <a:lnTo>
                    <a:pt x="30473" y="2097128"/>
                  </a:lnTo>
                  <a:lnTo>
                    <a:pt x="64662" y="2131319"/>
                  </a:lnTo>
                  <a:lnTo>
                    <a:pt x="108017" y="2153741"/>
                  </a:lnTo>
                  <a:lnTo>
                    <a:pt x="157937" y="2161794"/>
                  </a:lnTo>
                  <a:lnTo>
                    <a:pt x="2000046" y="2161794"/>
                  </a:lnTo>
                  <a:lnTo>
                    <a:pt x="2049966" y="2153741"/>
                  </a:lnTo>
                  <a:lnTo>
                    <a:pt x="2093321" y="2131319"/>
                  </a:lnTo>
                  <a:lnTo>
                    <a:pt x="2127510" y="2097128"/>
                  </a:lnTo>
                  <a:lnTo>
                    <a:pt x="2149931" y="2053769"/>
                  </a:lnTo>
                  <a:lnTo>
                    <a:pt x="2157984" y="2003844"/>
                  </a:lnTo>
                  <a:lnTo>
                    <a:pt x="2157984" y="157937"/>
                  </a:lnTo>
                  <a:lnTo>
                    <a:pt x="2149931" y="108017"/>
                  </a:lnTo>
                  <a:lnTo>
                    <a:pt x="2127510" y="64662"/>
                  </a:lnTo>
                  <a:lnTo>
                    <a:pt x="2093321" y="30473"/>
                  </a:lnTo>
                  <a:lnTo>
                    <a:pt x="2049966" y="8052"/>
                  </a:lnTo>
                  <a:lnTo>
                    <a:pt x="2000046" y="0"/>
                  </a:lnTo>
                  <a:close/>
                </a:path>
              </a:pathLst>
            </a:custGeom>
            <a:solidFill>
              <a:srgbClr val="FF6A13">
                <a:alpha val="34899"/>
              </a:srgbClr>
            </a:solidFill>
          </p:spPr>
          <p:txBody>
            <a:bodyPr wrap="square" lIns="0" tIns="0" rIns="0" bIns="0" rtlCol="0"/>
            <a:lstStyle/>
            <a:p>
              <a:endParaRPr/>
            </a:p>
          </p:txBody>
        </p:sp>
      </p:grpSp>
      <p:sp>
        <p:nvSpPr>
          <p:cNvPr id="47" name="object 47">
            <a:extLst>
              <a:ext uri="{FF2B5EF4-FFF2-40B4-BE49-F238E27FC236}">
                <a16:creationId xmlns:a16="http://schemas.microsoft.com/office/drawing/2014/main" id="{0953EA32-7CB9-6B81-A598-032E9B18691A}"/>
              </a:ext>
            </a:extLst>
          </p:cNvPr>
          <p:cNvSpPr txBox="1"/>
          <p:nvPr/>
        </p:nvSpPr>
        <p:spPr>
          <a:xfrm>
            <a:off x="993227" y="4896018"/>
            <a:ext cx="1996965" cy="1197123"/>
          </a:xfrm>
          <a:prstGeom prst="rect">
            <a:avLst/>
          </a:prstGeom>
        </p:spPr>
        <p:txBody>
          <a:bodyPr vert="horz" wrap="square" lIns="0" tIns="12065" rIns="0" bIns="0" rtlCol="0">
            <a:spAutoFit/>
          </a:bodyPr>
          <a:lstStyle/>
          <a:p>
            <a:pPr marL="12700" marR="5080">
              <a:lnSpc>
                <a:spcPct val="100000"/>
              </a:lnSpc>
              <a:spcBef>
                <a:spcPts val="95"/>
              </a:spcBef>
            </a:pPr>
            <a:r>
              <a:rPr lang="en-US" sz="1100">
                <a:latin typeface="Arial" panose="020B0604020202020204" pitchFamily="34" charset="0"/>
                <a:cs typeface="Arial" panose="020B0604020202020204" pitchFamily="34" charset="0"/>
              </a:rPr>
              <a:t>Provides financial coverage for medical expenses, reducing the burden of healthcare costs and helps ensure access to necessary treatments, preventative care and emergency services.</a:t>
            </a:r>
            <a:endParaRPr sz="1100">
              <a:latin typeface="Arial" panose="020B0604020202020204" pitchFamily="34" charset="0"/>
              <a:cs typeface="Arial" panose="020B0604020202020204" pitchFamily="34" charset="0"/>
            </a:endParaRPr>
          </a:p>
        </p:txBody>
      </p:sp>
      <p:grpSp>
        <p:nvGrpSpPr>
          <p:cNvPr id="48" name="object 48">
            <a:extLst>
              <a:ext uri="{FF2B5EF4-FFF2-40B4-BE49-F238E27FC236}">
                <a16:creationId xmlns:a16="http://schemas.microsoft.com/office/drawing/2014/main" id="{2F82012C-593C-2AFE-12EA-678D5F801F44}"/>
              </a:ext>
            </a:extLst>
          </p:cNvPr>
          <p:cNvGrpSpPr/>
          <p:nvPr/>
        </p:nvGrpSpPr>
        <p:grpSpPr>
          <a:xfrm>
            <a:off x="760476" y="4155960"/>
            <a:ext cx="2456815" cy="675640"/>
            <a:chOff x="760476" y="4155960"/>
            <a:chExt cx="2456815" cy="675640"/>
          </a:xfrm>
        </p:grpSpPr>
        <p:pic>
          <p:nvPicPr>
            <p:cNvPr id="49" name="object 49">
              <a:extLst>
                <a:ext uri="{FF2B5EF4-FFF2-40B4-BE49-F238E27FC236}">
                  <a16:creationId xmlns:a16="http://schemas.microsoft.com/office/drawing/2014/main" id="{581DD6A6-DB0E-970E-9818-BA8F72255C9F}"/>
                </a:ext>
              </a:extLst>
            </p:cNvPr>
            <p:cNvPicPr/>
            <p:nvPr/>
          </p:nvPicPr>
          <p:blipFill>
            <a:blip r:embed="rId3" cstate="print"/>
            <a:stretch>
              <a:fillRect/>
            </a:stretch>
          </p:blipFill>
          <p:spPr>
            <a:xfrm>
              <a:off x="760476" y="4155960"/>
              <a:ext cx="2456687" cy="675119"/>
            </a:xfrm>
            <a:prstGeom prst="rect">
              <a:avLst/>
            </a:prstGeom>
          </p:spPr>
        </p:pic>
        <p:sp>
          <p:nvSpPr>
            <p:cNvPr id="50" name="object 50">
              <a:extLst>
                <a:ext uri="{FF2B5EF4-FFF2-40B4-BE49-F238E27FC236}">
                  <a16:creationId xmlns:a16="http://schemas.microsoft.com/office/drawing/2014/main" id="{BD0B0FD3-D560-1910-545C-27CA863DCE5E}"/>
                </a:ext>
              </a:extLst>
            </p:cNvPr>
            <p:cNvSpPr/>
            <p:nvPr/>
          </p:nvSpPr>
          <p:spPr>
            <a:xfrm>
              <a:off x="909828" y="4287777"/>
              <a:ext cx="2158365" cy="411480"/>
            </a:xfrm>
            <a:custGeom>
              <a:avLst/>
              <a:gdLst/>
              <a:ahLst/>
              <a:cxnLst/>
              <a:rect l="l" t="t" r="r" b="b"/>
              <a:pathLst>
                <a:path w="2158365" h="411479">
                  <a:moveTo>
                    <a:pt x="2127872" y="0"/>
                  </a:moveTo>
                  <a:lnTo>
                    <a:pt x="30111" y="0"/>
                  </a:lnTo>
                  <a:lnTo>
                    <a:pt x="18393" y="2365"/>
                  </a:lnTo>
                  <a:lnTo>
                    <a:pt x="8821" y="8816"/>
                  </a:lnTo>
                  <a:lnTo>
                    <a:pt x="2367" y="18388"/>
                  </a:lnTo>
                  <a:lnTo>
                    <a:pt x="0" y="30111"/>
                  </a:lnTo>
                  <a:lnTo>
                    <a:pt x="0" y="381355"/>
                  </a:lnTo>
                  <a:lnTo>
                    <a:pt x="2367" y="393081"/>
                  </a:lnTo>
                  <a:lnTo>
                    <a:pt x="8821" y="402656"/>
                  </a:lnTo>
                  <a:lnTo>
                    <a:pt x="18393" y="409112"/>
                  </a:lnTo>
                  <a:lnTo>
                    <a:pt x="30111" y="411480"/>
                  </a:lnTo>
                  <a:lnTo>
                    <a:pt x="2127872" y="411480"/>
                  </a:lnTo>
                  <a:lnTo>
                    <a:pt x="2139590" y="409112"/>
                  </a:lnTo>
                  <a:lnTo>
                    <a:pt x="2149162" y="402656"/>
                  </a:lnTo>
                  <a:lnTo>
                    <a:pt x="2155616" y="393081"/>
                  </a:lnTo>
                  <a:lnTo>
                    <a:pt x="2157984" y="381355"/>
                  </a:lnTo>
                  <a:lnTo>
                    <a:pt x="2157984" y="30111"/>
                  </a:lnTo>
                  <a:lnTo>
                    <a:pt x="2155616" y="18388"/>
                  </a:lnTo>
                  <a:lnTo>
                    <a:pt x="2149162" y="8816"/>
                  </a:lnTo>
                  <a:lnTo>
                    <a:pt x="2139590" y="2365"/>
                  </a:lnTo>
                  <a:lnTo>
                    <a:pt x="2127872"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51" name="object 51">
            <a:extLst>
              <a:ext uri="{FF2B5EF4-FFF2-40B4-BE49-F238E27FC236}">
                <a16:creationId xmlns:a16="http://schemas.microsoft.com/office/drawing/2014/main" id="{83E289B0-3E3B-2444-6B8F-4B37976B9957}"/>
              </a:ext>
            </a:extLst>
          </p:cNvPr>
          <p:cNvSpPr txBox="1"/>
          <p:nvPr/>
        </p:nvSpPr>
        <p:spPr>
          <a:xfrm>
            <a:off x="1261324" y="4325009"/>
            <a:ext cx="1456690" cy="227626"/>
          </a:xfrm>
          <a:prstGeom prst="rect">
            <a:avLst/>
          </a:prstGeom>
        </p:spPr>
        <p:txBody>
          <a:bodyPr vert="horz" wrap="square" lIns="0" tIns="12065" rIns="0" bIns="0" rtlCol="0">
            <a:spAutoFit/>
          </a:bodyPr>
          <a:lstStyle/>
          <a:p>
            <a:pPr marL="12700">
              <a:lnSpc>
                <a:spcPct val="100000"/>
              </a:lnSpc>
              <a:spcBef>
                <a:spcPts val="95"/>
              </a:spcBef>
            </a:pPr>
            <a:r>
              <a:rPr sz="1400" b="1">
                <a:solidFill>
                  <a:schemeClr val="accent1"/>
                </a:solidFill>
                <a:latin typeface="Arial" panose="020B0604020202020204" pitchFamily="34" charset="0"/>
                <a:cs typeface="Arial" panose="020B0604020202020204" pitchFamily="34" charset="0"/>
              </a:rPr>
              <a:t>Health</a:t>
            </a:r>
            <a:r>
              <a:rPr sz="1400" b="1" spc="-40">
                <a:solidFill>
                  <a:schemeClr val="accent1"/>
                </a:solidFill>
                <a:latin typeface="Arial" panose="020B0604020202020204" pitchFamily="34" charset="0"/>
                <a:cs typeface="Arial" panose="020B0604020202020204" pitchFamily="34" charset="0"/>
              </a:rPr>
              <a:t> </a:t>
            </a:r>
            <a:r>
              <a:rPr sz="1400" b="1" spc="-10">
                <a:solidFill>
                  <a:schemeClr val="accent1"/>
                </a:solidFill>
                <a:latin typeface="Arial" panose="020B0604020202020204" pitchFamily="34" charset="0"/>
                <a:cs typeface="Arial" panose="020B0604020202020204" pitchFamily="34" charset="0"/>
              </a:rPr>
              <a:t>Insurance</a:t>
            </a:r>
            <a:endParaRPr sz="1400">
              <a:solidFill>
                <a:schemeClr val="accent1"/>
              </a:solidFill>
              <a:latin typeface="Arial" panose="020B0604020202020204" pitchFamily="34" charset="0"/>
              <a:cs typeface="Arial" panose="020B0604020202020204" pitchFamily="34" charset="0"/>
            </a:endParaRPr>
          </a:p>
        </p:txBody>
      </p:sp>
      <p:sp>
        <p:nvSpPr>
          <p:cNvPr id="53" name="object 53">
            <a:extLst>
              <a:ext uri="{FF2B5EF4-FFF2-40B4-BE49-F238E27FC236}">
                <a16:creationId xmlns:a16="http://schemas.microsoft.com/office/drawing/2014/main" id="{DDEB345C-2C7C-DAA3-D007-249391E25959}"/>
              </a:ext>
            </a:extLst>
          </p:cNvPr>
          <p:cNvSpPr txBox="1">
            <a:spLocks noGrp="1"/>
          </p:cNvSpPr>
          <p:nvPr>
            <p:ph type="sldNum" sz="quarter" idx="7"/>
          </p:nvPr>
        </p:nvSpPr>
        <p:spPr>
          <a:xfrm>
            <a:off x="8860790" y="6634015"/>
            <a:ext cx="215962" cy="181809"/>
          </a:xfrm>
          <a:prstGeom prst="rect">
            <a:avLst/>
          </a:prstGeom>
        </p:spPr>
        <p:txBody>
          <a:bodyPr vert="horz" wrap="square" lIns="0" tIns="0" rIns="0" bIns="0" rtlCol="0">
            <a:spAutoFit/>
          </a:bodyPr>
          <a:lstStyle>
            <a:defPPr>
              <a:defRPr kern="0"/>
            </a:defPPr>
            <a:lvl1pPr>
              <a:defRPr sz="900" b="0" i="0">
                <a:solidFill>
                  <a:srgbClr val="142B52"/>
                </a:solidFill>
                <a:latin typeface="Arial"/>
                <a:cs typeface="Arial"/>
              </a:defRPr>
            </a:lvl1pPr>
          </a:lstStyle>
          <a:p>
            <a:pPr marL="69215">
              <a:lnSpc>
                <a:spcPct val="100000"/>
              </a:lnSpc>
              <a:spcBef>
                <a:spcPts val="15"/>
              </a:spcBef>
            </a:pPr>
            <a:fld id="{81D60167-4931-47E6-BA6A-407CBD079E47}" type="slidenum">
              <a:rPr lang="en-US" spc="-50" smtClean="0"/>
              <a:pPr marL="69215">
                <a:lnSpc>
                  <a:spcPct val="100000"/>
                </a:lnSpc>
                <a:spcBef>
                  <a:spcPts val="15"/>
                </a:spcBef>
              </a:pPr>
              <a:t>54</a:t>
            </a:fld>
            <a:endParaRPr spc="-25"/>
          </a:p>
        </p:txBody>
      </p:sp>
      <p:sp>
        <p:nvSpPr>
          <p:cNvPr id="54" name="Footer Placeholder 3">
            <a:extLst>
              <a:ext uri="{FF2B5EF4-FFF2-40B4-BE49-F238E27FC236}">
                <a16:creationId xmlns:a16="http://schemas.microsoft.com/office/drawing/2014/main" id="{EA2B5F83-EC3B-5C88-99EB-D67197DA74E5}"/>
              </a:ext>
            </a:extLst>
          </p:cNvPr>
          <p:cNvSpPr>
            <a:spLocks noGrp="1"/>
          </p:cNvSpPr>
          <p:nvPr>
            <p:ph type="ftr" sz="quarter" idx="3"/>
          </p:nvPr>
        </p:nvSpPr>
        <p:spPr>
          <a:xfrm>
            <a:off x="96823" y="6623085"/>
            <a:ext cx="4294424" cy="24474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Tree>
    <p:extLst>
      <p:ext uri="{BB962C8B-B14F-4D97-AF65-F5344CB8AC3E}">
        <p14:creationId xmlns:p14="http://schemas.microsoft.com/office/powerpoint/2010/main" val="4996545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281156" y="0"/>
            <a:ext cx="862965" cy="914400"/>
            <a:chOff x="8281156" y="0"/>
            <a:chExt cx="862965" cy="914400"/>
          </a:xfrm>
        </p:grpSpPr>
        <p:sp>
          <p:nvSpPr>
            <p:cNvPr id="3" name="object 3"/>
            <p:cNvSpPr/>
            <p:nvPr/>
          </p:nvSpPr>
          <p:spPr>
            <a:xfrm>
              <a:off x="8281156" y="0"/>
              <a:ext cx="862965" cy="914400"/>
            </a:xfrm>
            <a:custGeom>
              <a:avLst/>
              <a:gdLst/>
              <a:ahLst/>
              <a:cxnLst/>
              <a:rect l="l" t="t" r="r" b="b"/>
              <a:pathLst>
                <a:path w="862965" h="914400">
                  <a:moveTo>
                    <a:pt x="862838" y="0"/>
                  </a:moveTo>
                  <a:lnTo>
                    <a:pt x="0" y="0"/>
                  </a:lnTo>
                  <a:lnTo>
                    <a:pt x="862838" y="913853"/>
                  </a:lnTo>
                  <a:lnTo>
                    <a:pt x="862838" y="0"/>
                  </a:lnTo>
                  <a:close/>
                </a:path>
              </a:pathLst>
            </a:custGeom>
            <a:solidFill>
              <a:srgbClr val="002854"/>
            </a:solidFill>
          </p:spPr>
          <p:txBody>
            <a:bodyPr wrap="square" lIns="0" tIns="0" rIns="0" bIns="0" rtlCol="0"/>
            <a:lstStyle/>
            <a:p>
              <a:endParaRPr/>
            </a:p>
          </p:txBody>
        </p:sp>
        <p:sp>
          <p:nvSpPr>
            <p:cNvPr id="4" name="object 4"/>
            <p:cNvSpPr/>
            <p:nvPr/>
          </p:nvSpPr>
          <p:spPr>
            <a:xfrm>
              <a:off x="8718791" y="142506"/>
              <a:ext cx="304800" cy="304800"/>
            </a:xfrm>
            <a:custGeom>
              <a:avLst/>
              <a:gdLst/>
              <a:ahLst/>
              <a:cxnLst/>
              <a:rect l="l" t="t" r="r" b="b"/>
              <a:pathLst>
                <a:path w="304800" h="304800">
                  <a:moveTo>
                    <a:pt x="304800" y="141274"/>
                  </a:moveTo>
                  <a:lnTo>
                    <a:pt x="248170" y="66268"/>
                  </a:lnTo>
                  <a:lnTo>
                    <a:pt x="248170" y="149085"/>
                  </a:lnTo>
                  <a:lnTo>
                    <a:pt x="172732" y="247484"/>
                  </a:lnTo>
                  <a:lnTo>
                    <a:pt x="164630" y="253631"/>
                  </a:lnTo>
                  <a:lnTo>
                    <a:pt x="154863" y="255689"/>
                  </a:lnTo>
                  <a:lnTo>
                    <a:pt x="145084" y="253631"/>
                  </a:lnTo>
                  <a:lnTo>
                    <a:pt x="136994" y="247484"/>
                  </a:lnTo>
                  <a:lnTo>
                    <a:pt x="124091" y="228600"/>
                  </a:lnTo>
                  <a:lnTo>
                    <a:pt x="183654" y="149085"/>
                  </a:lnTo>
                  <a:lnTo>
                    <a:pt x="154495" y="110324"/>
                  </a:lnTo>
                  <a:lnTo>
                    <a:pt x="123101" y="68580"/>
                  </a:lnTo>
                  <a:lnTo>
                    <a:pt x="136994" y="50685"/>
                  </a:lnTo>
                  <a:lnTo>
                    <a:pt x="145503" y="43980"/>
                  </a:lnTo>
                  <a:lnTo>
                    <a:pt x="155232" y="41744"/>
                  </a:lnTo>
                  <a:lnTo>
                    <a:pt x="164769" y="43980"/>
                  </a:lnTo>
                  <a:lnTo>
                    <a:pt x="172732" y="50685"/>
                  </a:lnTo>
                  <a:lnTo>
                    <a:pt x="247180" y="149085"/>
                  </a:lnTo>
                  <a:lnTo>
                    <a:pt x="248170" y="149085"/>
                  </a:lnTo>
                  <a:lnTo>
                    <a:pt x="248170" y="66268"/>
                  </a:lnTo>
                  <a:lnTo>
                    <a:pt x="229666" y="41744"/>
                  </a:lnTo>
                  <a:lnTo>
                    <a:pt x="215417" y="22860"/>
                  </a:lnTo>
                  <a:lnTo>
                    <a:pt x="187833" y="1054"/>
                  </a:lnTo>
                  <a:lnTo>
                    <a:pt x="183095" y="0"/>
                  </a:lnTo>
                  <a:lnTo>
                    <a:pt x="126631" y="0"/>
                  </a:lnTo>
                  <a:lnTo>
                    <a:pt x="121881" y="1054"/>
                  </a:lnTo>
                  <a:lnTo>
                    <a:pt x="121107" y="1676"/>
                  </a:lnTo>
                  <a:lnTo>
                    <a:pt x="121107" y="149085"/>
                  </a:lnTo>
                  <a:lnTo>
                    <a:pt x="92329" y="186855"/>
                  </a:lnTo>
                  <a:lnTo>
                    <a:pt x="62547" y="149085"/>
                  </a:lnTo>
                  <a:lnTo>
                    <a:pt x="92329" y="110324"/>
                  </a:lnTo>
                  <a:lnTo>
                    <a:pt x="121107" y="149085"/>
                  </a:lnTo>
                  <a:lnTo>
                    <a:pt x="121107" y="1676"/>
                  </a:lnTo>
                  <a:lnTo>
                    <a:pt x="94310" y="22860"/>
                  </a:lnTo>
                  <a:lnTo>
                    <a:pt x="0" y="149085"/>
                  </a:lnTo>
                  <a:lnTo>
                    <a:pt x="95300" y="274320"/>
                  </a:lnTo>
                  <a:lnTo>
                    <a:pt x="122440" y="297243"/>
                  </a:lnTo>
                  <a:lnTo>
                    <a:pt x="155359" y="304787"/>
                  </a:lnTo>
                  <a:lnTo>
                    <a:pt x="188264" y="297243"/>
                  </a:lnTo>
                  <a:lnTo>
                    <a:pt x="215417" y="274320"/>
                  </a:lnTo>
                  <a:lnTo>
                    <a:pt x="304800" y="156845"/>
                  </a:lnTo>
                  <a:lnTo>
                    <a:pt x="304800" y="149085"/>
                  </a:lnTo>
                  <a:lnTo>
                    <a:pt x="304800" y="141274"/>
                  </a:lnTo>
                  <a:close/>
                </a:path>
              </a:pathLst>
            </a:custGeom>
            <a:solidFill>
              <a:srgbClr val="FDFDFD"/>
            </a:solidFill>
          </p:spPr>
          <p:txBody>
            <a:bodyPr wrap="square" lIns="0" tIns="0" rIns="0" bIns="0" rtlCol="0"/>
            <a:lstStyle/>
            <a:p>
              <a:endParaRPr/>
            </a:p>
          </p:txBody>
        </p:sp>
      </p:grpSp>
      <p:sp>
        <p:nvSpPr>
          <p:cNvPr id="5" name="object 5"/>
          <p:cNvSpPr txBox="1">
            <a:spLocks noGrp="1"/>
          </p:cNvSpPr>
          <p:nvPr>
            <p:ph type="title"/>
          </p:nvPr>
        </p:nvSpPr>
        <p:spPr>
          <a:xfrm>
            <a:off x="364236" y="356712"/>
            <a:ext cx="7972940" cy="319959"/>
          </a:xfrm>
          <a:prstGeom prst="rect">
            <a:avLst/>
          </a:prstGeom>
        </p:spPr>
        <p:txBody>
          <a:bodyPr vert="horz" wrap="square" lIns="0" tIns="12065" rIns="0" bIns="0" rtlCol="0">
            <a:spAutoFit/>
          </a:bodyPr>
          <a:lstStyle/>
          <a:p>
            <a:pPr marL="38100">
              <a:lnSpc>
                <a:spcPct val="100000"/>
              </a:lnSpc>
              <a:spcBef>
                <a:spcPts val="95"/>
              </a:spcBef>
            </a:pPr>
            <a:r>
              <a:rPr lang="en-US"/>
              <a:t>Key Uses </a:t>
            </a:r>
            <a:r>
              <a:t>of</a:t>
            </a:r>
            <a:r>
              <a:rPr spc="-25"/>
              <a:t> </a:t>
            </a:r>
            <a:r>
              <a:t>Life</a:t>
            </a:r>
            <a:r>
              <a:rPr spc="-25"/>
              <a:t> </a:t>
            </a:r>
            <a:r>
              <a:t>Insuranc</a:t>
            </a:r>
            <a:r>
              <a:rPr lang="en-US"/>
              <a:t>e</a:t>
            </a:r>
            <a:endParaRPr spc="-10"/>
          </a:p>
        </p:txBody>
      </p:sp>
      <p:sp>
        <p:nvSpPr>
          <p:cNvPr id="7" name="object 7"/>
          <p:cNvSpPr txBox="1"/>
          <p:nvPr/>
        </p:nvSpPr>
        <p:spPr>
          <a:xfrm>
            <a:off x="54087" y="4747970"/>
            <a:ext cx="224154" cy="1229360"/>
          </a:xfrm>
          <a:prstGeom prst="rect">
            <a:avLst/>
          </a:prstGeom>
        </p:spPr>
        <p:txBody>
          <a:bodyPr vert="vert270" wrap="square" lIns="0" tIns="0" rIns="0" bIns="0" rtlCol="0">
            <a:spAutoFit/>
          </a:bodyPr>
          <a:lstStyle/>
          <a:p>
            <a:pPr marL="12700">
              <a:lnSpc>
                <a:spcPts val="1645"/>
              </a:lnSpc>
            </a:pPr>
            <a:r>
              <a:rPr sz="1400" b="1" i="1">
                <a:solidFill>
                  <a:srgbClr val="FFFFFF"/>
                </a:solidFill>
                <a:latin typeface="Arial"/>
                <a:cs typeface="Arial"/>
              </a:rPr>
              <a:t>Life</a:t>
            </a:r>
            <a:r>
              <a:rPr sz="1400" b="1" i="1" spc="-30">
                <a:solidFill>
                  <a:srgbClr val="FFFFFF"/>
                </a:solidFill>
                <a:latin typeface="Arial"/>
                <a:cs typeface="Arial"/>
              </a:rPr>
              <a:t> </a:t>
            </a:r>
            <a:r>
              <a:rPr sz="1400" b="1" i="1" spc="-10">
                <a:solidFill>
                  <a:srgbClr val="FFFFFF"/>
                </a:solidFill>
                <a:latin typeface="Arial"/>
                <a:cs typeface="Arial"/>
              </a:rPr>
              <a:t>Insurance</a:t>
            </a:r>
            <a:endParaRPr sz="1400">
              <a:latin typeface="Arial"/>
              <a:cs typeface="Arial"/>
            </a:endParaRPr>
          </a:p>
        </p:txBody>
      </p:sp>
      <p:sp>
        <p:nvSpPr>
          <p:cNvPr id="8" name="object 8"/>
          <p:cNvSpPr txBox="1"/>
          <p:nvPr/>
        </p:nvSpPr>
        <p:spPr>
          <a:xfrm>
            <a:off x="393192" y="1074743"/>
            <a:ext cx="8286138" cy="2346796"/>
          </a:xfrm>
          <a:prstGeom prst="rect">
            <a:avLst/>
          </a:prstGeom>
        </p:spPr>
        <p:txBody>
          <a:bodyPr vert="horz" wrap="square" lIns="0" tIns="12700" rIns="0" bIns="0" rtlCol="0">
            <a:spAutoFit/>
          </a:bodyPr>
          <a:lstStyle/>
          <a:p>
            <a:r>
              <a:rPr lang="en-US" sz="1500" dirty="0">
                <a:latin typeface="Arial" panose="020B0604020202020204" pitchFamily="34" charset="0"/>
                <a:cs typeface="Arial" panose="020B0604020202020204" pitchFamily="34" charset="0"/>
              </a:rPr>
              <a:t>Personal use of life insurance focuses on protecting individuals and families, helping to ensure financial security and peace of mind.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Business use of life insurance addresses the differentiated needs of companies, offering solutions for risk management, continuity and long-term planning.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These two distinct approaches highlight the versatility of life insurance in supporting both personal and professional goals.</a:t>
            </a:r>
          </a:p>
          <a:p>
            <a:pPr marL="12700" marR="84455">
              <a:lnSpc>
                <a:spcPct val="100000"/>
              </a:lnSpc>
              <a:spcBef>
                <a:spcPts val="100"/>
              </a:spcBef>
            </a:pPr>
            <a:endParaRPr sz="1500" dirty="0">
              <a:latin typeface="Arial" panose="020B0604020202020204" pitchFamily="34" charset="0"/>
              <a:cs typeface="Arial" panose="020B0604020202020204" pitchFamily="34" charset="0"/>
            </a:endParaRPr>
          </a:p>
          <a:p>
            <a:pPr>
              <a:lnSpc>
                <a:spcPct val="100000"/>
              </a:lnSpc>
              <a:spcBef>
                <a:spcPts val="70"/>
              </a:spcBef>
            </a:pPr>
            <a:endParaRPr sz="1500" dirty="0">
              <a:latin typeface="Arial" panose="020B0604020202020204" pitchFamily="34" charset="0"/>
              <a:cs typeface="Arial" panose="020B0604020202020204" pitchFamily="34" charset="0"/>
            </a:endParaRPr>
          </a:p>
        </p:txBody>
      </p:sp>
      <p:grpSp>
        <p:nvGrpSpPr>
          <p:cNvPr id="9" name="object 9"/>
          <p:cNvGrpSpPr/>
          <p:nvPr/>
        </p:nvGrpSpPr>
        <p:grpSpPr>
          <a:xfrm>
            <a:off x="1433322" y="3198391"/>
            <a:ext cx="2683001" cy="3047688"/>
            <a:chOff x="1433322" y="2740634"/>
            <a:chExt cx="2683001" cy="2868447"/>
          </a:xfrm>
        </p:grpSpPr>
        <p:pic>
          <p:nvPicPr>
            <p:cNvPr id="10" name="object 10"/>
            <p:cNvPicPr/>
            <p:nvPr/>
          </p:nvPicPr>
          <p:blipFill>
            <a:blip r:embed="rId2" cstate="print"/>
            <a:stretch>
              <a:fillRect/>
            </a:stretch>
          </p:blipFill>
          <p:spPr>
            <a:xfrm>
              <a:off x="1433322" y="2951226"/>
              <a:ext cx="2683001" cy="2657855"/>
            </a:xfrm>
            <a:prstGeom prst="rect">
              <a:avLst/>
            </a:prstGeom>
          </p:spPr>
        </p:pic>
        <p:pic>
          <p:nvPicPr>
            <p:cNvPr id="11" name="object 11"/>
            <p:cNvPicPr/>
            <p:nvPr/>
          </p:nvPicPr>
          <p:blipFill>
            <a:blip r:embed="rId3" cstate="print"/>
            <a:stretch>
              <a:fillRect/>
            </a:stretch>
          </p:blipFill>
          <p:spPr>
            <a:xfrm>
              <a:off x="1557527" y="3250691"/>
              <a:ext cx="2295143" cy="1609343"/>
            </a:xfrm>
            <a:prstGeom prst="rect">
              <a:avLst/>
            </a:prstGeom>
          </p:spPr>
        </p:pic>
        <p:sp>
          <p:nvSpPr>
            <p:cNvPr id="12" name="object 12"/>
            <p:cNvSpPr/>
            <p:nvPr/>
          </p:nvSpPr>
          <p:spPr>
            <a:xfrm>
              <a:off x="1485138" y="2740634"/>
              <a:ext cx="2579370" cy="2778908"/>
            </a:xfrm>
            <a:custGeom>
              <a:avLst/>
              <a:gdLst/>
              <a:ahLst/>
              <a:cxnLst/>
              <a:rect l="l" t="t" r="r" b="b"/>
              <a:pathLst>
                <a:path w="2579370" h="2554604">
                  <a:moveTo>
                    <a:pt x="2153653" y="0"/>
                  </a:moveTo>
                  <a:lnTo>
                    <a:pt x="425716" y="0"/>
                  </a:lnTo>
                  <a:lnTo>
                    <a:pt x="379330" y="2498"/>
                  </a:lnTo>
                  <a:lnTo>
                    <a:pt x="334390" y="9819"/>
                  </a:lnTo>
                  <a:lnTo>
                    <a:pt x="291157" y="21703"/>
                  </a:lnTo>
                  <a:lnTo>
                    <a:pt x="249891" y="37891"/>
                  </a:lnTo>
                  <a:lnTo>
                    <a:pt x="210850" y="58123"/>
                  </a:lnTo>
                  <a:lnTo>
                    <a:pt x="174294" y="82139"/>
                  </a:lnTo>
                  <a:lnTo>
                    <a:pt x="140484" y="109679"/>
                  </a:lnTo>
                  <a:lnTo>
                    <a:pt x="109679" y="140484"/>
                  </a:lnTo>
                  <a:lnTo>
                    <a:pt x="82139" y="174294"/>
                  </a:lnTo>
                  <a:lnTo>
                    <a:pt x="58123" y="210850"/>
                  </a:lnTo>
                  <a:lnTo>
                    <a:pt x="37891" y="249891"/>
                  </a:lnTo>
                  <a:lnTo>
                    <a:pt x="21703" y="291157"/>
                  </a:lnTo>
                  <a:lnTo>
                    <a:pt x="9819" y="334390"/>
                  </a:lnTo>
                  <a:lnTo>
                    <a:pt x="2498" y="379330"/>
                  </a:lnTo>
                  <a:lnTo>
                    <a:pt x="0" y="425716"/>
                  </a:lnTo>
                  <a:lnTo>
                    <a:pt x="0" y="2128520"/>
                  </a:lnTo>
                  <a:lnTo>
                    <a:pt x="2498" y="2174906"/>
                  </a:lnTo>
                  <a:lnTo>
                    <a:pt x="9819" y="2219845"/>
                  </a:lnTo>
                  <a:lnTo>
                    <a:pt x="21703" y="2263077"/>
                  </a:lnTo>
                  <a:lnTo>
                    <a:pt x="37891" y="2304343"/>
                  </a:lnTo>
                  <a:lnTo>
                    <a:pt x="58123" y="2343383"/>
                  </a:lnTo>
                  <a:lnTo>
                    <a:pt x="82139" y="2379937"/>
                  </a:lnTo>
                  <a:lnTo>
                    <a:pt x="109679" y="2413746"/>
                  </a:lnTo>
                  <a:lnTo>
                    <a:pt x="140484" y="2444550"/>
                  </a:lnTo>
                  <a:lnTo>
                    <a:pt x="174294" y="2472089"/>
                  </a:lnTo>
                  <a:lnTo>
                    <a:pt x="210850" y="2496104"/>
                  </a:lnTo>
                  <a:lnTo>
                    <a:pt x="249891" y="2516334"/>
                  </a:lnTo>
                  <a:lnTo>
                    <a:pt x="291157" y="2532521"/>
                  </a:lnTo>
                  <a:lnTo>
                    <a:pt x="334390" y="2544405"/>
                  </a:lnTo>
                  <a:lnTo>
                    <a:pt x="379330" y="2551726"/>
                  </a:lnTo>
                  <a:lnTo>
                    <a:pt x="425716" y="2554224"/>
                  </a:lnTo>
                  <a:lnTo>
                    <a:pt x="2153653" y="2554224"/>
                  </a:lnTo>
                  <a:lnTo>
                    <a:pt x="2200039" y="2551726"/>
                  </a:lnTo>
                  <a:lnTo>
                    <a:pt x="2244979" y="2544405"/>
                  </a:lnTo>
                  <a:lnTo>
                    <a:pt x="2288212" y="2532521"/>
                  </a:lnTo>
                  <a:lnTo>
                    <a:pt x="2329478" y="2516334"/>
                  </a:lnTo>
                  <a:lnTo>
                    <a:pt x="2368519" y="2496104"/>
                  </a:lnTo>
                  <a:lnTo>
                    <a:pt x="2405075" y="2472089"/>
                  </a:lnTo>
                  <a:lnTo>
                    <a:pt x="2438885" y="2444550"/>
                  </a:lnTo>
                  <a:lnTo>
                    <a:pt x="2469690" y="2413746"/>
                  </a:lnTo>
                  <a:lnTo>
                    <a:pt x="2497230" y="2379937"/>
                  </a:lnTo>
                  <a:lnTo>
                    <a:pt x="2521246" y="2343383"/>
                  </a:lnTo>
                  <a:lnTo>
                    <a:pt x="2541478" y="2304343"/>
                  </a:lnTo>
                  <a:lnTo>
                    <a:pt x="2557666" y="2263077"/>
                  </a:lnTo>
                  <a:lnTo>
                    <a:pt x="2569550" y="2219845"/>
                  </a:lnTo>
                  <a:lnTo>
                    <a:pt x="2576871" y="2174906"/>
                  </a:lnTo>
                  <a:lnTo>
                    <a:pt x="2579370" y="2128520"/>
                  </a:lnTo>
                  <a:lnTo>
                    <a:pt x="2579370" y="425716"/>
                  </a:lnTo>
                  <a:lnTo>
                    <a:pt x="2576871" y="379330"/>
                  </a:lnTo>
                  <a:lnTo>
                    <a:pt x="2569550" y="334390"/>
                  </a:lnTo>
                  <a:lnTo>
                    <a:pt x="2557666" y="291157"/>
                  </a:lnTo>
                  <a:lnTo>
                    <a:pt x="2541478" y="249891"/>
                  </a:lnTo>
                  <a:lnTo>
                    <a:pt x="2521246" y="210850"/>
                  </a:lnTo>
                  <a:lnTo>
                    <a:pt x="2497230" y="174294"/>
                  </a:lnTo>
                  <a:lnTo>
                    <a:pt x="2469690" y="140484"/>
                  </a:lnTo>
                  <a:lnTo>
                    <a:pt x="2438885" y="109679"/>
                  </a:lnTo>
                  <a:lnTo>
                    <a:pt x="2405075" y="82139"/>
                  </a:lnTo>
                  <a:lnTo>
                    <a:pt x="2368519" y="58123"/>
                  </a:lnTo>
                  <a:lnTo>
                    <a:pt x="2329478" y="37891"/>
                  </a:lnTo>
                  <a:lnTo>
                    <a:pt x="2288212" y="21703"/>
                  </a:lnTo>
                  <a:lnTo>
                    <a:pt x="2244979" y="9819"/>
                  </a:lnTo>
                  <a:lnTo>
                    <a:pt x="2200039" y="2498"/>
                  </a:lnTo>
                  <a:lnTo>
                    <a:pt x="2153653" y="0"/>
                  </a:lnTo>
                  <a:close/>
                </a:path>
              </a:pathLst>
            </a:custGeom>
            <a:solidFill>
              <a:srgbClr val="FFFFFF"/>
            </a:solidFill>
          </p:spPr>
          <p:txBody>
            <a:bodyPr wrap="square" lIns="0" tIns="0" rIns="0" bIns="0" rtlCol="0"/>
            <a:lstStyle/>
            <a:p>
              <a:endParaRPr/>
            </a:p>
          </p:txBody>
        </p:sp>
      </p:grpSp>
      <p:sp>
        <p:nvSpPr>
          <p:cNvPr id="13" name="object 13"/>
          <p:cNvSpPr txBox="1"/>
          <p:nvPr/>
        </p:nvSpPr>
        <p:spPr>
          <a:xfrm>
            <a:off x="1632966" y="3850133"/>
            <a:ext cx="2292093" cy="1703030"/>
          </a:xfrm>
          <a:prstGeom prst="rect">
            <a:avLst/>
          </a:prstGeom>
        </p:spPr>
        <p:txBody>
          <a:bodyPr vert="horz" wrap="square" lIns="0" tIns="12700" rIns="0" bIns="0" rtlCol="0">
            <a:spAutoFit/>
          </a:bodyPr>
          <a:lstStyle/>
          <a:p>
            <a:pPr marL="231775" indent="-219075">
              <a:lnSpc>
                <a:spcPct val="100000"/>
              </a:lnSpc>
              <a:spcBef>
                <a:spcPts val="100"/>
              </a:spcBef>
              <a:buChar char="•"/>
              <a:tabLst>
                <a:tab pos="285750" algn="l"/>
              </a:tabLst>
            </a:pPr>
            <a:r>
              <a:rPr lang="en-US" sz="1300">
                <a:latin typeface="Arial"/>
                <a:cs typeface="Arial"/>
              </a:rPr>
              <a:t>Income Protection</a:t>
            </a:r>
          </a:p>
          <a:p>
            <a:pPr marL="231775" indent="-219075">
              <a:lnSpc>
                <a:spcPct val="100000"/>
              </a:lnSpc>
              <a:spcBef>
                <a:spcPts val="100"/>
              </a:spcBef>
              <a:buChar char="•"/>
              <a:tabLst>
                <a:tab pos="285750" algn="l"/>
              </a:tabLst>
            </a:pPr>
            <a:r>
              <a:rPr lang="en-US" sz="1300">
                <a:latin typeface="Arial"/>
                <a:cs typeface="Arial"/>
              </a:rPr>
              <a:t>Retirement Planning</a:t>
            </a:r>
          </a:p>
          <a:p>
            <a:pPr marL="231775" indent="-219075">
              <a:lnSpc>
                <a:spcPct val="100000"/>
              </a:lnSpc>
              <a:spcBef>
                <a:spcPts val="100"/>
              </a:spcBef>
              <a:buChar char="•"/>
              <a:tabLst>
                <a:tab pos="285750" algn="l"/>
              </a:tabLst>
            </a:pPr>
            <a:r>
              <a:rPr lang="en-US" sz="1300">
                <a:latin typeface="Arial"/>
                <a:cs typeface="Arial"/>
              </a:rPr>
              <a:t>Debt Elimination</a:t>
            </a:r>
          </a:p>
          <a:p>
            <a:pPr marL="231775" indent="-219075">
              <a:lnSpc>
                <a:spcPct val="100000"/>
              </a:lnSpc>
              <a:spcBef>
                <a:spcPts val="100"/>
              </a:spcBef>
              <a:buChar char="•"/>
              <a:tabLst>
                <a:tab pos="285750" algn="l"/>
              </a:tabLst>
            </a:pPr>
            <a:r>
              <a:rPr lang="en-US" sz="1300">
                <a:latin typeface="Arial"/>
                <a:cs typeface="Arial"/>
              </a:rPr>
              <a:t>Estate Planning</a:t>
            </a:r>
          </a:p>
          <a:p>
            <a:pPr marL="231775" indent="-219075">
              <a:lnSpc>
                <a:spcPct val="100000"/>
              </a:lnSpc>
              <a:spcBef>
                <a:spcPts val="100"/>
              </a:spcBef>
              <a:buChar char="•"/>
              <a:tabLst>
                <a:tab pos="285750" algn="l"/>
              </a:tabLst>
            </a:pPr>
            <a:r>
              <a:rPr lang="en-US" sz="1300">
                <a:latin typeface="Arial"/>
                <a:cs typeface="Arial"/>
              </a:rPr>
              <a:t>Education Costs</a:t>
            </a:r>
          </a:p>
          <a:p>
            <a:pPr marL="231775" indent="-219075">
              <a:lnSpc>
                <a:spcPct val="100000"/>
              </a:lnSpc>
              <a:spcBef>
                <a:spcPts val="100"/>
              </a:spcBef>
              <a:buChar char="•"/>
              <a:tabLst>
                <a:tab pos="285750" algn="l"/>
              </a:tabLst>
            </a:pPr>
            <a:r>
              <a:rPr lang="en-US" sz="1300">
                <a:latin typeface="Arial"/>
                <a:cs typeface="Arial"/>
              </a:rPr>
              <a:t>Wealth Transfer</a:t>
            </a:r>
          </a:p>
          <a:p>
            <a:pPr marL="231775" indent="-219075">
              <a:lnSpc>
                <a:spcPct val="100000"/>
              </a:lnSpc>
              <a:spcBef>
                <a:spcPts val="100"/>
              </a:spcBef>
              <a:buChar char="•"/>
              <a:tabLst>
                <a:tab pos="285750" algn="l"/>
              </a:tabLst>
            </a:pPr>
            <a:r>
              <a:rPr lang="en-US" sz="1300">
                <a:latin typeface="Arial"/>
                <a:cs typeface="Arial"/>
              </a:rPr>
              <a:t>Charitable Planning </a:t>
            </a:r>
          </a:p>
          <a:p>
            <a:pPr marL="231775" indent="-219075">
              <a:lnSpc>
                <a:spcPct val="100000"/>
              </a:lnSpc>
              <a:spcBef>
                <a:spcPts val="100"/>
              </a:spcBef>
              <a:buChar char="•"/>
              <a:tabLst>
                <a:tab pos="285750" algn="l"/>
              </a:tabLst>
            </a:pPr>
            <a:r>
              <a:rPr lang="en-US" sz="1300">
                <a:latin typeface="Arial"/>
                <a:cs typeface="Arial"/>
              </a:rPr>
              <a:t>Multigenerational Planning</a:t>
            </a:r>
          </a:p>
        </p:txBody>
      </p:sp>
      <p:sp>
        <p:nvSpPr>
          <p:cNvPr id="19" name="object 19"/>
          <p:cNvSpPr txBox="1"/>
          <p:nvPr/>
        </p:nvSpPr>
        <p:spPr>
          <a:xfrm>
            <a:off x="2644569" y="3708253"/>
            <a:ext cx="1336040" cy="227626"/>
          </a:xfrm>
          <a:prstGeom prst="rect">
            <a:avLst/>
          </a:prstGeom>
        </p:spPr>
        <p:txBody>
          <a:bodyPr vert="horz" wrap="square" lIns="0" tIns="12065" rIns="0" bIns="0" rtlCol="0">
            <a:spAutoFit/>
          </a:bodyPr>
          <a:lstStyle/>
          <a:p>
            <a:pPr marL="12700">
              <a:lnSpc>
                <a:spcPct val="100000"/>
              </a:lnSpc>
              <a:spcBef>
                <a:spcPts val="95"/>
              </a:spcBef>
            </a:pPr>
            <a:r>
              <a:rPr lang="en-US" sz="1400" b="1" spc="-20">
                <a:solidFill>
                  <a:srgbClr val="FFFFFF"/>
                </a:solidFill>
                <a:latin typeface="Arial"/>
                <a:cs typeface="Arial"/>
              </a:rPr>
              <a:t>Personal Uses</a:t>
            </a:r>
            <a:endParaRPr sz="1400">
              <a:latin typeface="Arial"/>
              <a:cs typeface="Arial"/>
            </a:endParaRPr>
          </a:p>
        </p:txBody>
      </p:sp>
      <p:grpSp>
        <p:nvGrpSpPr>
          <p:cNvPr id="20" name="object 20"/>
          <p:cNvGrpSpPr/>
          <p:nvPr/>
        </p:nvGrpSpPr>
        <p:grpSpPr>
          <a:xfrm>
            <a:off x="5028438" y="3182587"/>
            <a:ext cx="2682240" cy="3063493"/>
            <a:chOff x="5028438" y="2958083"/>
            <a:chExt cx="2682240" cy="2658110"/>
          </a:xfrm>
        </p:grpSpPr>
        <p:pic>
          <p:nvPicPr>
            <p:cNvPr id="21" name="object 21"/>
            <p:cNvPicPr/>
            <p:nvPr/>
          </p:nvPicPr>
          <p:blipFill>
            <a:blip r:embed="rId4" cstate="print"/>
            <a:stretch>
              <a:fillRect/>
            </a:stretch>
          </p:blipFill>
          <p:spPr>
            <a:xfrm>
              <a:off x="5028438" y="2958083"/>
              <a:ext cx="2682239" cy="2657855"/>
            </a:xfrm>
            <a:prstGeom prst="rect">
              <a:avLst/>
            </a:prstGeom>
          </p:spPr>
        </p:pic>
        <p:pic>
          <p:nvPicPr>
            <p:cNvPr id="22" name="object 22"/>
            <p:cNvPicPr/>
            <p:nvPr/>
          </p:nvPicPr>
          <p:blipFill>
            <a:blip r:embed="rId5" cstate="print"/>
            <a:stretch>
              <a:fillRect/>
            </a:stretch>
          </p:blipFill>
          <p:spPr>
            <a:xfrm>
              <a:off x="5152644" y="3256788"/>
              <a:ext cx="2410205" cy="1817369"/>
            </a:xfrm>
            <a:prstGeom prst="rect">
              <a:avLst/>
            </a:prstGeom>
          </p:spPr>
        </p:pic>
        <p:sp>
          <p:nvSpPr>
            <p:cNvPr id="23" name="object 23"/>
            <p:cNvSpPr/>
            <p:nvPr/>
          </p:nvSpPr>
          <p:spPr>
            <a:xfrm>
              <a:off x="5080253" y="2971796"/>
              <a:ext cx="2578735" cy="2554605"/>
            </a:xfrm>
            <a:custGeom>
              <a:avLst/>
              <a:gdLst/>
              <a:ahLst/>
              <a:cxnLst/>
              <a:rect l="l" t="t" r="r" b="b"/>
              <a:pathLst>
                <a:path w="2578734" h="2554604">
                  <a:moveTo>
                    <a:pt x="2152891" y="0"/>
                  </a:moveTo>
                  <a:lnTo>
                    <a:pt x="425716" y="0"/>
                  </a:lnTo>
                  <a:lnTo>
                    <a:pt x="379330" y="2498"/>
                  </a:lnTo>
                  <a:lnTo>
                    <a:pt x="334390" y="9819"/>
                  </a:lnTo>
                  <a:lnTo>
                    <a:pt x="291157" y="21703"/>
                  </a:lnTo>
                  <a:lnTo>
                    <a:pt x="249891" y="37891"/>
                  </a:lnTo>
                  <a:lnTo>
                    <a:pt x="210850" y="58123"/>
                  </a:lnTo>
                  <a:lnTo>
                    <a:pt x="174294" y="82139"/>
                  </a:lnTo>
                  <a:lnTo>
                    <a:pt x="140484" y="109679"/>
                  </a:lnTo>
                  <a:lnTo>
                    <a:pt x="109679" y="140484"/>
                  </a:lnTo>
                  <a:lnTo>
                    <a:pt x="82139" y="174294"/>
                  </a:lnTo>
                  <a:lnTo>
                    <a:pt x="58123" y="210850"/>
                  </a:lnTo>
                  <a:lnTo>
                    <a:pt x="37891" y="249891"/>
                  </a:lnTo>
                  <a:lnTo>
                    <a:pt x="21703" y="291157"/>
                  </a:lnTo>
                  <a:lnTo>
                    <a:pt x="9819" y="334390"/>
                  </a:lnTo>
                  <a:lnTo>
                    <a:pt x="2498" y="379330"/>
                  </a:lnTo>
                  <a:lnTo>
                    <a:pt x="0" y="425716"/>
                  </a:lnTo>
                  <a:lnTo>
                    <a:pt x="0" y="2128520"/>
                  </a:lnTo>
                  <a:lnTo>
                    <a:pt x="2498" y="2174906"/>
                  </a:lnTo>
                  <a:lnTo>
                    <a:pt x="9819" y="2219845"/>
                  </a:lnTo>
                  <a:lnTo>
                    <a:pt x="21703" y="2263077"/>
                  </a:lnTo>
                  <a:lnTo>
                    <a:pt x="37891" y="2304343"/>
                  </a:lnTo>
                  <a:lnTo>
                    <a:pt x="58123" y="2343383"/>
                  </a:lnTo>
                  <a:lnTo>
                    <a:pt x="82139" y="2379937"/>
                  </a:lnTo>
                  <a:lnTo>
                    <a:pt x="109679" y="2413746"/>
                  </a:lnTo>
                  <a:lnTo>
                    <a:pt x="140484" y="2444550"/>
                  </a:lnTo>
                  <a:lnTo>
                    <a:pt x="174294" y="2472089"/>
                  </a:lnTo>
                  <a:lnTo>
                    <a:pt x="210850" y="2496104"/>
                  </a:lnTo>
                  <a:lnTo>
                    <a:pt x="249891" y="2516334"/>
                  </a:lnTo>
                  <a:lnTo>
                    <a:pt x="291157" y="2532521"/>
                  </a:lnTo>
                  <a:lnTo>
                    <a:pt x="334390" y="2544405"/>
                  </a:lnTo>
                  <a:lnTo>
                    <a:pt x="379330" y="2551726"/>
                  </a:lnTo>
                  <a:lnTo>
                    <a:pt x="425716" y="2554224"/>
                  </a:lnTo>
                  <a:lnTo>
                    <a:pt x="2152891" y="2554224"/>
                  </a:lnTo>
                  <a:lnTo>
                    <a:pt x="2199277" y="2551726"/>
                  </a:lnTo>
                  <a:lnTo>
                    <a:pt x="2244217" y="2544405"/>
                  </a:lnTo>
                  <a:lnTo>
                    <a:pt x="2287450" y="2532521"/>
                  </a:lnTo>
                  <a:lnTo>
                    <a:pt x="2328716" y="2516334"/>
                  </a:lnTo>
                  <a:lnTo>
                    <a:pt x="2367757" y="2496104"/>
                  </a:lnTo>
                  <a:lnTo>
                    <a:pt x="2404313" y="2472089"/>
                  </a:lnTo>
                  <a:lnTo>
                    <a:pt x="2438123" y="2444550"/>
                  </a:lnTo>
                  <a:lnTo>
                    <a:pt x="2468928" y="2413746"/>
                  </a:lnTo>
                  <a:lnTo>
                    <a:pt x="2496468" y="2379937"/>
                  </a:lnTo>
                  <a:lnTo>
                    <a:pt x="2520484" y="2343383"/>
                  </a:lnTo>
                  <a:lnTo>
                    <a:pt x="2540716" y="2304343"/>
                  </a:lnTo>
                  <a:lnTo>
                    <a:pt x="2556904" y="2263077"/>
                  </a:lnTo>
                  <a:lnTo>
                    <a:pt x="2568788" y="2219845"/>
                  </a:lnTo>
                  <a:lnTo>
                    <a:pt x="2576109" y="2174906"/>
                  </a:lnTo>
                  <a:lnTo>
                    <a:pt x="2578608" y="2128520"/>
                  </a:lnTo>
                  <a:lnTo>
                    <a:pt x="2578608" y="425716"/>
                  </a:lnTo>
                  <a:lnTo>
                    <a:pt x="2576109" y="379330"/>
                  </a:lnTo>
                  <a:lnTo>
                    <a:pt x="2568788" y="334390"/>
                  </a:lnTo>
                  <a:lnTo>
                    <a:pt x="2556904" y="291157"/>
                  </a:lnTo>
                  <a:lnTo>
                    <a:pt x="2540716" y="249891"/>
                  </a:lnTo>
                  <a:lnTo>
                    <a:pt x="2520484" y="210850"/>
                  </a:lnTo>
                  <a:lnTo>
                    <a:pt x="2496468" y="174294"/>
                  </a:lnTo>
                  <a:lnTo>
                    <a:pt x="2468928" y="140484"/>
                  </a:lnTo>
                  <a:lnTo>
                    <a:pt x="2438123" y="109679"/>
                  </a:lnTo>
                  <a:lnTo>
                    <a:pt x="2404313" y="82139"/>
                  </a:lnTo>
                  <a:lnTo>
                    <a:pt x="2367757" y="58123"/>
                  </a:lnTo>
                  <a:lnTo>
                    <a:pt x="2328716" y="37891"/>
                  </a:lnTo>
                  <a:lnTo>
                    <a:pt x="2287450" y="21703"/>
                  </a:lnTo>
                  <a:lnTo>
                    <a:pt x="2244217" y="9819"/>
                  </a:lnTo>
                  <a:lnTo>
                    <a:pt x="2199277" y="2498"/>
                  </a:lnTo>
                  <a:lnTo>
                    <a:pt x="2152891" y="0"/>
                  </a:lnTo>
                  <a:close/>
                </a:path>
              </a:pathLst>
            </a:custGeom>
            <a:solidFill>
              <a:srgbClr val="FFFFFF"/>
            </a:solidFill>
          </p:spPr>
          <p:txBody>
            <a:bodyPr wrap="square" lIns="0" tIns="0" rIns="0" bIns="0" rtlCol="0"/>
            <a:lstStyle/>
            <a:p>
              <a:endParaRPr/>
            </a:p>
          </p:txBody>
        </p:sp>
      </p:grpSp>
      <p:sp>
        <p:nvSpPr>
          <p:cNvPr id="24" name="object 24"/>
          <p:cNvSpPr txBox="1"/>
          <p:nvPr/>
        </p:nvSpPr>
        <p:spPr>
          <a:xfrm>
            <a:off x="5234152" y="3850133"/>
            <a:ext cx="2276882" cy="1703030"/>
          </a:xfrm>
          <a:prstGeom prst="rect">
            <a:avLst/>
          </a:prstGeom>
        </p:spPr>
        <p:txBody>
          <a:bodyPr vert="horz" wrap="square" lIns="0" tIns="12700" rIns="0" bIns="0" rtlCol="0">
            <a:spAutoFit/>
          </a:bodyPr>
          <a:lstStyle/>
          <a:p>
            <a:pPr marL="231775" indent="-219075">
              <a:lnSpc>
                <a:spcPct val="100000"/>
              </a:lnSpc>
              <a:spcBef>
                <a:spcPts val="100"/>
              </a:spcBef>
              <a:buChar char="•"/>
              <a:tabLst>
                <a:tab pos="231775" algn="l"/>
              </a:tabLst>
            </a:pPr>
            <a:r>
              <a:rPr lang="en-US" sz="1300">
                <a:latin typeface="Arial"/>
                <a:cs typeface="Arial"/>
              </a:rPr>
              <a:t>Buy / Sell Agreement</a:t>
            </a:r>
          </a:p>
          <a:p>
            <a:pPr marL="231775" indent="-219075">
              <a:lnSpc>
                <a:spcPct val="100000"/>
              </a:lnSpc>
              <a:spcBef>
                <a:spcPts val="100"/>
              </a:spcBef>
              <a:buChar char="•"/>
              <a:tabLst>
                <a:tab pos="231775" algn="l"/>
              </a:tabLst>
            </a:pPr>
            <a:r>
              <a:rPr lang="en-US" sz="1300">
                <a:latin typeface="Arial"/>
                <a:cs typeface="Arial"/>
              </a:rPr>
              <a:t>Key Person</a:t>
            </a:r>
          </a:p>
          <a:p>
            <a:pPr marL="231775" indent="-219075">
              <a:lnSpc>
                <a:spcPct val="100000"/>
              </a:lnSpc>
              <a:spcBef>
                <a:spcPts val="100"/>
              </a:spcBef>
              <a:buChar char="•"/>
              <a:tabLst>
                <a:tab pos="231775" algn="l"/>
              </a:tabLst>
            </a:pPr>
            <a:r>
              <a:rPr lang="en-US" sz="1300">
                <a:latin typeface="Arial"/>
                <a:cs typeface="Arial"/>
              </a:rPr>
              <a:t>Succession Planning</a:t>
            </a:r>
          </a:p>
          <a:p>
            <a:pPr marL="231775" indent="-219075">
              <a:lnSpc>
                <a:spcPct val="100000"/>
              </a:lnSpc>
              <a:spcBef>
                <a:spcPts val="100"/>
              </a:spcBef>
              <a:buChar char="•"/>
              <a:tabLst>
                <a:tab pos="231775" algn="l"/>
              </a:tabLst>
            </a:pPr>
            <a:r>
              <a:rPr lang="en-US" sz="1300">
                <a:latin typeface="Arial"/>
                <a:cs typeface="Arial"/>
              </a:rPr>
              <a:t>Asset Protection</a:t>
            </a:r>
          </a:p>
          <a:p>
            <a:pPr marL="231775" indent="-219075">
              <a:lnSpc>
                <a:spcPct val="100000"/>
              </a:lnSpc>
              <a:spcBef>
                <a:spcPts val="100"/>
              </a:spcBef>
              <a:buChar char="•"/>
              <a:tabLst>
                <a:tab pos="231775" algn="l"/>
              </a:tabLst>
            </a:pPr>
            <a:r>
              <a:rPr lang="en-US" sz="1300">
                <a:latin typeface="Arial"/>
                <a:cs typeface="Arial"/>
              </a:rPr>
              <a:t>Employee Benefits</a:t>
            </a:r>
          </a:p>
          <a:p>
            <a:pPr marL="231775" indent="-219075">
              <a:lnSpc>
                <a:spcPct val="100000"/>
              </a:lnSpc>
              <a:spcBef>
                <a:spcPts val="100"/>
              </a:spcBef>
              <a:buChar char="•"/>
              <a:tabLst>
                <a:tab pos="231775" algn="l"/>
              </a:tabLst>
            </a:pPr>
            <a:r>
              <a:rPr lang="en-US" sz="1300">
                <a:latin typeface="Arial"/>
                <a:cs typeface="Arial"/>
              </a:rPr>
              <a:t>Debt Elimination</a:t>
            </a:r>
          </a:p>
          <a:p>
            <a:pPr marL="231775" indent="-219075">
              <a:lnSpc>
                <a:spcPct val="100000"/>
              </a:lnSpc>
              <a:spcBef>
                <a:spcPts val="100"/>
              </a:spcBef>
              <a:buChar char="•"/>
              <a:tabLst>
                <a:tab pos="231775" algn="l"/>
              </a:tabLst>
            </a:pPr>
            <a:r>
              <a:rPr lang="en-US" sz="1300">
                <a:latin typeface="Arial"/>
                <a:cs typeface="Arial"/>
              </a:rPr>
              <a:t>Retirement Planning</a:t>
            </a:r>
          </a:p>
          <a:p>
            <a:pPr marL="231775" indent="-219075">
              <a:lnSpc>
                <a:spcPct val="100000"/>
              </a:lnSpc>
              <a:spcBef>
                <a:spcPts val="100"/>
              </a:spcBef>
              <a:buChar char="•"/>
              <a:tabLst>
                <a:tab pos="231775" algn="l"/>
              </a:tabLst>
            </a:pPr>
            <a:r>
              <a:rPr lang="en-US" sz="1300">
                <a:latin typeface="Arial"/>
                <a:cs typeface="Arial"/>
              </a:rPr>
              <a:t>Estate Equalization</a:t>
            </a:r>
            <a:endParaRPr sz="1300">
              <a:latin typeface="Arial"/>
              <a:cs typeface="Arial"/>
            </a:endParaRPr>
          </a:p>
        </p:txBody>
      </p:sp>
      <p:grpSp>
        <p:nvGrpSpPr>
          <p:cNvPr id="25" name="object 25"/>
          <p:cNvGrpSpPr/>
          <p:nvPr/>
        </p:nvGrpSpPr>
        <p:grpSpPr>
          <a:xfrm>
            <a:off x="5020821" y="3263665"/>
            <a:ext cx="2695193" cy="544067"/>
            <a:chOff x="5022341" y="2779014"/>
            <a:chExt cx="2695193" cy="544067"/>
          </a:xfrm>
        </p:grpSpPr>
        <p:pic>
          <p:nvPicPr>
            <p:cNvPr id="26" name="object 26"/>
            <p:cNvPicPr/>
            <p:nvPr/>
          </p:nvPicPr>
          <p:blipFill>
            <a:blip r:embed="rId6" cstate="print"/>
            <a:stretch>
              <a:fillRect/>
            </a:stretch>
          </p:blipFill>
          <p:spPr>
            <a:xfrm>
              <a:off x="5022341" y="2779014"/>
              <a:ext cx="2695193" cy="544067"/>
            </a:xfrm>
            <a:prstGeom prst="rect">
              <a:avLst/>
            </a:prstGeom>
          </p:spPr>
        </p:pic>
        <p:sp>
          <p:nvSpPr>
            <p:cNvPr id="29" name="object 29"/>
            <p:cNvSpPr/>
            <p:nvPr/>
          </p:nvSpPr>
          <p:spPr>
            <a:xfrm>
              <a:off x="5080634" y="2799206"/>
              <a:ext cx="2578735" cy="427990"/>
            </a:xfrm>
            <a:custGeom>
              <a:avLst/>
              <a:gdLst/>
              <a:ahLst/>
              <a:cxnLst/>
              <a:rect l="l" t="t" r="r" b="b"/>
              <a:pathLst>
                <a:path w="2578734" h="427989">
                  <a:moveTo>
                    <a:pt x="0" y="71247"/>
                  </a:moveTo>
                  <a:lnTo>
                    <a:pt x="5599" y="43516"/>
                  </a:lnTo>
                  <a:lnTo>
                    <a:pt x="20869" y="20869"/>
                  </a:lnTo>
                  <a:lnTo>
                    <a:pt x="43516" y="5599"/>
                  </a:lnTo>
                  <a:lnTo>
                    <a:pt x="71247" y="0"/>
                  </a:lnTo>
                  <a:lnTo>
                    <a:pt x="2507361" y="0"/>
                  </a:lnTo>
                  <a:lnTo>
                    <a:pt x="2535091" y="5599"/>
                  </a:lnTo>
                  <a:lnTo>
                    <a:pt x="2557738" y="20869"/>
                  </a:lnTo>
                  <a:lnTo>
                    <a:pt x="2573008" y="43516"/>
                  </a:lnTo>
                  <a:lnTo>
                    <a:pt x="2578608" y="71247"/>
                  </a:lnTo>
                  <a:lnTo>
                    <a:pt x="2578608" y="356235"/>
                  </a:lnTo>
                  <a:lnTo>
                    <a:pt x="2573008" y="383965"/>
                  </a:lnTo>
                  <a:lnTo>
                    <a:pt x="2557738" y="406612"/>
                  </a:lnTo>
                  <a:lnTo>
                    <a:pt x="2535091" y="421882"/>
                  </a:lnTo>
                  <a:lnTo>
                    <a:pt x="2507361" y="427482"/>
                  </a:lnTo>
                  <a:lnTo>
                    <a:pt x="71247" y="427482"/>
                  </a:lnTo>
                  <a:lnTo>
                    <a:pt x="43516" y="421882"/>
                  </a:lnTo>
                  <a:lnTo>
                    <a:pt x="20869" y="406612"/>
                  </a:lnTo>
                  <a:lnTo>
                    <a:pt x="5599" y="383965"/>
                  </a:lnTo>
                  <a:lnTo>
                    <a:pt x="0" y="356235"/>
                  </a:lnTo>
                  <a:lnTo>
                    <a:pt x="0" y="71247"/>
                  </a:lnTo>
                  <a:close/>
                </a:path>
              </a:pathLst>
            </a:custGeom>
            <a:ln w="12699">
              <a:solidFill>
                <a:srgbClr val="00091F"/>
              </a:solidFill>
            </a:ln>
          </p:spPr>
          <p:txBody>
            <a:bodyPr wrap="square" lIns="0" tIns="0" rIns="0" bIns="0" rtlCol="0"/>
            <a:lstStyle/>
            <a:p>
              <a:endParaRPr/>
            </a:p>
          </p:txBody>
        </p:sp>
        <p:sp>
          <p:nvSpPr>
            <p:cNvPr id="28" name="object 28"/>
            <p:cNvSpPr/>
            <p:nvPr/>
          </p:nvSpPr>
          <p:spPr>
            <a:xfrm>
              <a:off x="5080634" y="2799206"/>
              <a:ext cx="2578735" cy="427990"/>
            </a:xfrm>
            <a:custGeom>
              <a:avLst/>
              <a:gdLst/>
              <a:ahLst/>
              <a:cxnLst/>
              <a:rect l="l" t="t" r="r" b="b"/>
              <a:pathLst>
                <a:path w="2578734" h="427989">
                  <a:moveTo>
                    <a:pt x="2507361" y="0"/>
                  </a:moveTo>
                  <a:lnTo>
                    <a:pt x="71247" y="0"/>
                  </a:lnTo>
                  <a:lnTo>
                    <a:pt x="43516" y="5599"/>
                  </a:lnTo>
                  <a:lnTo>
                    <a:pt x="20869" y="20869"/>
                  </a:lnTo>
                  <a:lnTo>
                    <a:pt x="5599" y="43516"/>
                  </a:lnTo>
                  <a:lnTo>
                    <a:pt x="0" y="71247"/>
                  </a:lnTo>
                  <a:lnTo>
                    <a:pt x="0" y="356235"/>
                  </a:lnTo>
                  <a:lnTo>
                    <a:pt x="5599" y="383965"/>
                  </a:lnTo>
                  <a:lnTo>
                    <a:pt x="20869" y="406612"/>
                  </a:lnTo>
                  <a:lnTo>
                    <a:pt x="43516" y="421882"/>
                  </a:lnTo>
                  <a:lnTo>
                    <a:pt x="71247" y="427482"/>
                  </a:lnTo>
                  <a:lnTo>
                    <a:pt x="2507361" y="427482"/>
                  </a:lnTo>
                  <a:lnTo>
                    <a:pt x="2535091" y="421882"/>
                  </a:lnTo>
                  <a:lnTo>
                    <a:pt x="2557738" y="406612"/>
                  </a:lnTo>
                  <a:lnTo>
                    <a:pt x="2573008" y="383965"/>
                  </a:lnTo>
                  <a:lnTo>
                    <a:pt x="2578608" y="356235"/>
                  </a:lnTo>
                  <a:lnTo>
                    <a:pt x="2578608" y="71247"/>
                  </a:lnTo>
                  <a:lnTo>
                    <a:pt x="2573008" y="43516"/>
                  </a:lnTo>
                  <a:lnTo>
                    <a:pt x="2557738" y="20869"/>
                  </a:lnTo>
                  <a:lnTo>
                    <a:pt x="2535091" y="5599"/>
                  </a:lnTo>
                  <a:lnTo>
                    <a:pt x="2507361" y="0"/>
                  </a:lnTo>
                  <a:close/>
                </a:path>
              </a:pathLst>
            </a:custGeom>
            <a:solidFill>
              <a:srgbClr val="FF6A13">
                <a:alpha val="50195"/>
              </a:srgbClr>
            </a:solidFill>
          </p:spPr>
          <p:txBody>
            <a:bodyPr wrap="square" lIns="0" tIns="0" rIns="0" bIns="0" rtlCol="0"/>
            <a:lstStyle/>
            <a:p>
              <a:endParaRPr/>
            </a:p>
          </p:txBody>
        </p:sp>
      </p:grpSp>
      <p:sp>
        <p:nvSpPr>
          <p:cNvPr id="30" name="object 30"/>
          <p:cNvSpPr txBox="1"/>
          <p:nvPr/>
        </p:nvSpPr>
        <p:spPr>
          <a:xfrm>
            <a:off x="5453252" y="3364212"/>
            <a:ext cx="1832610" cy="227626"/>
          </a:xfrm>
          <a:prstGeom prst="rect">
            <a:avLst/>
          </a:prstGeom>
        </p:spPr>
        <p:txBody>
          <a:bodyPr vert="horz" wrap="square" lIns="0" tIns="12065" rIns="0" bIns="0" rtlCol="0">
            <a:spAutoFit/>
          </a:bodyPr>
          <a:lstStyle/>
          <a:p>
            <a:pPr marL="12700" algn="ctr">
              <a:lnSpc>
                <a:spcPct val="100000"/>
              </a:lnSpc>
              <a:spcBef>
                <a:spcPts val="95"/>
              </a:spcBef>
            </a:pPr>
            <a:r>
              <a:rPr lang="en-US" sz="1400" b="1" spc="-10">
                <a:solidFill>
                  <a:srgbClr val="FFFFFF"/>
                </a:solidFill>
                <a:latin typeface="Arial"/>
                <a:cs typeface="Arial"/>
              </a:rPr>
              <a:t>Business Uses</a:t>
            </a:r>
            <a:endParaRPr sz="1400">
              <a:latin typeface="Arial"/>
              <a:cs typeface="Arial"/>
            </a:endParaRPr>
          </a:p>
        </p:txBody>
      </p:sp>
      <p:sp>
        <p:nvSpPr>
          <p:cNvPr id="32" name="object 32"/>
          <p:cNvSpPr txBox="1">
            <a:spLocks noGrp="1"/>
          </p:cNvSpPr>
          <p:nvPr>
            <p:ph type="sldNum" sz="quarter" idx="7"/>
          </p:nvPr>
        </p:nvSpPr>
        <p:spPr>
          <a:xfrm>
            <a:off x="8860790" y="6634015"/>
            <a:ext cx="215962" cy="181809"/>
          </a:xfrm>
          <a:prstGeom prst="rect">
            <a:avLst/>
          </a:prstGeom>
        </p:spPr>
        <p:txBody>
          <a:bodyPr vert="horz" wrap="square" lIns="0" tIns="0" rIns="0" bIns="0" rtlCol="0">
            <a:spAutoFit/>
          </a:bodyPr>
          <a:lstStyle>
            <a:defPPr>
              <a:defRPr kern="0"/>
            </a:defPPr>
            <a:lvl1pPr>
              <a:defRPr sz="900" b="0" i="0">
                <a:solidFill>
                  <a:srgbClr val="142B52"/>
                </a:solidFill>
                <a:latin typeface="Arial"/>
                <a:cs typeface="Arial"/>
              </a:defRPr>
            </a:lvl1pPr>
          </a:lstStyle>
          <a:p>
            <a:pPr marL="69215">
              <a:lnSpc>
                <a:spcPct val="100000"/>
              </a:lnSpc>
              <a:spcBef>
                <a:spcPts val="15"/>
              </a:spcBef>
            </a:pPr>
            <a:fld id="{81D60167-4931-47E6-BA6A-407CBD079E47}" type="slidenum">
              <a:rPr lang="en-US" spc="-50" smtClean="0"/>
              <a:pPr marL="69215">
                <a:lnSpc>
                  <a:spcPct val="100000"/>
                </a:lnSpc>
                <a:spcBef>
                  <a:spcPts val="15"/>
                </a:spcBef>
              </a:pPr>
              <a:t>55</a:t>
            </a:fld>
            <a:endParaRPr spc="-25"/>
          </a:p>
        </p:txBody>
      </p:sp>
      <p:grpSp>
        <p:nvGrpSpPr>
          <p:cNvPr id="33" name="object 25">
            <a:extLst>
              <a:ext uri="{FF2B5EF4-FFF2-40B4-BE49-F238E27FC236}">
                <a16:creationId xmlns:a16="http://schemas.microsoft.com/office/drawing/2014/main" id="{E9F881EC-59E4-7B54-2E2F-654655AA7B67}"/>
              </a:ext>
            </a:extLst>
          </p:cNvPr>
          <p:cNvGrpSpPr/>
          <p:nvPr/>
        </p:nvGrpSpPr>
        <p:grpSpPr>
          <a:xfrm>
            <a:off x="1427225" y="3268725"/>
            <a:ext cx="2695193" cy="544067"/>
            <a:chOff x="5022341" y="2779014"/>
            <a:chExt cx="2695193" cy="544067"/>
          </a:xfrm>
        </p:grpSpPr>
        <p:pic>
          <p:nvPicPr>
            <p:cNvPr id="34" name="object 26">
              <a:extLst>
                <a:ext uri="{FF2B5EF4-FFF2-40B4-BE49-F238E27FC236}">
                  <a16:creationId xmlns:a16="http://schemas.microsoft.com/office/drawing/2014/main" id="{840A4A16-152C-53E6-122B-322F06108446}"/>
                </a:ext>
              </a:extLst>
            </p:cNvPr>
            <p:cNvPicPr/>
            <p:nvPr/>
          </p:nvPicPr>
          <p:blipFill>
            <a:blip r:embed="rId6" cstate="print"/>
            <a:stretch>
              <a:fillRect/>
            </a:stretch>
          </p:blipFill>
          <p:spPr>
            <a:xfrm>
              <a:off x="5022341" y="2779014"/>
              <a:ext cx="2695193" cy="544067"/>
            </a:xfrm>
            <a:prstGeom prst="rect">
              <a:avLst/>
            </a:prstGeom>
          </p:spPr>
        </p:pic>
        <p:sp>
          <p:nvSpPr>
            <p:cNvPr id="35" name="object 29">
              <a:extLst>
                <a:ext uri="{FF2B5EF4-FFF2-40B4-BE49-F238E27FC236}">
                  <a16:creationId xmlns:a16="http://schemas.microsoft.com/office/drawing/2014/main" id="{D5A3B3F8-F24A-44B8-EF85-4631AD494F7E}"/>
                </a:ext>
              </a:extLst>
            </p:cNvPr>
            <p:cNvSpPr/>
            <p:nvPr/>
          </p:nvSpPr>
          <p:spPr>
            <a:xfrm>
              <a:off x="5080634" y="2799206"/>
              <a:ext cx="2578735" cy="427990"/>
            </a:xfrm>
            <a:custGeom>
              <a:avLst/>
              <a:gdLst/>
              <a:ahLst/>
              <a:cxnLst/>
              <a:rect l="l" t="t" r="r" b="b"/>
              <a:pathLst>
                <a:path w="2578734" h="427989">
                  <a:moveTo>
                    <a:pt x="0" y="71247"/>
                  </a:moveTo>
                  <a:lnTo>
                    <a:pt x="5599" y="43516"/>
                  </a:lnTo>
                  <a:lnTo>
                    <a:pt x="20869" y="20869"/>
                  </a:lnTo>
                  <a:lnTo>
                    <a:pt x="43516" y="5599"/>
                  </a:lnTo>
                  <a:lnTo>
                    <a:pt x="71247" y="0"/>
                  </a:lnTo>
                  <a:lnTo>
                    <a:pt x="2507361" y="0"/>
                  </a:lnTo>
                  <a:lnTo>
                    <a:pt x="2535091" y="5599"/>
                  </a:lnTo>
                  <a:lnTo>
                    <a:pt x="2557738" y="20869"/>
                  </a:lnTo>
                  <a:lnTo>
                    <a:pt x="2573008" y="43516"/>
                  </a:lnTo>
                  <a:lnTo>
                    <a:pt x="2578608" y="71247"/>
                  </a:lnTo>
                  <a:lnTo>
                    <a:pt x="2578608" y="356235"/>
                  </a:lnTo>
                  <a:lnTo>
                    <a:pt x="2573008" y="383965"/>
                  </a:lnTo>
                  <a:lnTo>
                    <a:pt x="2557738" y="406612"/>
                  </a:lnTo>
                  <a:lnTo>
                    <a:pt x="2535091" y="421882"/>
                  </a:lnTo>
                  <a:lnTo>
                    <a:pt x="2507361" y="427482"/>
                  </a:lnTo>
                  <a:lnTo>
                    <a:pt x="71247" y="427482"/>
                  </a:lnTo>
                  <a:lnTo>
                    <a:pt x="43516" y="421882"/>
                  </a:lnTo>
                  <a:lnTo>
                    <a:pt x="20869" y="406612"/>
                  </a:lnTo>
                  <a:lnTo>
                    <a:pt x="5599" y="383965"/>
                  </a:lnTo>
                  <a:lnTo>
                    <a:pt x="0" y="356235"/>
                  </a:lnTo>
                  <a:lnTo>
                    <a:pt x="0" y="71247"/>
                  </a:lnTo>
                  <a:close/>
                </a:path>
              </a:pathLst>
            </a:custGeom>
            <a:ln w="12699">
              <a:solidFill>
                <a:srgbClr val="00091F"/>
              </a:solidFill>
            </a:ln>
          </p:spPr>
          <p:txBody>
            <a:bodyPr wrap="square" lIns="0" tIns="0" rIns="0" bIns="0" rtlCol="0"/>
            <a:lstStyle/>
            <a:p>
              <a:endParaRPr/>
            </a:p>
          </p:txBody>
        </p:sp>
        <p:sp>
          <p:nvSpPr>
            <p:cNvPr id="36" name="object 28">
              <a:extLst>
                <a:ext uri="{FF2B5EF4-FFF2-40B4-BE49-F238E27FC236}">
                  <a16:creationId xmlns:a16="http://schemas.microsoft.com/office/drawing/2014/main" id="{392E4A10-BB4F-08C9-916C-A4317922C40C}"/>
                </a:ext>
              </a:extLst>
            </p:cNvPr>
            <p:cNvSpPr/>
            <p:nvPr/>
          </p:nvSpPr>
          <p:spPr>
            <a:xfrm>
              <a:off x="5080634" y="2799206"/>
              <a:ext cx="2578735" cy="427990"/>
            </a:xfrm>
            <a:custGeom>
              <a:avLst/>
              <a:gdLst/>
              <a:ahLst/>
              <a:cxnLst/>
              <a:rect l="l" t="t" r="r" b="b"/>
              <a:pathLst>
                <a:path w="2578734" h="427989">
                  <a:moveTo>
                    <a:pt x="2507361" y="0"/>
                  </a:moveTo>
                  <a:lnTo>
                    <a:pt x="71247" y="0"/>
                  </a:lnTo>
                  <a:lnTo>
                    <a:pt x="43516" y="5599"/>
                  </a:lnTo>
                  <a:lnTo>
                    <a:pt x="20869" y="20869"/>
                  </a:lnTo>
                  <a:lnTo>
                    <a:pt x="5599" y="43516"/>
                  </a:lnTo>
                  <a:lnTo>
                    <a:pt x="0" y="71247"/>
                  </a:lnTo>
                  <a:lnTo>
                    <a:pt x="0" y="356235"/>
                  </a:lnTo>
                  <a:lnTo>
                    <a:pt x="5599" y="383965"/>
                  </a:lnTo>
                  <a:lnTo>
                    <a:pt x="20869" y="406612"/>
                  </a:lnTo>
                  <a:lnTo>
                    <a:pt x="43516" y="421882"/>
                  </a:lnTo>
                  <a:lnTo>
                    <a:pt x="71247" y="427482"/>
                  </a:lnTo>
                  <a:lnTo>
                    <a:pt x="2507361" y="427482"/>
                  </a:lnTo>
                  <a:lnTo>
                    <a:pt x="2535091" y="421882"/>
                  </a:lnTo>
                  <a:lnTo>
                    <a:pt x="2557738" y="406612"/>
                  </a:lnTo>
                  <a:lnTo>
                    <a:pt x="2573008" y="383965"/>
                  </a:lnTo>
                  <a:lnTo>
                    <a:pt x="2578608" y="356235"/>
                  </a:lnTo>
                  <a:lnTo>
                    <a:pt x="2578608" y="71247"/>
                  </a:lnTo>
                  <a:lnTo>
                    <a:pt x="2573008" y="43516"/>
                  </a:lnTo>
                  <a:lnTo>
                    <a:pt x="2557738" y="20869"/>
                  </a:lnTo>
                  <a:lnTo>
                    <a:pt x="2535091" y="5599"/>
                  </a:lnTo>
                  <a:lnTo>
                    <a:pt x="2507361" y="0"/>
                  </a:lnTo>
                  <a:close/>
                </a:path>
              </a:pathLst>
            </a:custGeom>
            <a:solidFill>
              <a:srgbClr val="FF6A13">
                <a:alpha val="49804"/>
              </a:srgbClr>
            </a:solidFill>
          </p:spPr>
          <p:txBody>
            <a:bodyPr wrap="square" lIns="0" tIns="0" rIns="0" bIns="0" rtlCol="0"/>
            <a:lstStyle/>
            <a:p>
              <a:endParaRPr/>
            </a:p>
          </p:txBody>
        </p:sp>
      </p:grpSp>
      <p:sp>
        <p:nvSpPr>
          <p:cNvPr id="37" name="object 30">
            <a:extLst>
              <a:ext uri="{FF2B5EF4-FFF2-40B4-BE49-F238E27FC236}">
                <a16:creationId xmlns:a16="http://schemas.microsoft.com/office/drawing/2014/main" id="{FA355D41-7ED1-0F2B-9B87-4427572E4D17}"/>
              </a:ext>
            </a:extLst>
          </p:cNvPr>
          <p:cNvSpPr txBox="1"/>
          <p:nvPr/>
        </p:nvSpPr>
        <p:spPr>
          <a:xfrm>
            <a:off x="1788793" y="3394139"/>
            <a:ext cx="1832610" cy="227626"/>
          </a:xfrm>
          <a:prstGeom prst="rect">
            <a:avLst/>
          </a:prstGeom>
        </p:spPr>
        <p:txBody>
          <a:bodyPr vert="horz" wrap="square" lIns="0" tIns="12065" rIns="0" bIns="0" rtlCol="0">
            <a:spAutoFit/>
          </a:bodyPr>
          <a:lstStyle/>
          <a:p>
            <a:pPr marL="12700" algn="ctr">
              <a:lnSpc>
                <a:spcPct val="100000"/>
              </a:lnSpc>
              <a:spcBef>
                <a:spcPts val="95"/>
              </a:spcBef>
            </a:pPr>
            <a:r>
              <a:rPr lang="en-US" sz="1400" b="1" spc="-10">
                <a:solidFill>
                  <a:srgbClr val="FFFFFF"/>
                </a:solidFill>
                <a:latin typeface="Arial"/>
                <a:cs typeface="Arial"/>
              </a:rPr>
              <a:t>Personal Uses</a:t>
            </a:r>
            <a:endParaRPr sz="1400">
              <a:latin typeface="Arial"/>
              <a:cs typeface="Arial"/>
            </a:endParaRPr>
          </a:p>
        </p:txBody>
      </p:sp>
      <p:sp>
        <p:nvSpPr>
          <p:cNvPr id="14" name="Footer Placeholder 3">
            <a:extLst>
              <a:ext uri="{FF2B5EF4-FFF2-40B4-BE49-F238E27FC236}">
                <a16:creationId xmlns:a16="http://schemas.microsoft.com/office/drawing/2014/main" id="{0F64E88C-7413-9961-731F-2F6E3A389980}"/>
              </a:ext>
            </a:extLst>
          </p:cNvPr>
          <p:cNvSpPr>
            <a:spLocks noGrp="1"/>
          </p:cNvSpPr>
          <p:nvPr>
            <p:ph type="ftr" sz="quarter" idx="3"/>
          </p:nvPr>
        </p:nvSpPr>
        <p:spPr>
          <a:xfrm>
            <a:off x="96823" y="6623085"/>
            <a:ext cx="4294424" cy="24474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542F-B4FC-5493-7667-99636525AEB2}"/>
              </a:ext>
            </a:extLst>
          </p:cNvPr>
          <p:cNvSpPr>
            <a:spLocks noGrp="1"/>
          </p:cNvSpPr>
          <p:nvPr>
            <p:ph type="title"/>
          </p:nvPr>
        </p:nvSpPr>
        <p:spPr>
          <a:xfrm>
            <a:off x="364236" y="356712"/>
            <a:ext cx="7972940" cy="307777"/>
          </a:xfrm>
        </p:spPr>
        <p:txBody>
          <a:bodyPr>
            <a:noAutofit/>
          </a:bodyPr>
          <a:lstStyle/>
          <a:p>
            <a:r>
              <a:rPr lang="en-US"/>
              <a:t>Identifying Gaps in Your Personal Risk Coverage</a:t>
            </a:r>
          </a:p>
        </p:txBody>
      </p:sp>
      <p:graphicFrame>
        <p:nvGraphicFramePr>
          <p:cNvPr id="3" name="Table 2">
            <a:extLst>
              <a:ext uri="{FF2B5EF4-FFF2-40B4-BE49-F238E27FC236}">
                <a16:creationId xmlns:a16="http://schemas.microsoft.com/office/drawing/2014/main" id="{6A387B21-0634-BC9F-C4AA-1BF301D2594A}"/>
              </a:ext>
            </a:extLst>
          </p:cNvPr>
          <p:cNvGraphicFramePr>
            <a:graphicFrameLocks noGrp="1"/>
          </p:cNvGraphicFramePr>
          <p:nvPr>
            <p:extLst>
              <p:ext uri="{D42A27DB-BD31-4B8C-83A1-F6EECF244321}">
                <p14:modId xmlns:p14="http://schemas.microsoft.com/office/powerpoint/2010/main" val="545683492"/>
              </p:ext>
            </p:extLst>
          </p:nvPr>
        </p:nvGraphicFramePr>
        <p:xfrm>
          <a:off x="428124" y="2264668"/>
          <a:ext cx="8287753" cy="4181810"/>
        </p:xfrm>
        <a:graphic>
          <a:graphicData uri="http://schemas.openxmlformats.org/drawingml/2006/table">
            <a:tbl>
              <a:tblPr firstRow="1" bandRow="1"/>
              <a:tblGrid>
                <a:gridCol w="1719514">
                  <a:extLst>
                    <a:ext uri="{9D8B030D-6E8A-4147-A177-3AD203B41FA5}">
                      <a16:colId xmlns:a16="http://schemas.microsoft.com/office/drawing/2014/main" val="2134277345"/>
                    </a:ext>
                  </a:extLst>
                </a:gridCol>
                <a:gridCol w="6568239">
                  <a:extLst>
                    <a:ext uri="{9D8B030D-6E8A-4147-A177-3AD203B41FA5}">
                      <a16:colId xmlns:a16="http://schemas.microsoft.com/office/drawing/2014/main" val="4238351438"/>
                    </a:ext>
                  </a:extLst>
                </a:gridCol>
              </a:tblGrid>
              <a:tr h="309446">
                <a:tc>
                  <a:txBody>
                    <a:bodyPr/>
                    <a:lstStyle/>
                    <a:p>
                      <a:pPr algn="ctr"/>
                      <a:r>
                        <a:rPr lang="en-US" sz="1200" b="1" dirty="0">
                          <a:latin typeface="Arial" panose="020B0604020202020204" pitchFamily="34" charset="0"/>
                          <a:cs typeface="Arial" panose="020B0604020202020204" pitchFamily="34" charset="0"/>
                        </a:rPr>
                        <a:t>Consideration</a:t>
                      </a: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solidFill>
                      <a:srgbClr val="FF6A13">
                        <a:alpha val="34902"/>
                      </a:srgbClr>
                    </a:solidFill>
                  </a:tcPr>
                </a:tc>
                <a:tc>
                  <a:txBody>
                    <a:bodyPr/>
                    <a:lstStyle/>
                    <a:p>
                      <a:pPr algn="ctr"/>
                      <a:r>
                        <a:rPr lang="en-US" sz="1200" b="1" dirty="0">
                          <a:latin typeface="Arial" panose="020B0604020202020204" pitchFamily="34" charset="0"/>
                          <a:cs typeface="Arial" panose="020B0604020202020204" pitchFamily="34" charset="0"/>
                        </a:rPr>
                        <a:t>Key Question</a:t>
                      </a: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solidFill>
                      <a:srgbClr val="FF6A13">
                        <a:alpha val="34902"/>
                      </a:srgbClr>
                    </a:solidFill>
                  </a:tcPr>
                </a:tc>
                <a:extLst>
                  <a:ext uri="{0D108BD9-81ED-4DB2-BD59-A6C34878D82A}">
                    <a16:rowId xmlns:a16="http://schemas.microsoft.com/office/drawing/2014/main" val="182571624"/>
                  </a:ext>
                </a:extLst>
              </a:tr>
              <a:tr h="322697">
                <a:tc>
                  <a:txBody>
                    <a:bodyPr/>
                    <a:lstStyle/>
                    <a:p>
                      <a:r>
                        <a:rPr lang="en-US" sz="1200">
                          <a:latin typeface="Arial" panose="020B0604020202020204" pitchFamily="34" charset="0"/>
                          <a:cs typeface="Arial" panose="020B0604020202020204" pitchFamily="34" charset="0"/>
                        </a:rPr>
                        <a:t>Financial Security</a:t>
                      </a:r>
                      <a:endParaRPr lang="en-US" sz="1200" b="1">
                        <a:latin typeface="Arial" panose="020B0604020202020204" pitchFamily="34" charset="0"/>
                        <a:cs typeface="Arial" panose="020B0604020202020204" pitchFamily="34" charset="0"/>
                      </a:endParaRP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tc>
                  <a:txBody>
                    <a:bodyPr/>
                    <a:lstStyle/>
                    <a:p>
                      <a:r>
                        <a:rPr lang="en-US" sz="1200">
                          <a:latin typeface="Arial" panose="020B0604020202020204" pitchFamily="34" charset="0"/>
                          <a:cs typeface="Arial" panose="020B0604020202020204" pitchFamily="34" charset="0"/>
                        </a:rPr>
                        <a:t>How do you plan to secure your family’s financial future?</a:t>
                      </a: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extLst>
                  <a:ext uri="{0D108BD9-81ED-4DB2-BD59-A6C34878D82A}">
                    <a16:rowId xmlns:a16="http://schemas.microsoft.com/office/drawing/2014/main" val="873755275"/>
                  </a:ext>
                </a:extLst>
              </a:tr>
              <a:tr h="322697">
                <a:tc>
                  <a:txBody>
                    <a:bodyPr/>
                    <a:lstStyle/>
                    <a:p>
                      <a:r>
                        <a:rPr lang="en-US" sz="1200">
                          <a:latin typeface="Arial" panose="020B0604020202020204" pitchFamily="34" charset="0"/>
                          <a:cs typeface="Arial" panose="020B0604020202020204" pitchFamily="34" charset="0"/>
                        </a:rPr>
                        <a:t>Large Expenses</a:t>
                      </a:r>
                      <a:endParaRPr lang="en-US" sz="1200" b="1">
                        <a:latin typeface="Arial" panose="020B0604020202020204" pitchFamily="34" charset="0"/>
                        <a:cs typeface="Arial" panose="020B0604020202020204" pitchFamily="34" charset="0"/>
                      </a:endParaRP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tc>
                  <a:txBody>
                    <a:bodyPr/>
                    <a:lstStyle/>
                    <a:p>
                      <a:r>
                        <a:rPr lang="en-US" sz="1200">
                          <a:latin typeface="Arial" panose="020B0604020202020204" pitchFamily="34" charset="0"/>
                          <a:cs typeface="Arial" panose="020B0604020202020204" pitchFamily="34" charset="0"/>
                        </a:rPr>
                        <a:t>Have you considered how your family would cover future expenses, such as higher education?</a:t>
                      </a: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extLst>
                  <a:ext uri="{0D108BD9-81ED-4DB2-BD59-A6C34878D82A}">
                    <a16:rowId xmlns:a16="http://schemas.microsoft.com/office/drawing/2014/main" val="2076768732"/>
                  </a:ext>
                </a:extLst>
              </a:tr>
              <a:tr h="322697">
                <a:tc>
                  <a:txBody>
                    <a:bodyPr/>
                    <a:lstStyle/>
                    <a:p>
                      <a:r>
                        <a:rPr lang="en-US" sz="1200">
                          <a:latin typeface="Arial" panose="020B0604020202020204" pitchFamily="34" charset="0"/>
                          <a:cs typeface="Arial" panose="020B0604020202020204" pitchFamily="34" charset="0"/>
                        </a:rPr>
                        <a:t>Personal Liability</a:t>
                      </a:r>
                      <a:endParaRPr lang="en-US" sz="1200" b="1">
                        <a:latin typeface="Arial" panose="020B0604020202020204" pitchFamily="34" charset="0"/>
                        <a:cs typeface="Arial" panose="020B0604020202020204" pitchFamily="34" charset="0"/>
                      </a:endParaRP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tc>
                  <a:txBody>
                    <a:bodyPr/>
                    <a:lstStyle/>
                    <a:p>
                      <a:r>
                        <a:rPr lang="en-US" sz="1200">
                          <a:latin typeface="Arial" panose="020B0604020202020204" pitchFamily="34" charset="0"/>
                          <a:cs typeface="Arial" panose="020B0604020202020204" pitchFamily="34" charset="0"/>
                        </a:rPr>
                        <a:t>Are your liability limits adequate and properly structured?</a:t>
                      </a: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extLst>
                  <a:ext uri="{0D108BD9-81ED-4DB2-BD59-A6C34878D82A}">
                    <a16:rowId xmlns:a16="http://schemas.microsoft.com/office/drawing/2014/main" val="4181664761"/>
                  </a:ext>
                </a:extLst>
              </a:tr>
              <a:tr h="322697">
                <a:tc>
                  <a:txBody>
                    <a:bodyPr/>
                    <a:lstStyle/>
                    <a:p>
                      <a:r>
                        <a:rPr lang="en-US" sz="1200">
                          <a:latin typeface="Arial" panose="020B0604020202020204" pitchFamily="34" charset="0"/>
                          <a:cs typeface="Arial" panose="020B0604020202020204" pitchFamily="34" charset="0"/>
                        </a:rPr>
                        <a:t>Overlooked Risks</a:t>
                      </a:r>
                      <a:endParaRPr lang="en-US" sz="1200" b="1">
                        <a:latin typeface="Arial" panose="020B0604020202020204" pitchFamily="34" charset="0"/>
                        <a:cs typeface="Arial" panose="020B0604020202020204" pitchFamily="34" charset="0"/>
                      </a:endParaRP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tc>
                  <a:txBody>
                    <a:bodyPr/>
                    <a:lstStyle/>
                    <a:p>
                      <a:r>
                        <a:rPr lang="en-US" sz="1200">
                          <a:latin typeface="Arial" panose="020B0604020202020204" pitchFamily="34" charset="0"/>
                          <a:cs typeface="Arial" panose="020B0604020202020204" pitchFamily="34" charset="0"/>
                        </a:rPr>
                        <a:t>Are coverages needed for unexpected events like floods and earthquakes addressed?</a:t>
                      </a: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extLst>
                  <a:ext uri="{0D108BD9-81ED-4DB2-BD59-A6C34878D82A}">
                    <a16:rowId xmlns:a16="http://schemas.microsoft.com/office/drawing/2014/main" val="1200867616"/>
                  </a:ext>
                </a:extLst>
              </a:tr>
              <a:tr h="322697">
                <a:tc>
                  <a:txBody>
                    <a:bodyPr/>
                    <a:lstStyle/>
                    <a:p>
                      <a:r>
                        <a:rPr lang="en-US" sz="1200">
                          <a:latin typeface="Arial" panose="020B0604020202020204" pitchFamily="34" charset="0"/>
                          <a:cs typeface="Arial" panose="020B0604020202020204" pitchFamily="34" charset="0"/>
                        </a:rPr>
                        <a:t>Valuable Articles</a:t>
                      </a:r>
                      <a:endParaRPr lang="en-US" sz="1200" b="1">
                        <a:latin typeface="Arial" panose="020B0604020202020204" pitchFamily="34" charset="0"/>
                        <a:cs typeface="Arial" panose="020B0604020202020204" pitchFamily="34" charset="0"/>
                      </a:endParaRP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tc>
                  <a:txBody>
                    <a:bodyPr/>
                    <a:lstStyle/>
                    <a:p>
                      <a:r>
                        <a:rPr lang="en-US" sz="1200">
                          <a:latin typeface="Arial" panose="020B0604020202020204" pitchFamily="34" charset="0"/>
                          <a:cs typeface="Arial" panose="020B0604020202020204" pitchFamily="34" charset="0"/>
                        </a:rPr>
                        <a:t>Are your high-value items adequately protected at their current valuations?</a:t>
                      </a: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extLst>
                  <a:ext uri="{0D108BD9-81ED-4DB2-BD59-A6C34878D82A}">
                    <a16:rowId xmlns:a16="http://schemas.microsoft.com/office/drawing/2014/main" val="4284980216"/>
                  </a:ext>
                </a:extLst>
              </a:tr>
              <a:tr h="322697">
                <a:tc>
                  <a:txBody>
                    <a:bodyPr/>
                    <a:lstStyle/>
                    <a:p>
                      <a:r>
                        <a:rPr lang="en-US" sz="1200">
                          <a:latin typeface="Arial" panose="020B0604020202020204" pitchFamily="34" charset="0"/>
                          <a:cs typeface="Arial" panose="020B0604020202020204" pitchFamily="34" charset="0"/>
                        </a:rPr>
                        <a:t>Multiple Properties</a:t>
                      </a:r>
                      <a:endParaRPr lang="en-US" sz="1200" b="1">
                        <a:latin typeface="Arial" panose="020B0604020202020204" pitchFamily="34" charset="0"/>
                        <a:cs typeface="Arial" panose="020B0604020202020204" pitchFamily="34" charset="0"/>
                      </a:endParaRP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tc>
                  <a:txBody>
                    <a:bodyPr/>
                    <a:lstStyle/>
                    <a:p>
                      <a:r>
                        <a:rPr lang="en-US" sz="1200">
                          <a:latin typeface="Arial" panose="020B0604020202020204" pitchFamily="34" charset="0"/>
                          <a:cs typeface="Arial" panose="020B0604020202020204" pitchFamily="34" charset="0"/>
                        </a:rPr>
                        <a:t>Are properties coordinated under a single, comprehensive insurance program?</a:t>
                      </a: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extLst>
                  <a:ext uri="{0D108BD9-81ED-4DB2-BD59-A6C34878D82A}">
                    <a16:rowId xmlns:a16="http://schemas.microsoft.com/office/drawing/2014/main" val="209455043"/>
                  </a:ext>
                </a:extLst>
              </a:tr>
              <a:tr h="322697">
                <a:tc>
                  <a:txBody>
                    <a:bodyPr/>
                    <a:lstStyle/>
                    <a:p>
                      <a:r>
                        <a:rPr lang="en-US" sz="1200">
                          <a:latin typeface="Arial" panose="020B0604020202020204" pitchFamily="34" charset="0"/>
                          <a:cs typeface="Arial" panose="020B0604020202020204" pitchFamily="34" charset="0"/>
                        </a:rPr>
                        <a:t>Replacement Values</a:t>
                      </a:r>
                      <a:endParaRPr lang="en-US" sz="1200" b="1">
                        <a:latin typeface="Arial" panose="020B0604020202020204" pitchFamily="34" charset="0"/>
                        <a:cs typeface="Arial" panose="020B0604020202020204" pitchFamily="34" charset="0"/>
                      </a:endParaRP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tc>
                  <a:txBody>
                    <a:bodyPr/>
                    <a:lstStyle/>
                    <a:p>
                      <a:r>
                        <a:rPr lang="en-US" sz="1200">
                          <a:latin typeface="Arial" panose="020B0604020202020204" pitchFamily="34" charset="0"/>
                          <a:cs typeface="Arial" panose="020B0604020202020204" pitchFamily="34" charset="0"/>
                        </a:rPr>
                        <a:t>Are your home’s replacement costs accurately calculated and insured?</a:t>
                      </a: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extLst>
                  <a:ext uri="{0D108BD9-81ED-4DB2-BD59-A6C34878D82A}">
                    <a16:rowId xmlns:a16="http://schemas.microsoft.com/office/drawing/2014/main" val="4033105336"/>
                  </a:ext>
                </a:extLst>
              </a:tr>
              <a:tr h="322697">
                <a:tc>
                  <a:txBody>
                    <a:bodyPr/>
                    <a:lstStyle/>
                    <a:p>
                      <a:r>
                        <a:rPr lang="en-US" sz="1200">
                          <a:latin typeface="Arial" panose="020B0604020202020204" pitchFamily="34" charset="0"/>
                          <a:cs typeface="Arial" panose="020B0604020202020204" pitchFamily="34" charset="0"/>
                        </a:rPr>
                        <a:t>Special Ownership</a:t>
                      </a:r>
                      <a:endParaRPr lang="en-US" sz="1200" b="1">
                        <a:latin typeface="Arial" panose="020B0604020202020204" pitchFamily="34" charset="0"/>
                        <a:cs typeface="Arial" panose="020B0604020202020204" pitchFamily="34" charset="0"/>
                      </a:endParaRP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tc>
                  <a:txBody>
                    <a:bodyPr/>
                    <a:lstStyle/>
                    <a:p>
                      <a:r>
                        <a:rPr lang="en-US" sz="1200">
                          <a:latin typeface="Arial" panose="020B0604020202020204" pitchFamily="34" charset="0"/>
                          <a:cs typeface="Arial" panose="020B0604020202020204" pitchFamily="34" charset="0"/>
                        </a:rPr>
                        <a:t>Are trusts, LLCs or unique ownership structures incorporated into your coverage?</a:t>
                      </a: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extLst>
                  <a:ext uri="{0D108BD9-81ED-4DB2-BD59-A6C34878D82A}">
                    <a16:rowId xmlns:a16="http://schemas.microsoft.com/office/drawing/2014/main" val="830602941"/>
                  </a:ext>
                </a:extLst>
              </a:tr>
              <a:tr h="322697">
                <a:tc>
                  <a:txBody>
                    <a:bodyPr/>
                    <a:lstStyle/>
                    <a:p>
                      <a:r>
                        <a:rPr lang="en-US" sz="1200">
                          <a:latin typeface="Arial" panose="020B0604020202020204" pitchFamily="34" charset="0"/>
                          <a:cs typeface="Arial" panose="020B0604020202020204" pitchFamily="34" charset="0"/>
                        </a:rPr>
                        <a:t>Business Exposure</a:t>
                      </a:r>
                      <a:endParaRPr lang="en-US" sz="1200" b="1">
                        <a:latin typeface="Arial" panose="020B0604020202020204" pitchFamily="34" charset="0"/>
                        <a:cs typeface="Arial" panose="020B0604020202020204" pitchFamily="34" charset="0"/>
                      </a:endParaRP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tc>
                  <a:txBody>
                    <a:bodyPr/>
                    <a:lstStyle/>
                    <a:p>
                      <a:r>
                        <a:rPr lang="en-US" sz="1200">
                          <a:latin typeface="Arial" panose="020B0604020202020204" pitchFamily="34" charset="0"/>
                          <a:cs typeface="Arial" panose="020B0604020202020204" pitchFamily="34" charset="0"/>
                        </a:rPr>
                        <a:t>Have you effectively addressed succession planning for your personal business?</a:t>
                      </a: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extLst>
                  <a:ext uri="{0D108BD9-81ED-4DB2-BD59-A6C34878D82A}">
                    <a16:rowId xmlns:a16="http://schemas.microsoft.com/office/drawing/2014/main" val="4083493735"/>
                  </a:ext>
                </a:extLst>
              </a:tr>
              <a:tr h="322697">
                <a:tc>
                  <a:txBody>
                    <a:bodyPr/>
                    <a:lstStyle/>
                    <a:p>
                      <a:r>
                        <a:rPr lang="en-US" sz="1200">
                          <a:latin typeface="Arial" panose="020B0604020202020204" pitchFamily="34" charset="0"/>
                          <a:cs typeface="Arial" panose="020B0604020202020204" pitchFamily="34" charset="0"/>
                        </a:rPr>
                        <a:t>Vehicle &amp; Watercraft</a:t>
                      </a:r>
                      <a:endParaRPr lang="en-US" sz="1200" b="1">
                        <a:latin typeface="Arial" panose="020B0604020202020204" pitchFamily="34" charset="0"/>
                        <a:cs typeface="Arial" panose="020B0604020202020204" pitchFamily="34" charset="0"/>
                      </a:endParaRP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tc>
                  <a:txBody>
                    <a:bodyPr/>
                    <a:lstStyle/>
                    <a:p>
                      <a:r>
                        <a:rPr lang="en-US" sz="1200">
                          <a:latin typeface="Arial" panose="020B0604020202020204" pitchFamily="34" charset="0"/>
                          <a:cs typeface="Arial" panose="020B0604020202020204" pitchFamily="34" charset="0"/>
                        </a:rPr>
                        <a:t>Are all modes of transportation, including recreation vehicles, covered?</a:t>
                      </a: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extLst>
                  <a:ext uri="{0D108BD9-81ED-4DB2-BD59-A6C34878D82A}">
                    <a16:rowId xmlns:a16="http://schemas.microsoft.com/office/drawing/2014/main" val="2878279407"/>
                  </a:ext>
                </a:extLst>
              </a:tr>
              <a:tr h="322697">
                <a:tc>
                  <a:txBody>
                    <a:bodyPr/>
                    <a:lstStyle/>
                    <a:p>
                      <a:r>
                        <a:rPr lang="en-US" sz="1200">
                          <a:latin typeface="Arial" panose="020B0604020202020204" pitchFamily="34" charset="0"/>
                          <a:cs typeface="Arial" panose="020B0604020202020204" pitchFamily="34" charset="0"/>
                        </a:rPr>
                        <a:t>Periodic Review</a:t>
                      </a:r>
                      <a:endParaRPr lang="en-US" sz="1200" b="1">
                        <a:latin typeface="Arial" panose="020B0604020202020204" pitchFamily="34" charset="0"/>
                        <a:cs typeface="Arial" panose="020B0604020202020204" pitchFamily="34" charset="0"/>
                      </a:endParaRP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tc>
                  <a:txBody>
                    <a:bodyPr/>
                    <a:lstStyle/>
                    <a:p>
                      <a:r>
                        <a:rPr lang="en-US" sz="1200">
                          <a:latin typeface="Arial" panose="020B0604020202020204" pitchFamily="34" charset="0"/>
                          <a:cs typeface="Arial" panose="020B0604020202020204" pitchFamily="34" charset="0"/>
                        </a:rPr>
                        <a:t>Do you regularly reassess and update your insurance program?</a:t>
                      </a: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extLst>
                  <a:ext uri="{0D108BD9-81ED-4DB2-BD59-A6C34878D82A}">
                    <a16:rowId xmlns:a16="http://schemas.microsoft.com/office/drawing/2014/main" val="2172464492"/>
                  </a:ext>
                </a:extLst>
              </a:tr>
              <a:tr h="322697">
                <a:tc>
                  <a:txBody>
                    <a:bodyPr/>
                    <a:lstStyle/>
                    <a:p>
                      <a:r>
                        <a:rPr lang="en-US" sz="1200">
                          <a:latin typeface="Arial" panose="020B0604020202020204" pitchFamily="34" charset="0"/>
                          <a:cs typeface="Arial" panose="020B0604020202020204" pitchFamily="34" charset="0"/>
                        </a:rPr>
                        <a:t>Competent Advisors</a:t>
                      </a:r>
                      <a:endParaRPr lang="en-US" sz="1200" b="1">
                        <a:latin typeface="Arial" panose="020B0604020202020204" pitchFamily="34" charset="0"/>
                        <a:cs typeface="Arial" panose="020B0604020202020204" pitchFamily="34" charset="0"/>
                      </a:endParaRP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tc>
                  <a:txBody>
                    <a:bodyPr/>
                    <a:lstStyle/>
                    <a:p>
                      <a:r>
                        <a:rPr lang="en-US" sz="1200" dirty="0">
                          <a:latin typeface="Arial" panose="020B0604020202020204" pitchFamily="34" charset="0"/>
                          <a:cs typeface="Arial" panose="020B0604020202020204" pitchFamily="34" charset="0"/>
                        </a:rPr>
                        <a:t>Is your team of investment professionals knowledgeable, well-resourced and proactive?</a:t>
                      </a:r>
                    </a:p>
                  </a:txBody>
                  <a:tcPr anchor="ctr">
                    <a:lnL w="12700" cap="flat" cmpd="sng" algn="ctr">
                      <a:solidFill>
                        <a:srgbClr val="FF6A13">
                          <a:alpha val="34902"/>
                        </a:srgbClr>
                      </a:solidFill>
                      <a:prstDash val="solid"/>
                      <a:round/>
                      <a:headEnd type="none" w="med" len="med"/>
                      <a:tailEnd type="none" w="med" len="med"/>
                    </a:lnL>
                    <a:lnR w="12700" cap="flat" cmpd="sng" algn="ctr">
                      <a:solidFill>
                        <a:srgbClr val="FF6A13">
                          <a:alpha val="34902"/>
                        </a:srgbClr>
                      </a:solidFill>
                      <a:prstDash val="solid"/>
                      <a:round/>
                      <a:headEnd type="none" w="med" len="med"/>
                      <a:tailEnd type="none" w="med" len="med"/>
                    </a:lnR>
                    <a:lnT w="12700" cap="flat" cmpd="sng" algn="ctr">
                      <a:solidFill>
                        <a:srgbClr val="FF6A13">
                          <a:alpha val="34902"/>
                        </a:srgbClr>
                      </a:solidFill>
                      <a:prstDash val="solid"/>
                      <a:round/>
                      <a:headEnd type="none" w="med" len="med"/>
                      <a:tailEnd type="none" w="med" len="med"/>
                    </a:lnT>
                    <a:lnB w="12700" cap="flat" cmpd="sng" algn="ctr">
                      <a:solidFill>
                        <a:srgbClr val="FF6A13">
                          <a:alpha val="34902"/>
                        </a:srgbClr>
                      </a:solidFill>
                      <a:prstDash val="solid"/>
                      <a:round/>
                      <a:headEnd type="none" w="med" len="med"/>
                      <a:tailEnd type="none" w="med" len="med"/>
                    </a:lnB>
                  </a:tcPr>
                </a:tc>
                <a:extLst>
                  <a:ext uri="{0D108BD9-81ED-4DB2-BD59-A6C34878D82A}">
                    <a16:rowId xmlns:a16="http://schemas.microsoft.com/office/drawing/2014/main" val="4236484068"/>
                  </a:ext>
                </a:extLst>
              </a:tr>
            </a:tbl>
          </a:graphicData>
        </a:graphic>
      </p:graphicFrame>
      <p:sp>
        <p:nvSpPr>
          <p:cNvPr id="4" name="TextBox 3">
            <a:extLst>
              <a:ext uri="{FF2B5EF4-FFF2-40B4-BE49-F238E27FC236}">
                <a16:creationId xmlns:a16="http://schemas.microsoft.com/office/drawing/2014/main" id="{DF94728D-B0ED-96D7-16FE-ED6D51CA5945}"/>
              </a:ext>
            </a:extLst>
          </p:cNvPr>
          <p:cNvSpPr txBox="1"/>
          <p:nvPr/>
        </p:nvSpPr>
        <p:spPr>
          <a:xfrm>
            <a:off x="364236" y="1076826"/>
            <a:ext cx="8380596" cy="1015663"/>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Identifying gaps in your personal insurance coverage is essential to protect yourself and your family from unforeseen financial risks. A thorough review helps ensure adequate coverage for health, life, property and liability needs. Addressing gaps proactively safeguards your assets, minimizes unexpected costs and provides peace of mind during emergencies or life changes.</a:t>
            </a:r>
          </a:p>
        </p:txBody>
      </p:sp>
      <p:sp>
        <p:nvSpPr>
          <p:cNvPr id="5" name="Footer Placeholder 3">
            <a:extLst>
              <a:ext uri="{FF2B5EF4-FFF2-40B4-BE49-F238E27FC236}">
                <a16:creationId xmlns:a16="http://schemas.microsoft.com/office/drawing/2014/main" id="{9F38B5CC-0323-DDEF-506C-B4DADAC890F6}"/>
              </a:ext>
            </a:extLst>
          </p:cNvPr>
          <p:cNvSpPr>
            <a:spLocks noGrp="1"/>
          </p:cNvSpPr>
          <p:nvPr>
            <p:ph type="ftr" sz="quarter" idx="3"/>
          </p:nvPr>
        </p:nvSpPr>
        <p:spPr>
          <a:xfrm>
            <a:off x="96823" y="6623085"/>
            <a:ext cx="4294424" cy="24474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6" name="object 10">
            <a:extLst>
              <a:ext uri="{FF2B5EF4-FFF2-40B4-BE49-F238E27FC236}">
                <a16:creationId xmlns:a16="http://schemas.microsoft.com/office/drawing/2014/main" id="{74A0392D-EBF6-0A5C-FE4A-179798FE5610}"/>
              </a:ext>
            </a:extLst>
          </p:cNvPr>
          <p:cNvSpPr txBox="1">
            <a:spLocks/>
          </p:cNvSpPr>
          <p:nvPr/>
        </p:nvSpPr>
        <p:spPr>
          <a:xfrm>
            <a:off x="8860790" y="6634015"/>
            <a:ext cx="215962" cy="181809"/>
          </a:xfrm>
          <a:prstGeom prst="rect">
            <a:avLst/>
          </a:prstGeom>
        </p:spPr>
        <p:txBody>
          <a:bodyPr vert="horz" wrap="square" lIns="0" tIns="0" rIns="0" bIns="0" rtlCol="0">
            <a:spAutoFit/>
          </a:bodyPr>
          <a:lstStyle>
            <a:defPPr>
              <a:defRPr lang="en-US" kern="0"/>
            </a:defPPr>
            <a:lvl1pPr marL="0" algn="l" defTabSz="457200" rtl="0" eaLnBrk="1" latinLnBrk="0" hangingPunct="1">
              <a:defRPr sz="900" b="0" i="0" kern="1200">
                <a:solidFill>
                  <a:srgbClr val="142B5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69215">
              <a:spcBef>
                <a:spcPts val="15"/>
              </a:spcBef>
            </a:pPr>
            <a:fld id="{81D60167-4931-47E6-BA6A-407CBD079E47}" type="slidenum">
              <a:rPr lang="en-US" spc="-50" smtClean="0"/>
              <a:pPr marL="69215">
                <a:spcBef>
                  <a:spcPts val="15"/>
                </a:spcBef>
              </a:pPr>
              <a:t>56</a:t>
            </a:fld>
            <a:endParaRPr lang="en-US" spc="-25"/>
          </a:p>
        </p:txBody>
      </p:sp>
    </p:spTree>
    <p:extLst>
      <p:ext uri="{BB962C8B-B14F-4D97-AF65-F5344CB8AC3E}">
        <p14:creationId xmlns:p14="http://schemas.microsoft.com/office/powerpoint/2010/main" val="34318472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60" y="356616"/>
            <a:ext cx="7886700" cy="1325563"/>
          </a:xfrm>
          <a:prstGeom prst="rect">
            <a:avLst/>
          </a:prstGeom>
        </p:spPr>
        <p:txBody>
          <a:bodyPr vert="horz" wrap="square" lIns="0" tIns="12065" rIns="0" bIns="0" rtlCol="0">
            <a:spAutoFit/>
          </a:bodyPr>
          <a:lstStyle/>
          <a:p>
            <a:pPr marL="38100">
              <a:lnSpc>
                <a:spcPct val="100000"/>
              </a:lnSpc>
              <a:spcBef>
                <a:spcPts val="95"/>
              </a:spcBef>
            </a:pPr>
            <a:r>
              <a:t>Picking</a:t>
            </a:r>
            <a:r>
              <a:rPr spc="-25"/>
              <a:t> </a:t>
            </a:r>
            <a:r>
              <a:t>the</a:t>
            </a:r>
            <a:r>
              <a:rPr spc="-40"/>
              <a:t> </a:t>
            </a:r>
            <a:r>
              <a:t>Right</a:t>
            </a:r>
            <a:r>
              <a:rPr spc="-50"/>
              <a:t> </a:t>
            </a:r>
            <a:r>
              <a:t>Health</a:t>
            </a:r>
            <a:r>
              <a:rPr spc="-35"/>
              <a:t> </a:t>
            </a:r>
            <a:r>
              <a:t>Insurance</a:t>
            </a:r>
            <a:r>
              <a:rPr spc="-15"/>
              <a:t> </a:t>
            </a:r>
            <a:r>
              <a:t>Plan</a:t>
            </a:r>
            <a:r>
              <a:rPr spc="-15"/>
              <a:t> </a:t>
            </a:r>
            <a:r>
              <a:rPr spc="-10"/>
              <a:t>Matters</a:t>
            </a:r>
          </a:p>
        </p:txBody>
      </p:sp>
      <p:pic>
        <p:nvPicPr>
          <p:cNvPr id="3" name="object 3"/>
          <p:cNvPicPr/>
          <p:nvPr/>
        </p:nvPicPr>
        <p:blipFill>
          <a:blip r:embed="rId2" cstate="print"/>
          <a:stretch>
            <a:fillRect/>
          </a:stretch>
        </p:blipFill>
        <p:spPr>
          <a:xfrm>
            <a:off x="199644" y="1219200"/>
            <a:ext cx="8750807" cy="2096261"/>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1555077455"/>
              </p:ext>
            </p:extLst>
          </p:nvPr>
        </p:nvGraphicFramePr>
        <p:xfrm>
          <a:off x="251459" y="1309154"/>
          <a:ext cx="8641080" cy="1991360"/>
        </p:xfrm>
        <a:graphic>
          <a:graphicData uri="http://schemas.openxmlformats.org/drawingml/2006/table">
            <a:tbl>
              <a:tblPr firstRow="1" bandRow="1">
                <a:tableStyleId>{2D5ABB26-0587-4C30-8999-92F81FD0307C}</a:tableStyleId>
              </a:tblPr>
              <a:tblGrid>
                <a:gridCol w="2306955">
                  <a:extLst>
                    <a:ext uri="{9D8B030D-6E8A-4147-A177-3AD203B41FA5}">
                      <a16:colId xmlns:a16="http://schemas.microsoft.com/office/drawing/2014/main" val="20000"/>
                    </a:ext>
                  </a:extLst>
                </a:gridCol>
                <a:gridCol w="6334125">
                  <a:extLst>
                    <a:ext uri="{9D8B030D-6E8A-4147-A177-3AD203B41FA5}">
                      <a16:colId xmlns:a16="http://schemas.microsoft.com/office/drawing/2014/main" val="20001"/>
                    </a:ext>
                  </a:extLst>
                </a:gridCol>
              </a:tblGrid>
              <a:tr h="284480">
                <a:tc>
                  <a:txBody>
                    <a:bodyPr/>
                    <a:lstStyle/>
                    <a:p>
                      <a:pPr marL="14604" algn="ctr">
                        <a:lnSpc>
                          <a:spcPct val="100000"/>
                        </a:lnSpc>
                        <a:spcBef>
                          <a:spcPts val="300"/>
                        </a:spcBef>
                      </a:pPr>
                      <a:r>
                        <a:rPr sz="1100" b="1">
                          <a:solidFill>
                            <a:srgbClr val="002854"/>
                          </a:solidFill>
                          <a:latin typeface="Arial"/>
                          <a:cs typeface="Arial"/>
                        </a:rPr>
                        <a:t>Types</a:t>
                      </a:r>
                      <a:r>
                        <a:rPr sz="1100" b="1" spc="-20">
                          <a:solidFill>
                            <a:srgbClr val="002854"/>
                          </a:solidFill>
                          <a:latin typeface="Arial"/>
                          <a:cs typeface="Arial"/>
                        </a:rPr>
                        <a:t> </a:t>
                      </a:r>
                      <a:r>
                        <a:rPr sz="1100" b="1">
                          <a:solidFill>
                            <a:srgbClr val="002854"/>
                          </a:solidFill>
                          <a:latin typeface="Arial"/>
                          <a:cs typeface="Arial"/>
                        </a:rPr>
                        <a:t>of</a:t>
                      </a:r>
                      <a:r>
                        <a:rPr sz="1100" b="1" spc="-40">
                          <a:solidFill>
                            <a:srgbClr val="002854"/>
                          </a:solidFill>
                          <a:latin typeface="Arial"/>
                          <a:cs typeface="Arial"/>
                        </a:rPr>
                        <a:t> </a:t>
                      </a:r>
                      <a:r>
                        <a:rPr sz="1100" b="1" spc="-10">
                          <a:solidFill>
                            <a:srgbClr val="002854"/>
                          </a:solidFill>
                          <a:latin typeface="Arial"/>
                          <a:cs typeface="Arial"/>
                        </a:rPr>
                        <a:t>Plans</a:t>
                      </a:r>
                      <a:endParaRPr sz="1100">
                        <a:latin typeface="Arial"/>
                        <a:cs typeface="Arial"/>
                      </a:endParaRPr>
                    </a:p>
                  </a:txBody>
                  <a:tcPr marL="0" marR="0" marT="38100" marB="0">
                    <a:lnB w="12700">
                      <a:solidFill>
                        <a:srgbClr val="FF6A13"/>
                      </a:solidFill>
                      <a:prstDash val="solid"/>
                    </a:lnB>
                    <a:solidFill>
                      <a:srgbClr val="FFFFFF"/>
                    </a:solidFill>
                  </a:tcPr>
                </a:tc>
                <a:tc>
                  <a:txBody>
                    <a:bodyPr/>
                    <a:lstStyle/>
                    <a:p>
                      <a:pPr marL="14604" algn="ctr">
                        <a:lnSpc>
                          <a:spcPct val="100000"/>
                        </a:lnSpc>
                        <a:spcBef>
                          <a:spcPts val="300"/>
                        </a:spcBef>
                      </a:pPr>
                      <a:r>
                        <a:rPr sz="1100" b="1" spc="-10">
                          <a:solidFill>
                            <a:srgbClr val="002854"/>
                          </a:solidFill>
                          <a:latin typeface="Arial"/>
                          <a:cs typeface="Arial"/>
                        </a:rPr>
                        <a:t>Description</a:t>
                      </a:r>
                      <a:endParaRPr sz="1100">
                        <a:latin typeface="Arial"/>
                        <a:cs typeface="Arial"/>
                      </a:endParaRPr>
                    </a:p>
                  </a:txBody>
                  <a:tcPr marL="0" marR="0" marT="38100" marB="0">
                    <a:lnB w="12700">
                      <a:solidFill>
                        <a:srgbClr val="FF6A13"/>
                      </a:solidFill>
                      <a:prstDash val="solid"/>
                    </a:lnB>
                    <a:solidFill>
                      <a:srgbClr val="FFFFFF"/>
                    </a:solidFill>
                  </a:tcPr>
                </a:tc>
                <a:extLst>
                  <a:ext uri="{0D108BD9-81ED-4DB2-BD59-A6C34878D82A}">
                    <a16:rowId xmlns:a16="http://schemas.microsoft.com/office/drawing/2014/main" val="10000"/>
                  </a:ext>
                </a:extLst>
              </a:tr>
              <a:tr h="568960">
                <a:tc>
                  <a:txBody>
                    <a:bodyPr/>
                    <a:lstStyle/>
                    <a:p>
                      <a:pPr marL="126364" marR="861694">
                        <a:lnSpc>
                          <a:spcPct val="100000"/>
                        </a:lnSpc>
                        <a:spcBef>
                          <a:spcPts val="935"/>
                        </a:spcBef>
                      </a:pPr>
                      <a:r>
                        <a:rPr sz="1100" b="1">
                          <a:solidFill>
                            <a:schemeClr val="tx1"/>
                          </a:solidFill>
                          <a:latin typeface="Arial"/>
                          <a:cs typeface="Arial"/>
                        </a:rPr>
                        <a:t>Health</a:t>
                      </a:r>
                      <a:r>
                        <a:rPr sz="1100" b="1" spc="-25">
                          <a:solidFill>
                            <a:schemeClr val="tx1"/>
                          </a:solidFill>
                          <a:latin typeface="Arial"/>
                          <a:cs typeface="Arial"/>
                        </a:rPr>
                        <a:t> </a:t>
                      </a:r>
                      <a:r>
                        <a:rPr sz="1100" b="1" spc="-10">
                          <a:solidFill>
                            <a:schemeClr val="tx1"/>
                          </a:solidFill>
                          <a:latin typeface="Arial"/>
                          <a:cs typeface="Arial"/>
                        </a:rPr>
                        <a:t>Maintenance </a:t>
                      </a:r>
                      <a:r>
                        <a:rPr sz="1100" b="1">
                          <a:solidFill>
                            <a:schemeClr val="tx1"/>
                          </a:solidFill>
                          <a:latin typeface="Arial"/>
                          <a:cs typeface="Arial"/>
                        </a:rPr>
                        <a:t>Organization</a:t>
                      </a:r>
                      <a:r>
                        <a:rPr sz="1100" b="1" spc="-70">
                          <a:solidFill>
                            <a:schemeClr val="tx1"/>
                          </a:solidFill>
                          <a:latin typeface="Arial"/>
                          <a:cs typeface="Arial"/>
                        </a:rPr>
                        <a:t> </a:t>
                      </a:r>
                      <a:r>
                        <a:rPr sz="1100" b="1" spc="-20">
                          <a:solidFill>
                            <a:schemeClr val="tx1"/>
                          </a:solidFill>
                          <a:latin typeface="Arial"/>
                          <a:cs typeface="Arial"/>
                        </a:rPr>
                        <a:t>(HMO)</a:t>
                      </a:r>
                      <a:endParaRPr sz="1100">
                        <a:solidFill>
                          <a:schemeClr val="tx1"/>
                        </a:solidFill>
                        <a:latin typeface="Arial"/>
                        <a:cs typeface="Arial"/>
                      </a:endParaRPr>
                    </a:p>
                  </a:txBody>
                  <a:tcPr marL="0" marR="0" marT="118745" marB="0">
                    <a:lnT w="12700">
                      <a:solidFill>
                        <a:srgbClr val="FF6A13"/>
                      </a:solidFill>
                      <a:prstDash val="solid"/>
                    </a:lnT>
                    <a:solidFill>
                      <a:srgbClr val="FF6A13">
                        <a:alpha val="34899"/>
                      </a:srgbClr>
                    </a:solidFill>
                  </a:tcPr>
                </a:tc>
                <a:tc>
                  <a:txBody>
                    <a:bodyPr/>
                    <a:lstStyle/>
                    <a:p>
                      <a:pPr marL="141605" marR="149860">
                        <a:lnSpc>
                          <a:spcPct val="100000"/>
                        </a:lnSpc>
                        <a:spcBef>
                          <a:spcPts val="935"/>
                        </a:spcBef>
                      </a:pPr>
                      <a:r>
                        <a:rPr sz="1100">
                          <a:latin typeface="Arial"/>
                          <a:cs typeface="Arial"/>
                        </a:rPr>
                        <a:t>Typically,</a:t>
                      </a:r>
                      <a:r>
                        <a:rPr sz="1100" spc="-20">
                          <a:latin typeface="Arial"/>
                          <a:cs typeface="Arial"/>
                        </a:rPr>
                        <a:t> </a:t>
                      </a:r>
                      <a:r>
                        <a:rPr sz="1100">
                          <a:latin typeface="Arial"/>
                          <a:cs typeface="Arial"/>
                        </a:rPr>
                        <a:t>less</a:t>
                      </a:r>
                      <a:r>
                        <a:rPr sz="1100" spc="-35">
                          <a:latin typeface="Arial"/>
                          <a:cs typeface="Arial"/>
                        </a:rPr>
                        <a:t> </a:t>
                      </a:r>
                      <a:r>
                        <a:rPr sz="1100">
                          <a:latin typeface="Arial"/>
                          <a:cs typeface="Arial"/>
                        </a:rPr>
                        <a:t>expensive</a:t>
                      </a:r>
                      <a:r>
                        <a:rPr sz="1100" spc="-25">
                          <a:latin typeface="Arial"/>
                          <a:cs typeface="Arial"/>
                        </a:rPr>
                        <a:t> </a:t>
                      </a:r>
                      <a:r>
                        <a:rPr sz="1100">
                          <a:latin typeface="Arial"/>
                          <a:cs typeface="Arial"/>
                        </a:rPr>
                        <a:t>annual</a:t>
                      </a:r>
                      <a:r>
                        <a:rPr sz="1100" spc="-25">
                          <a:latin typeface="Arial"/>
                          <a:cs typeface="Arial"/>
                        </a:rPr>
                        <a:t> </a:t>
                      </a:r>
                      <a:r>
                        <a:rPr sz="1100">
                          <a:latin typeface="Arial"/>
                          <a:cs typeface="Arial"/>
                        </a:rPr>
                        <a:t>premiums,</a:t>
                      </a:r>
                      <a:r>
                        <a:rPr sz="1100" spc="-40">
                          <a:latin typeface="Arial"/>
                          <a:cs typeface="Arial"/>
                        </a:rPr>
                        <a:t> </a:t>
                      </a:r>
                      <a:r>
                        <a:rPr sz="1100" spc="-10">
                          <a:latin typeface="Arial"/>
                          <a:cs typeface="Arial"/>
                        </a:rPr>
                        <a:t>lower-</a:t>
                      </a:r>
                      <a:r>
                        <a:rPr sz="1100">
                          <a:latin typeface="Arial"/>
                          <a:cs typeface="Arial"/>
                        </a:rPr>
                        <a:t>to-no</a:t>
                      </a:r>
                      <a:r>
                        <a:rPr sz="1100" spc="-35">
                          <a:latin typeface="Arial"/>
                          <a:cs typeface="Arial"/>
                        </a:rPr>
                        <a:t> </a:t>
                      </a:r>
                      <a:r>
                        <a:rPr sz="1100">
                          <a:latin typeface="Arial"/>
                          <a:cs typeface="Arial"/>
                        </a:rPr>
                        <a:t>deductible,</a:t>
                      </a:r>
                      <a:r>
                        <a:rPr sz="1100" spc="-45">
                          <a:latin typeface="Arial"/>
                          <a:cs typeface="Arial"/>
                        </a:rPr>
                        <a:t> </a:t>
                      </a:r>
                      <a:r>
                        <a:rPr sz="1100">
                          <a:latin typeface="Arial"/>
                          <a:cs typeface="Arial"/>
                        </a:rPr>
                        <a:t>out-of-network</a:t>
                      </a:r>
                      <a:r>
                        <a:rPr sz="1100" spc="-50">
                          <a:latin typeface="Arial"/>
                          <a:cs typeface="Arial"/>
                        </a:rPr>
                        <a:t> </a:t>
                      </a:r>
                      <a:r>
                        <a:rPr sz="1100">
                          <a:latin typeface="Arial"/>
                          <a:cs typeface="Arial"/>
                        </a:rPr>
                        <a:t>doctors</a:t>
                      </a:r>
                      <a:r>
                        <a:rPr sz="1100" spc="-40">
                          <a:latin typeface="Arial"/>
                          <a:cs typeface="Arial"/>
                        </a:rPr>
                        <a:t> </a:t>
                      </a:r>
                      <a:r>
                        <a:rPr sz="1100">
                          <a:latin typeface="Arial"/>
                          <a:cs typeface="Arial"/>
                        </a:rPr>
                        <a:t>are</a:t>
                      </a:r>
                      <a:r>
                        <a:rPr sz="1100" spc="-35">
                          <a:latin typeface="Arial"/>
                          <a:cs typeface="Arial"/>
                        </a:rPr>
                        <a:t> </a:t>
                      </a:r>
                      <a:r>
                        <a:rPr sz="1100" spc="-25">
                          <a:latin typeface="Arial"/>
                          <a:cs typeface="Arial"/>
                        </a:rPr>
                        <a:t>not </a:t>
                      </a:r>
                      <a:r>
                        <a:rPr sz="1100">
                          <a:latin typeface="Arial"/>
                          <a:cs typeface="Arial"/>
                        </a:rPr>
                        <a:t>covered,</a:t>
                      </a:r>
                      <a:r>
                        <a:rPr sz="1100" spc="-35">
                          <a:latin typeface="Arial"/>
                          <a:cs typeface="Arial"/>
                        </a:rPr>
                        <a:t> </a:t>
                      </a:r>
                      <a:r>
                        <a:rPr sz="1100">
                          <a:latin typeface="Arial"/>
                          <a:cs typeface="Arial"/>
                        </a:rPr>
                        <a:t>and</a:t>
                      </a:r>
                      <a:r>
                        <a:rPr sz="1100" spc="-25">
                          <a:latin typeface="Arial"/>
                          <a:cs typeface="Arial"/>
                        </a:rPr>
                        <a:t> </a:t>
                      </a:r>
                      <a:r>
                        <a:rPr sz="1100">
                          <a:latin typeface="Arial"/>
                          <a:cs typeface="Arial"/>
                        </a:rPr>
                        <a:t>many</a:t>
                      </a:r>
                      <a:r>
                        <a:rPr sz="1100" spc="-25">
                          <a:latin typeface="Arial"/>
                          <a:cs typeface="Arial"/>
                        </a:rPr>
                        <a:t> </a:t>
                      </a:r>
                      <a:r>
                        <a:rPr sz="1100">
                          <a:latin typeface="Arial"/>
                          <a:cs typeface="Arial"/>
                        </a:rPr>
                        <a:t>plans</a:t>
                      </a:r>
                      <a:r>
                        <a:rPr sz="1100" spc="-20">
                          <a:latin typeface="Arial"/>
                          <a:cs typeface="Arial"/>
                        </a:rPr>
                        <a:t> </a:t>
                      </a:r>
                      <a:r>
                        <a:rPr sz="1100">
                          <a:latin typeface="Arial"/>
                          <a:cs typeface="Arial"/>
                        </a:rPr>
                        <a:t>require</a:t>
                      </a:r>
                      <a:r>
                        <a:rPr sz="1100" spc="-20">
                          <a:latin typeface="Arial"/>
                          <a:cs typeface="Arial"/>
                        </a:rPr>
                        <a:t> </a:t>
                      </a:r>
                      <a:r>
                        <a:rPr sz="1100">
                          <a:latin typeface="Arial"/>
                          <a:cs typeface="Arial"/>
                        </a:rPr>
                        <a:t>primary</a:t>
                      </a:r>
                      <a:r>
                        <a:rPr sz="1100" spc="-30">
                          <a:latin typeface="Arial"/>
                          <a:cs typeface="Arial"/>
                        </a:rPr>
                        <a:t> </a:t>
                      </a:r>
                      <a:r>
                        <a:rPr sz="1100">
                          <a:latin typeface="Arial"/>
                          <a:cs typeface="Arial"/>
                        </a:rPr>
                        <a:t>care</a:t>
                      </a:r>
                      <a:r>
                        <a:rPr sz="1100" spc="-35">
                          <a:latin typeface="Arial"/>
                          <a:cs typeface="Arial"/>
                        </a:rPr>
                        <a:t> </a:t>
                      </a:r>
                      <a:r>
                        <a:rPr sz="1100">
                          <a:latin typeface="Arial"/>
                          <a:cs typeface="Arial"/>
                        </a:rPr>
                        <a:t>physician</a:t>
                      </a:r>
                      <a:r>
                        <a:rPr sz="1100" spc="-15">
                          <a:latin typeface="Arial"/>
                          <a:cs typeface="Arial"/>
                        </a:rPr>
                        <a:t> </a:t>
                      </a:r>
                      <a:r>
                        <a:rPr sz="1100">
                          <a:latin typeface="Arial"/>
                          <a:cs typeface="Arial"/>
                        </a:rPr>
                        <a:t>to</a:t>
                      </a:r>
                      <a:r>
                        <a:rPr sz="1100" spc="-30">
                          <a:latin typeface="Arial"/>
                          <a:cs typeface="Arial"/>
                        </a:rPr>
                        <a:t> </a:t>
                      </a:r>
                      <a:r>
                        <a:rPr sz="1100">
                          <a:latin typeface="Arial"/>
                          <a:cs typeface="Arial"/>
                        </a:rPr>
                        <a:t>provide</a:t>
                      </a:r>
                      <a:r>
                        <a:rPr sz="1100" spc="-20">
                          <a:latin typeface="Arial"/>
                          <a:cs typeface="Arial"/>
                        </a:rPr>
                        <a:t> </a:t>
                      </a:r>
                      <a:r>
                        <a:rPr sz="1100">
                          <a:latin typeface="Arial"/>
                          <a:cs typeface="Arial"/>
                        </a:rPr>
                        <a:t>a</a:t>
                      </a:r>
                      <a:r>
                        <a:rPr sz="1100" spc="-25">
                          <a:latin typeface="Arial"/>
                          <a:cs typeface="Arial"/>
                        </a:rPr>
                        <a:t> </a:t>
                      </a:r>
                      <a:r>
                        <a:rPr sz="1100">
                          <a:latin typeface="Arial"/>
                          <a:cs typeface="Arial"/>
                        </a:rPr>
                        <a:t>referral</a:t>
                      </a:r>
                      <a:r>
                        <a:rPr sz="1100" spc="-40">
                          <a:latin typeface="Arial"/>
                          <a:cs typeface="Arial"/>
                        </a:rPr>
                        <a:t> </a:t>
                      </a:r>
                      <a:r>
                        <a:rPr sz="1100">
                          <a:latin typeface="Arial"/>
                          <a:cs typeface="Arial"/>
                        </a:rPr>
                        <a:t>to</a:t>
                      </a:r>
                      <a:r>
                        <a:rPr sz="1100" spc="-20">
                          <a:latin typeface="Arial"/>
                          <a:cs typeface="Arial"/>
                        </a:rPr>
                        <a:t> </a:t>
                      </a:r>
                      <a:r>
                        <a:rPr sz="1100">
                          <a:latin typeface="Arial"/>
                          <a:cs typeface="Arial"/>
                        </a:rPr>
                        <a:t>see</a:t>
                      </a:r>
                      <a:r>
                        <a:rPr sz="1100" spc="-35">
                          <a:latin typeface="Arial"/>
                          <a:cs typeface="Arial"/>
                        </a:rPr>
                        <a:t> </a:t>
                      </a:r>
                      <a:r>
                        <a:rPr sz="1100">
                          <a:latin typeface="Arial"/>
                          <a:cs typeface="Arial"/>
                        </a:rPr>
                        <a:t>a</a:t>
                      </a:r>
                      <a:r>
                        <a:rPr sz="1100" spc="-25">
                          <a:latin typeface="Arial"/>
                          <a:cs typeface="Arial"/>
                        </a:rPr>
                        <a:t> </a:t>
                      </a:r>
                      <a:r>
                        <a:rPr sz="1100" spc="-10">
                          <a:latin typeface="Arial"/>
                          <a:cs typeface="Arial"/>
                        </a:rPr>
                        <a:t>specialist</a:t>
                      </a:r>
                      <a:endParaRPr sz="1100">
                        <a:latin typeface="Arial"/>
                        <a:cs typeface="Arial"/>
                      </a:endParaRPr>
                    </a:p>
                  </a:txBody>
                  <a:tcPr marL="0" marR="0" marT="118745" marB="0">
                    <a:lnT w="12700">
                      <a:solidFill>
                        <a:srgbClr val="FF6A13"/>
                      </a:solidFill>
                      <a:prstDash val="solid"/>
                    </a:lnT>
                    <a:solidFill>
                      <a:srgbClr val="FF6A13">
                        <a:alpha val="34899"/>
                      </a:srgbClr>
                    </a:solidFill>
                  </a:tcPr>
                </a:tc>
                <a:extLst>
                  <a:ext uri="{0D108BD9-81ED-4DB2-BD59-A6C34878D82A}">
                    <a16:rowId xmlns:a16="http://schemas.microsoft.com/office/drawing/2014/main" val="10001"/>
                  </a:ext>
                </a:extLst>
              </a:tr>
              <a:tr h="568960">
                <a:tc>
                  <a:txBody>
                    <a:bodyPr/>
                    <a:lstStyle/>
                    <a:p>
                      <a:pPr>
                        <a:lnSpc>
                          <a:spcPct val="100000"/>
                        </a:lnSpc>
                        <a:spcBef>
                          <a:spcPts val="330"/>
                        </a:spcBef>
                      </a:pPr>
                      <a:endParaRPr sz="1100">
                        <a:solidFill>
                          <a:schemeClr val="tx1"/>
                        </a:solidFill>
                        <a:latin typeface="Times New Roman"/>
                        <a:cs typeface="Times New Roman"/>
                      </a:endParaRPr>
                    </a:p>
                    <a:p>
                      <a:pPr marR="7620" algn="ctr">
                        <a:lnSpc>
                          <a:spcPct val="100000"/>
                        </a:lnSpc>
                      </a:pPr>
                      <a:r>
                        <a:rPr sz="1100" b="1">
                          <a:solidFill>
                            <a:schemeClr val="tx1"/>
                          </a:solidFill>
                          <a:latin typeface="Arial"/>
                          <a:cs typeface="Arial"/>
                        </a:rPr>
                        <a:t>Preferred</a:t>
                      </a:r>
                      <a:r>
                        <a:rPr sz="1100" b="1" spc="-45">
                          <a:solidFill>
                            <a:schemeClr val="tx1"/>
                          </a:solidFill>
                          <a:latin typeface="Arial"/>
                          <a:cs typeface="Arial"/>
                        </a:rPr>
                        <a:t> </a:t>
                      </a:r>
                      <a:r>
                        <a:rPr sz="1100" b="1">
                          <a:solidFill>
                            <a:schemeClr val="tx1"/>
                          </a:solidFill>
                          <a:latin typeface="Arial"/>
                          <a:cs typeface="Arial"/>
                        </a:rPr>
                        <a:t>Point</a:t>
                      </a:r>
                      <a:r>
                        <a:rPr sz="1100" b="1" spc="-50">
                          <a:solidFill>
                            <a:schemeClr val="tx1"/>
                          </a:solidFill>
                          <a:latin typeface="Arial"/>
                          <a:cs typeface="Arial"/>
                        </a:rPr>
                        <a:t> </a:t>
                      </a:r>
                      <a:r>
                        <a:rPr sz="1100" b="1">
                          <a:solidFill>
                            <a:schemeClr val="tx1"/>
                          </a:solidFill>
                          <a:latin typeface="Arial"/>
                          <a:cs typeface="Arial"/>
                        </a:rPr>
                        <a:t>Provider</a:t>
                      </a:r>
                      <a:r>
                        <a:rPr sz="1100" b="1" spc="-45">
                          <a:solidFill>
                            <a:schemeClr val="tx1"/>
                          </a:solidFill>
                          <a:latin typeface="Arial"/>
                          <a:cs typeface="Arial"/>
                        </a:rPr>
                        <a:t> </a:t>
                      </a:r>
                      <a:r>
                        <a:rPr sz="1100" b="1" spc="-20">
                          <a:solidFill>
                            <a:schemeClr val="tx1"/>
                          </a:solidFill>
                          <a:latin typeface="Arial"/>
                          <a:cs typeface="Arial"/>
                        </a:rPr>
                        <a:t>(PPO)</a:t>
                      </a:r>
                      <a:endParaRPr sz="1100">
                        <a:solidFill>
                          <a:schemeClr val="tx1"/>
                        </a:solidFill>
                        <a:latin typeface="Arial"/>
                        <a:cs typeface="Arial"/>
                      </a:endParaRPr>
                    </a:p>
                  </a:txBody>
                  <a:tcPr marL="0" marR="0" marT="41910" marB="0">
                    <a:solidFill>
                      <a:srgbClr val="FFFFFF"/>
                    </a:solidFill>
                  </a:tcPr>
                </a:tc>
                <a:tc>
                  <a:txBody>
                    <a:bodyPr/>
                    <a:lstStyle/>
                    <a:p>
                      <a:pPr marL="141605" marR="208279">
                        <a:lnSpc>
                          <a:spcPct val="100000"/>
                        </a:lnSpc>
                        <a:spcBef>
                          <a:spcPts val="935"/>
                        </a:spcBef>
                      </a:pPr>
                      <a:r>
                        <a:rPr sz="1100">
                          <a:latin typeface="Arial"/>
                          <a:cs typeface="Arial"/>
                        </a:rPr>
                        <a:t>Premiums</a:t>
                      </a:r>
                      <a:r>
                        <a:rPr sz="1100" spc="-30">
                          <a:latin typeface="Arial"/>
                          <a:cs typeface="Arial"/>
                        </a:rPr>
                        <a:t> </a:t>
                      </a:r>
                      <a:r>
                        <a:rPr sz="1100">
                          <a:latin typeface="Arial"/>
                          <a:cs typeface="Arial"/>
                        </a:rPr>
                        <a:t>tend</a:t>
                      </a:r>
                      <a:r>
                        <a:rPr sz="1100" spc="-40">
                          <a:latin typeface="Arial"/>
                          <a:cs typeface="Arial"/>
                        </a:rPr>
                        <a:t> </a:t>
                      </a:r>
                      <a:r>
                        <a:rPr sz="1100">
                          <a:latin typeface="Arial"/>
                          <a:cs typeface="Arial"/>
                        </a:rPr>
                        <a:t>to</a:t>
                      </a:r>
                      <a:r>
                        <a:rPr sz="1100" spc="-40">
                          <a:latin typeface="Arial"/>
                          <a:cs typeface="Arial"/>
                        </a:rPr>
                        <a:t> </a:t>
                      </a:r>
                      <a:r>
                        <a:rPr sz="1100">
                          <a:latin typeface="Arial"/>
                          <a:cs typeface="Arial"/>
                        </a:rPr>
                        <a:t>be</a:t>
                      </a:r>
                      <a:r>
                        <a:rPr sz="1100" spc="-25">
                          <a:latin typeface="Arial"/>
                          <a:cs typeface="Arial"/>
                        </a:rPr>
                        <a:t> </a:t>
                      </a:r>
                      <a:r>
                        <a:rPr sz="1100">
                          <a:latin typeface="Arial"/>
                          <a:cs typeface="Arial"/>
                        </a:rPr>
                        <a:t>higher,</a:t>
                      </a:r>
                      <a:r>
                        <a:rPr sz="1100" spc="-35">
                          <a:latin typeface="Arial"/>
                          <a:cs typeface="Arial"/>
                        </a:rPr>
                        <a:t> </a:t>
                      </a:r>
                      <a:r>
                        <a:rPr sz="1100">
                          <a:latin typeface="Arial"/>
                          <a:cs typeface="Arial"/>
                        </a:rPr>
                        <a:t>higher</a:t>
                      </a:r>
                      <a:r>
                        <a:rPr sz="1100" spc="-35">
                          <a:latin typeface="Arial"/>
                          <a:cs typeface="Arial"/>
                        </a:rPr>
                        <a:t> </a:t>
                      </a:r>
                      <a:r>
                        <a:rPr sz="1100">
                          <a:latin typeface="Arial"/>
                          <a:cs typeface="Arial"/>
                        </a:rPr>
                        <a:t>deductible,</a:t>
                      </a:r>
                      <a:r>
                        <a:rPr sz="1100" spc="-35">
                          <a:latin typeface="Arial"/>
                          <a:cs typeface="Arial"/>
                        </a:rPr>
                        <a:t> </a:t>
                      </a:r>
                      <a:r>
                        <a:rPr sz="1100">
                          <a:latin typeface="Arial"/>
                          <a:cs typeface="Arial"/>
                        </a:rPr>
                        <a:t>out-of-network</a:t>
                      </a:r>
                      <a:r>
                        <a:rPr sz="1100" spc="-40">
                          <a:latin typeface="Arial"/>
                          <a:cs typeface="Arial"/>
                        </a:rPr>
                        <a:t> </a:t>
                      </a:r>
                      <a:r>
                        <a:rPr sz="1100">
                          <a:latin typeface="Arial"/>
                          <a:cs typeface="Arial"/>
                        </a:rPr>
                        <a:t>doctors/hospitals</a:t>
                      </a:r>
                      <a:r>
                        <a:rPr sz="1100" spc="-40">
                          <a:latin typeface="Arial"/>
                          <a:cs typeface="Arial"/>
                        </a:rPr>
                        <a:t> </a:t>
                      </a:r>
                      <a:r>
                        <a:rPr sz="1100">
                          <a:latin typeface="Arial"/>
                          <a:cs typeface="Arial"/>
                        </a:rPr>
                        <a:t>may</a:t>
                      </a:r>
                      <a:r>
                        <a:rPr sz="1100" spc="-35">
                          <a:latin typeface="Arial"/>
                          <a:cs typeface="Arial"/>
                        </a:rPr>
                        <a:t> </a:t>
                      </a:r>
                      <a:r>
                        <a:rPr sz="1100">
                          <a:latin typeface="Arial"/>
                          <a:cs typeface="Arial"/>
                        </a:rPr>
                        <a:t>be</a:t>
                      </a:r>
                      <a:r>
                        <a:rPr sz="1100" spc="-25">
                          <a:latin typeface="Arial"/>
                          <a:cs typeface="Arial"/>
                        </a:rPr>
                        <a:t> </a:t>
                      </a:r>
                      <a:r>
                        <a:rPr sz="1100" spc="-10">
                          <a:latin typeface="Arial"/>
                          <a:cs typeface="Arial"/>
                        </a:rPr>
                        <a:t>covered, </a:t>
                      </a:r>
                      <a:r>
                        <a:rPr sz="1100">
                          <a:latin typeface="Arial"/>
                          <a:cs typeface="Arial"/>
                        </a:rPr>
                        <a:t>and</a:t>
                      </a:r>
                      <a:r>
                        <a:rPr sz="1100" spc="-25">
                          <a:latin typeface="Arial"/>
                          <a:cs typeface="Arial"/>
                        </a:rPr>
                        <a:t> </a:t>
                      </a:r>
                      <a:r>
                        <a:rPr sz="1100">
                          <a:latin typeface="Arial"/>
                          <a:cs typeface="Arial"/>
                        </a:rPr>
                        <a:t>specialists</a:t>
                      </a:r>
                      <a:r>
                        <a:rPr sz="1100" spc="-25">
                          <a:latin typeface="Arial"/>
                          <a:cs typeface="Arial"/>
                        </a:rPr>
                        <a:t> </a:t>
                      </a:r>
                      <a:r>
                        <a:rPr sz="1100">
                          <a:latin typeface="Arial"/>
                          <a:cs typeface="Arial"/>
                        </a:rPr>
                        <a:t>can</a:t>
                      </a:r>
                      <a:r>
                        <a:rPr sz="1100" spc="-25">
                          <a:latin typeface="Arial"/>
                          <a:cs typeface="Arial"/>
                        </a:rPr>
                        <a:t> </a:t>
                      </a:r>
                      <a:r>
                        <a:rPr sz="1100">
                          <a:latin typeface="Arial"/>
                          <a:cs typeface="Arial"/>
                        </a:rPr>
                        <a:t>generally</a:t>
                      </a:r>
                      <a:r>
                        <a:rPr sz="1100" spc="-15">
                          <a:latin typeface="Arial"/>
                          <a:cs typeface="Arial"/>
                        </a:rPr>
                        <a:t> </a:t>
                      </a:r>
                      <a:r>
                        <a:rPr sz="1100">
                          <a:latin typeface="Arial"/>
                          <a:cs typeface="Arial"/>
                        </a:rPr>
                        <a:t>be</a:t>
                      </a:r>
                      <a:r>
                        <a:rPr sz="1100" spc="-25">
                          <a:latin typeface="Arial"/>
                          <a:cs typeface="Arial"/>
                        </a:rPr>
                        <a:t> </a:t>
                      </a:r>
                      <a:r>
                        <a:rPr sz="1100">
                          <a:latin typeface="Arial"/>
                          <a:cs typeface="Arial"/>
                        </a:rPr>
                        <a:t>seen</a:t>
                      </a:r>
                      <a:r>
                        <a:rPr sz="1100" spc="-25">
                          <a:latin typeface="Arial"/>
                          <a:cs typeface="Arial"/>
                        </a:rPr>
                        <a:t> </a:t>
                      </a:r>
                      <a:r>
                        <a:rPr sz="1100">
                          <a:latin typeface="Arial"/>
                          <a:cs typeface="Arial"/>
                        </a:rPr>
                        <a:t>without</a:t>
                      </a:r>
                      <a:r>
                        <a:rPr sz="1100" spc="-15">
                          <a:latin typeface="Arial"/>
                          <a:cs typeface="Arial"/>
                        </a:rPr>
                        <a:t> </a:t>
                      </a:r>
                      <a:r>
                        <a:rPr sz="1100">
                          <a:latin typeface="Arial"/>
                          <a:cs typeface="Arial"/>
                        </a:rPr>
                        <a:t>a</a:t>
                      </a:r>
                      <a:r>
                        <a:rPr sz="1100" spc="-25">
                          <a:latin typeface="Arial"/>
                          <a:cs typeface="Arial"/>
                        </a:rPr>
                        <a:t> </a:t>
                      </a:r>
                      <a:r>
                        <a:rPr sz="1100">
                          <a:latin typeface="Arial"/>
                          <a:cs typeface="Arial"/>
                        </a:rPr>
                        <a:t>referral</a:t>
                      </a:r>
                      <a:r>
                        <a:rPr sz="1100" spc="-40">
                          <a:latin typeface="Arial"/>
                          <a:cs typeface="Arial"/>
                        </a:rPr>
                        <a:t> </a:t>
                      </a:r>
                      <a:r>
                        <a:rPr sz="1100">
                          <a:latin typeface="Arial"/>
                          <a:cs typeface="Arial"/>
                        </a:rPr>
                        <a:t>from</a:t>
                      </a:r>
                      <a:r>
                        <a:rPr sz="1100" spc="-30">
                          <a:latin typeface="Arial"/>
                          <a:cs typeface="Arial"/>
                        </a:rPr>
                        <a:t> </a:t>
                      </a:r>
                      <a:r>
                        <a:rPr sz="1100">
                          <a:latin typeface="Arial"/>
                          <a:cs typeface="Arial"/>
                        </a:rPr>
                        <a:t>a</a:t>
                      </a:r>
                      <a:r>
                        <a:rPr sz="1100" spc="-25">
                          <a:latin typeface="Arial"/>
                          <a:cs typeface="Arial"/>
                        </a:rPr>
                        <a:t> </a:t>
                      </a:r>
                      <a:r>
                        <a:rPr sz="1100">
                          <a:latin typeface="Arial"/>
                          <a:cs typeface="Arial"/>
                        </a:rPr>
                        <a:t>primary</a:t>
                      </a:r>
                      <a:r>
                        <a:rPr sz="1100" spc="-25">
                          <a:latin typeface="Arial"/>
                          <a:cs typeface="Arial"/>
                        </a:rPr>
                        <a:t> </a:t>
                      </a:r>
                      <a:r>
                        <a:rPr sz="1100">
                          <a:latin typeface="Arial"/>
                          <a:cs typeface="Arial"/>
                        </a:rPr>
                        <a:t>care</a:t>
                      </a:r>
                      <a:r>
                        <a:rPr sz="1100" spc="-30">
                          <a:latin typeface="Arial"/>
                          <a:cs typeface="Arial"/>
                        </a:rPr>
                        <a:t> </a:t>
                      </a:r>
                      <a:r>
                        <a:rPr sz="1100" spc="-10">
                          <a:latin typeface="Arial"/>
                          <a:cs typeface="Arial"/>
                        </a:rPr>
                        <a:t>physician</a:t>
                      </a:r>
                      <a:endParaRPr sz="1100">
                        <a:latin typeface="Arial"/>
                        <a:cs typeface="Arial"/>
                      </a:endParaRPr>
                    </a:p>
                  </a:txBody>
                  <a:tcPr marL="0" marR="0" marT="118745" marB="0">
                    <a:solidFill>
                      <a:srgbClr val="FFFFFF"/>
                    </a:solidFill>
                  </a:tcPr>
                </a:tc>
                <a:extLst>
                  <a:ext uri="{0D108BD9-81ED-4DB2-BD59-A6C34878D82A}">
                    <a16:rowId xmlns:a16="http://schemas.microsoft.com/office/drawing/2014/main" val="10002"/>
                  </a:ext>
                </a:extLst>
              </a:tr>
              <a:tr h="568960">
                <a:tc>
                  <a:txBody>
                    <a:bodyPr/>
                    <a:lstStyle/>
                    <a:p>
                      <a:pPr marL="126364" marR="302260">
                        <a:lnSpc>
                          <a:spcPct val="100000"/>
                        </a:lnSpc>
                        <a:spcBef>
                          <a:spcPts val="935"/>
                        </a:spcBef>
                      </a:pPr>
                      <a:r>
                        <a:rPr sz="1100" b="1" spc="-10">
                          <a:solidFill>
                            <a:schemeClr val="tx1"/>
                          </a:solidFill>
                          <a:latin typeface="Arial"/>
                          <a:cs typeface="Arial"/>
                        </a:rPr>
                        <a:t>High-</a:t>
                      </a:r>
                      <a:r>
                        <a:rPr sz="1100" b="1">
                          <a:solidFill>
                            <a:schemeClr val="tx1"/>
                          </a:solidFill>
                          <a:latin typeface="Arial"/>
                          <a:cs typeface="Arial"/>
                        </a:rPr>
                        <a:t>Deductible</a:t>
                      </a:r>
                      <a:r>
                        <a:rPr sz="1100" b="1" spc="-25">
                          <a:solidFill>
                            <a:schemeClr val="tx1"/>
                          </a:solidFill>
                          <a:latin typeface="Arial"/>
                          <a:cs typeface="Arial"/>
                        </a:rPr>
                        <a:t> </a:t>
                      </a:r>
                      <a:r>
                        <a:rPr sz="1100" b="1">
                          <a:solidFill>
                            <a:schemeClr val="tx1"/>
                          </a:solidFill>
                          <a:latin typeface="Arial"/>
                          <a:cs typeface="Arial"/>
                        </a:rPr>
                        <a:t>Health</a:t>
                      </a:r>
                      <a:r>
                        <a:rPr sz="1100" b="1" spc="-20">
                          <a:solidFill>
                            <a:schemeClr val="tx1"/>
                          </a:solidFill>
                          <a:latin typeface="Arial"/>
                          <a:cs typeface="Arial"/>
                        </a:rPr>
                        <a:t> Plan </a:t>
                      </a:r>
                      <a:r>
                        <a:rPr sz="1100" b="1" spc="-10">
                          <a:solidFill>
                            <a:schemeClr val="tx1"/>
                          </a:solidFill>
                          <a:latin typeface="Arial"/>
                          <a:cs typeface="Arial"/>
                        </a:rPr>
                        <a:t>(HDHP)</a:t>
                      </a:r>
                      <a:endParaRPr sz="1100">
                        <a:solidFill>
                          <a:schemeClr val="tx1"/>
                        </a:solidFill>
                        <a:latin typeface="Arial"/>
                        <a:cs typeface="Arial"/>
                      </a:endParaRPr>
                    </a:p>
                  </a:txBody>
                  <a:tcPr marL="0" marR="0" marT="118745" marB="0">
                    <a:solidFill>
                      <a:srgbClr val="FF6A13">
                        <a:alpha val="34899"/>
                      </a:srgbClr>
                    </a:solidFill>
                  </a:tcPr>
                </a:tc>
                <a:tc>
                  <a:txBody>
                    <a:bodyPr/>
                    <a:lstStyle/>
                    <a:p>
                      <a:pPr marL="141605" marR="29209">
                        <a:lnSpc>
                          <a:spcPct val="100000"/>
                        </a:lnSpc>
                        <a:spcBef>
                          <a:spcPts val="940"/>
                        </a:spcBef>
                      </a:pPr>
                      <a:r>
                        <a:rPr sz="1100">
                          <a:latin typeface="Arial"/>
                          <a:cs typeface="Arial"/>
                        </a:rPr>
                        <a:t>Lowest</a:t>
                      </a:r>
                      <a:r>
                        <a:rPr sz="1100" spc="-30">
                          <a:latin typeface="Arial"/>
                          <a:cs typeface="Arial"/>
                        </a:rPr>
                        <a:t> </a:t>
                      </a:r>
                      <a:r>
                        <a:rPr sz="1100">
                          <a:latin typeface="Arial"/>
                          <a:cs typeface="Arial"/>
                        </a:rPr>
                        <a:t>monthly</a:t>
                      </a:r>
                      <a:r>
                        <a:rPr sz="1100" spc="-30">
                          <a:latin typeface="Arial"/>
                          <a:cs typeface="Arial"/>
                        </a:rPr>
                        <a:t> </a:t>
                      </a:r>
                      <a:r>
                        <a:rPr sz="1100">
                          <a:latin typeface="Arial"/>
                          <a:cs typeface="Arial"/>
                        </a:rPr>
                        <a:t>premiums</a:t>
                      </a:r>
                      <a:r>
                        <a:rPr sz="1100" spc="-30">
                          <a:latin typeface="Arial"/>
                          <a:cs typeface="Arial"/>
                        </a:rPr>
                        <a:t> </a:t>
                      </a:r>
                      <a:r>
                        <a:rPr sz="1100">
                          <a:latin typeface="Arial"/>
                          <a:cs typeface="Arial"/>
                        </a:rPr>
                        <a:t>of</a:t>
                      </a:r>
                      <a:r>
                        <a:rPr sz="1100" spc="-40">
                          <a:latin typeface="Arial"/>
                          <a:cs typeface="Arial"/>
                        </a:rPr>
                        <a:t> </a:t>
                      </a:r>
                      <a:r>
                        <a:rPr sz="1100">
                          <a:latin typeface="Arial"/>
                          <a:cs typeface="Arial"/>
                        </a:rPr>
                        <a:t>the</a:t>
                      </a:r>
                      <a:r>
                        <a:rPr sz="1100" spc="-40">
                          <a:latin typeface="Arial"/>
                          <a:cs typeface="Arial"/>
                        </a:rPr>
                        <a:t> </a:t>
                      </a:r>
                      <a:r>
                        <a:rPr sz="1100">
                          <a:latin typeface="Arial"/>
                          <a:cs typeface="Arial"/>
                        </a:rPr>
                        <a:t>main</a:t>
                      </a:r>
                      <a:r>
                        <a:rPr sz="1100" spc="-25">
                          <a:latin typeface="Arial"/>
                          <a:cs typeface="Arial"/>
                        </a:rPr>
                        <a:t> </a:t>
                      </a:r>
                      <a:r>
                        <a:rPr sz="1100">
                          <a:latin typeface="Arial"/>
                          <a:cs typeface="Arial"/>
                        </a:rPr>
                        <a:t>plans,</a:t>
                      </a:r>
                      <a:r>
                        <a:rPr sz="1100" spc="-30">
                          <a:latin typeface="Arial"/>
                          <a:cs typeface="Arial"/>
                        </a:rPr>
                        <a:t> </a:t>
                      </a:r>
                      <a:r>
                        <a:rPr sz="1100">
                          <a:latin typeface="Arial"/>
                          <a:cs typeface="Arial"/>
                        </a:rPr>
                        <a:t>higher</a:t>
                      </a:r>
                      <a:r>
                        <a:rPr sz="1100" spc="-35">
                          <a:latin typeface="Arial"/>
                          <a:cs typeface="Arial"/>
                        </a:rPr>
                        <a:t> </a:t>
                      </a:r>
                      <a:r>
                        <a:rPr sz="1100">
                          <a:latin typeface="Arial"/>
                          <a:cs typeface="Arial"/>
                        </a:rPr>
                        <a:t>annual</a:t>
                      </a:r>
                      <a:r>
                        <a:rPr sz="1100" spc="-25">
                          <a:latin typeface="Arial"/>
                          <a:cs typeface="Arial"/>
                        </a:rPr>
                        <a:t> </a:t>
                      </a:r>
                      <a:r>
                        <a:rPr sz="1100">
                          <a:latin typeface="Arial"/>
                          <a:cs typeface="Arial"/>
                        </a:rPr>
                        <a:t>deductibles</a:t>
                      </a:r>
                      <a:r>
                        <a:rPr sz="1100" spc="-25">
                          <a:latin typeface="Arial"/>
                          <a:cs typeface="Arial"/>
                        </a:rPr>
                        <a:t> </a:t>
                      </a:r>
                      <a:r>
                        <a:rPr sz="1100">
                          <a:latin typeface="Arial"/>
                          <a:cs typeface="Arial"/>
                        </a:rPr>
                        <a:t>and</a:t>
                      </a:r>
                      <a:r>
                        <a:rPr sz="1100" spc="-30">
                          <a:latin typeface="Arial"/>
                          <a:cs typeface="Arial"/>
                        </a:rPr>
                        <a:t> </a:t>
                      </a:r>
                      <a:r>
                        <a:rPr sz="1100">
                          <a:latin typeface="Arial"/>
                          <a:cs typeface="Arial"/>
                        </a:rPr>
                        <a:t>out-of-pocket</a:t>
                      </a:r>
                      <a:r>
                        <a:rPr sz="1100" spc="-55">
                          <a:latin typeface="Arial"/>
                          <a:cs typeface="Arial"/>
                        </a:rPr>
                        <a:t> </a:t>
                      </a:r>
                      <a:r>
                        <a:rPr sz="1100" spc="-10">
                          <a:latin typeface="Arial"/>
                          <a:cs typeface="Arial"/>
                        </a:rPr>
                        <a:t>maximum </a:t>
                      </a:r>
                      <a:r>
                        <a:rPr sz="1100">
                          <a:latin typeface="Arial"/>
                          <a:cs typeface="Arial"/>
                        </a:rPr>
                        <a:t>limits</a:t>
                      </a:r>
                      <a:r>
                        <a:rPr sz="1100" spc="-25">
                          <a:latin typeface="Arial"/>
                          <a:cs typeface="Arial"/>
                        </a:rPr>
                        <a:t> </a:t>
                      </a:r>
                      <a:r>
                        <a:rPr sz="1100">
                          <a:latin typeface="Arial"/>
                          <a:cs typeface="Arial"/>
                        </a:rPr>
                        <a:t>and</a:t>
                      </a:r>
                      <a:r>
                        <a:rPr sz="1100" spc="-25">
                          <a:latin typeface="Arial"/>
                          <a:cs typeface="Arial"/>
                        </a:rPr>
                        <a:t> </a:t>
                      </a:r>
                      <a:r>
                        <a:rPr sz="1100">
                          <a:latin typeface="Arial"/>
                          <a:cs typeface="Arial"/>
                        </a:rPr>
                        <a:t>ability</a:t>
                      </a:r>
                      <a:r>
                        <a:rPr sz="1100" spc="-25">
                          <a:latin typeface="Arial"/>
                          <a:cs typeface="Arial"/>
                        </a:rPr>
                        <a:t> </a:t>
                      </a:r>
                      <a:r>
                        <a:rPr sz="1100">
                          <a:latin typeface="Arial"/>
                          <a:cs typeface="Arial"/>
                        </a:rPr>
                        <a:t>to</a:t>
                      </a:r>
                      <a:r>
                        <a:rPr sz="1100" spc="-35">
                          <a:latin typeface="Arial"/>
                          <a:cs typeface="Arial"/>
                        </a:rPr>
                        <a:t> </a:t>
                      </a:r>
                      <a:r>
                        <a:rPr sz="1100">
                          <a:latin typeface="Arial"/>
                          <a:cs typeface="Arial"/>
                        </a:rPr>
                        <a:t>contribute</a:t>
                      </a:r>
                      <a:r>
                        <a:rPr sz="1100" spc="-40">
                          <a:latin typeface="Arial"/>
                          <a:cs typeface="Arial"/>
                        </a:rPr>
                        <a:t> </a:t>
                      </a:r>
                      <a:r>
                        <a:rPr sz="1100">
                          <a:latin typeface="Arial"/>
                          <a:cs typeface="Arial"/>
                        </a:rPr>
                        <a:t>to</a:t>
                      </a:r>
                      <a:r>
                        <a:rPr sz="1100" spc="-40">
                          <a:latin typeface="Arial"/>
                          <a:cs typeface="Arial"/>
                        </a:rPr>
                        <a:t> </a:t>
                      </a:r>
                      <a:r>
                        <a:rPr sz="1100">
                          <a:latin typeface="Arial"/>
                          <a:cs typeface="Arial"/>
                        </a:rPr>
                        <a:t>a</a:t>
                      </a:r>
                      <a:r>
                        <a:rPr sz="1100" spc="-25">
                          <a:latin typeface="Arial"/>
                          <a:cs typeface="Arial"/>
                        </a:rPr>
                        <a:t> </a:t>
                      </a:r>
                      <a:r>
                        <a:rPr sz="1100">
                          <a:latin typeface="Arial"/>
                          <a:cs typeface="Arial"/>
                        </a:rPr>
                        <a:t>Health</a:t>
                      </a:r>
                      <a:r>
                        <a:rPr sz="1100" spc="-20">
                          <a:latin typeface="Arial"/>
                          <a:cs typeface="Arial"/>
                        </a:rPr>
                        <a:t> </a:t>
                      </a:r>
                      <a:r>
                        <a:rPr sz="1100">
                          <a:latin typeface="Arial"/>
                          <a:cs typeface="Arial"/>
                        </a:rPr>
                        <a:t>Savings</a:t>
                      </a:r>
                      <a:r>
                        <a:rPr sz="1100" spc="-15">
                          <a:latin typeface="Arial"/>
                          <a:cs typeface="Arial"/>
                        </a:rPr>
                        <a:t> </a:t>
                      </a:r>
                      <a:r>
                        <a:rPr sz="1100" spc="-10">
                          <a:latin typeface="Arial"/>
                          <a:cs typeface="Arial"/>
                        </a:rPr>
                        <a:t>Account</a:t>
                      </a:r>
                      <a:endParaRPr sz="1100">
                        <a:latin typeface="Arial"/>
                        <a:cs typeface="Arial"/>
                      </a:endParaRPr>
                    </a:p>
                  </a:txBody>
                  <a:tcPr marL="0" marR="0" marT="119380" marB="0">
                    <a:solidFill>
                      <a:srgbClr val="FF6A13">
                        <a:alpha val="34899"/>
                      </a:srgbClr>
                    </a:solidFill>
                  </a:tcPr>
                </a:tc>
                <a:extLst>
                  <a:ext uri="{0D108BD9-81ED-4DB2-BD59-A6C34878D82A}">
                    <a16:rowId xmlns:a16="http://schemas.microsoft.com/office/drawing/2014/main" val="10003"/>
                  </a:ext>
                </a:extLst>
              </a:tr>
            </a:tbl>
          </a:graphicData>
        </a:graphic>
      </p:graphicFrame>
      <p:sp>
        <p:nvSpPr>
          <p:cNvPr id="6" name="object 6"/>
          <p:cNvSpPr txBox="1"/>
          <p:nvPr/>
        </p:nvSpPr>
        <p:spPr>
          <a:xfrm>
            <a:off x="54087" y="4634243"/>
            <a:ext cx="224154" cy="1456690"/>
          </a:xfrm>
          <a:prstGeom prst="rect">
            <a:avLst/>
          </a:prstGeom>
        </p:spPr>
        <p:txBody>
          <a:bodyPr vert="vert270" wrap="square" lIns="0" tIns="0" rIns="0" bIns="0" rtlCol="0">
            <a:spAutoFit/>
          </a:bodyPr>
          <a:lstStyle/>
          <a:p>
            <a:pPr marL="12700">
              <a:lnSpc>
                <a:spcPts val="1645"/>
              </a:lnSpc>
            </a:pPr>
            <a:r>
              <a:rPr sz="1400" b="1" i="1">
                <a:solidFill>
                  <a:srgbClr val="FFFFFF"/>
                </a:solidFill>
                <a:latin typeface="Arial"/>
                <a:cs typeface="Arial"/>
              </a:rPr>
              <a:t>Health</a:t>
            </a:r>
            <a:r>
              <a:rPr sz="1400" b="1" i="1" spc="-40">
                <a:solidFill>
                  <a:srgbClr val="FFFFFF"/>
                </a:solidFill>
                <a:latin typeface="Arial"/>
                <a:cs typeface="Arial"/>
              </a:rPr>
              <a:t> </a:t>
            </a:r>
            <a:r>
              <a:rPr sz="1400" b="1" i="1" spc="-10">
                <a:solidFill>
                  <a:srgbClr val="FFFFFF"/>
                </a:solidFill>
                <a:latin typeface="Arial"/>
                <a:cs typeface="Arial"/>
              </a:rPr>
              <a:t>Insurance</a:t>
            </a:r>
            <a:endParaRPr sz="1400">
              <a:latin typeface="Arial"/>
              <a:cs typeface="Arial"/>
            </a:endParaRPr>
          </a:p>
        </p:txBody>
      </p:sp>
      <p:sp>
        <p:nvSpPr>
          <p:cNvPr id="10" name="object 10"/>
          <p:cNvSpPr txBox="1">
            <a:spLocks noGrp="1"/>
          </p:cNvSpPr>
          <p:nvPr>
            <p:ph type="sldNum" sz="quarter" idx="7"/>
          </p:nvPr>
        </p:nvSpPr>
        <p:spPr>
          <a:xfrm>
            <a:off x="8860790" y="6634015"/>
            <a:ext cx="215962" cy="181809"/>
          </a:xfrm>
          <a:prstGeom prst="rect">
            <a:avLst/>
          </a:prstGeom>
        </p:spPr>
        <p:txBody>
          <a:bodyPr vert="horz" wrap="square" lIns="0" tIns="0" rIns="0" bIns="0" rtlCol="0">
            <a:spAutoFit/>
          </a:bodyPr>
          <a:lstStyle>
            <a:defPPr>
              <a:defRPr kern="0"/>
            </a:defPPr>
            <a:lvl1pPr>
              <a:defRPr sz="900" b="0" i="0">
                <a:solidFill>
                  <a:srgbClr val="142B52"/>
                </a:solidFill>
                <a:latin typeface="Arial"/>
                <a:cs typeface="Arial"/>
              </a:defRPr>
            </a:lvl1pPr>
          </a:lstStyle>
          <a:p>
            <a:pPr marL="69215">
              <a:lnSpc>
                <a:spcPct val="100000"/>
              </a:lnSpc>
              <a:spcBef>
                <a:spcPts val="15"/>
              </a:spcBef>
            </a:pPr>
            <a:fld id="{81D60167-4931-47E6-BA6A-407CBD079E47}" type="slidenum">
              <a:rPr lang="en-US" spc="-50" smtClean="0"/>
              <a:pPr marL="69215">
                <a:lnSpc>
                  <a:spcPct val="100000"/>
                </a:lnSpc>
                <a:spcBef>
                  <a:spcPts val="15"/>
                </a:spcBef>
              </a:pPr>
              <a:t>57</a:t>
            </a:fld>
            <a:endParaRPr spc="-25"/>
          </a:p>
        </p:txBody>
      </p:sp>
      <p:sp>
        <p:nvSpPr>
          <p:cNvPr id="7" name="object 7"/>
          <p:cNvSpPr txBox="1"/>
          <p:nvPr/>
        </p:nvSpPr>
        <p:spPr>
          <a:xfrm>
            <a:off x="661442" y="3610081"/>
            <a:ext cx="7243445" cy="2410275"/>
          </a:xfrm>
          <a:prstGeom prst="rect">
            <a:avLst/>
          </a:prstGeom>
        </p:spPr>
        <p:txBody>
          <a:bodyPr vert="horz" wrap="square" lIns="0" tIns="12065" rIns="0" bIns="0" rtlCol="0">
            <a:spAutoFit/>
          </a:bodyPr>
          <a:lstStyle/>
          <a:p>
            <a:pPr marL="2959100">
              <a:lnSpc>
                <a:spcPct val="100000"/>
              </a:lnSpc>
              <a:spcBef>
                <a:spcPts val="95"/>
              </a:spcBef>
            </a:pPr>
            <a:r>
              <a:rPr sz="1400" b="1" i="1" u="sng" dirty="0">
                <a:solidFill>
                  <a:srgbClr val="FF6A13"/>
                </a:solidFill>
                <a:uFill>
                  <a:solidFill>
                    <a:srgbClr val="FF6A13"/>
                  </a:solidFill>
                </a:uFill>
                <a:latin typeface="Arial"/>
                <a:cs typeface="Arial"/>
              </a:rPr>
              <a:t>Medical</a:t>
            </a:r>
            <a:r>
              <a:rPr sz="1400" b="1" i="1" u="sng" spc="-35" dirty="0">
                <a:solidFill>
                  <a:srgbClr val="FF6A13"/>
                </a:solidFill>
                <a:uFill>
                  <a:solidFill>
                    <a:srgbClr val="FF6A13"/>
                  </a:solidFill>
                </a:uFill>
                <a:latin typeface="Arial"/>
                <a:cs typeface="Arial"/>
              </a:rPr>
              <a:t> </a:t>
            </a:r>
            <a:r>
              <a:rPr sz="1400" b="1" i="1" u="sng" dirty="0">
                <a:solidFill>
                  <a:srgbClr val="FF6A13"/>
                </a:solidFill>
                <a:uFill>
                  <a:solidFill>
                    <a:srgbClr val="FF6A13"/>
                  </a:solidFill>
                </a:uFill>
                <a:latin typeface="Arial"/>
                <a:cs typeface="Arial"/>
              </a:rPr>
              <a:t>Savings</a:t>
            </a:r>
            <a:r>
              <a:rPr sz="1400" b="1" i="1" u="sng" spc="-35" dirty="0">
                <a:solidFill>
                  <a:srgbClr val="FF6A13"/>
                </a:solidFill>
                <a:uFill>
                  <a:solidFill>
                    <a:srgbClr val="FF6A13"/>
                  </a:solidFill>
                </a:uFill>
                <a:latin typeface="Arial"/>
                <a:cs typeface="Arial"/>
              </a:rPr>
              <a:t> </a:t>
            </a:r>
            <a:r>
              <a:rPr sz="1400" b="1" i="1" u="sng" spc="-20" dirty="0">
                <a:solidFill>
                  <a:srgbClr val="FF6A13"/>
                </a:solidFill>
                <a:uFill>
                  <a:solidFill>
                    <a:srgbClr val="FF6A13"/>
                  </a:solidFill>
                </a:uFill>
                <a:latin typeface="Arial"/>
                <a:cs typeface="Arial"/>
              </a:rPr>
              <a:t>Plans</a:t>
            </a:r>
            <a:endParaRPr sz="1400" dirty="0">
              <a:latin typeface="Arial"/>
              <a:cs typeface="Arial"/>
            </a:endParaRPr>
          </a:p>
          <a:p>
            <a:pPr marL="244475" indent="-168275">
              <a:lnSpc>
                <a:spcPct val="100000"/>
              </a:lnSpc>
              <a:spcBef>
                <a:spcPts val="1220"/>
              </a:spcBef>
              <a:spcAft>
                <a:spcPts val="600"/>
              </a:spcAft>
              <a:buFont typeface="Arial"/>
              <a:buChar char="•"/>
              <a:tabLst>
                <a:tab pos="244475" algn="l"/>
              </a:tabLst>
            </a:pPr>
            <a:r>
              <a:rPr sz="1100" b="1" i="1" dirty="0">
                <a:latin typeface="Arial"/>
                <a:cs typeface="Arial"/>
              </a:rPr>
              <a:t>Health</a:t>
            </a:r>
            <a:r>
              <a:rPr sz="1100" b="1" i="1" spc="-45" dirty="0">
                <a:latin typeface="Arial"/>
                <a:cs typeface="Arial"/>
              </a:rPr>
              <a:t> </a:t>
            </a:r>
            <a:r>
              <a:rPr sz="1100" b="1" i="1" dirty="0">
                <a:latin typeface="Arial"/>
                <a:cs typeface="Arial"/>
              </a:rPr>
              <a:t>Savings</a:t>
            </a:r>
            <a:r>
              <a:rPr sz="1100" b="1" i="1" spc="-35" dirty="0">
                <a:latin typeface="Arial"/>
                <a:cs typeface="Arial"/>
              </a:rPr>
              <a:t> </a:t>
            </a:r>
            <a:r>
              <a:rPr sz="1100" b="1" i="1" dirty="0">
                <a:latin typeface="Arial"/>
                <a:cs typeface="Arial"/>
              </a:rPr>
              <a:t>Account</a:t>
            </a:r>
            <a:r>
              <a:rPr sz="1100" b="1" i="1" spc="-35" dirty="0">
                <a:latin typeface="Arial"/>
                <a:cs typeface="Arial"/>
              </a:rPr>
              <a:t> </a:t>
            </a:r>
            <a:r>
              <a:rPr sz="1100" b="1" i="1" dirty="0">
                <a:latin typeface="Arial"/>
                <a:cs typeface="Arial"/>
              </a:rPr>
              <a:t>(HSA)</a:t>
            </a:r>
            <a:r>
              <a:rPr sz="1100" b="1" i="1" spc="-25" dirty="0">
                <a:latin typeface="Arial"/>
                <a:cs typeface="Arial"/>
              </a:rPr>
              <a:t> </a:t>
            </a:r>
            <a:r>
              <a:rPr lang="en-US" sz="1100" b="1" i="1" spc="-25" baseline="30000" dirty="0">
                <a:latin typeface="Arial"/>
                <a:cs typeface="Arial"/>
              </a:rPr>
              <a:t>1</a:t>
            </a:r>
            <a:endParaRPr sz="1050" baseline="30000" dirty="0">
              <a:latin typeface="Arial"/>
              <a:cs typeface="Arial"/>
            </a:endParaRPr>
          </a:p>
          <a:p>
            <a:pPr marL="532765" lvl="1" indent="-227965">
              <a:lnSpc>
                <a:spcPct val="100000"/>
              </a:lnSpc>
              <a:buFont typeface="Courier New"/>
              <a:buChar char="o"/>
              <a:tabLst>
                <a:tab pos="532765" algn="l"/>
              </a:tabLst>
            </a:pPr>
            <a:r>
              <a:rPr sz="1100" dirty="0">
                <a:latin typeface="Arial"/>
                <a:cs typeface="Arial"/>
              </a:rPr>
              <a:t>Available</a:t>
            </a:r>
            <a:r>
              <a:rPr sz="1100" spc="-20" dirty="0">
                <a:latin typeface="Arial"/>
                <a:cs typeface="Arial"/>
              </a:rPr>
              <a:t> </a:t>
            </a:r>
            <a:r>
              <a:rPr sz="1100" dirty="0">
                <a:latin typeface="Arial"/>
                <a:cs typeface="Arial"/>
              </a:rPr>
              <a:t>only</a:t>
            </a:r>
            <a:r>
              <a:rPr sz="1100" spc="-35" dirty="0">
                <a:latin typeface="Arial"/>
                <a:cs typeface="Arial"/>
              </a:rPr>
              <a:t> </a:t>
            </a:r>
            <a:r>
              <a:rPr sz="1100" dirty="0">
                <a:latin typeface="Arial"/>
                <a:cs typeface="Arial"/>
              </a:rPr>
              <a:t>to</a:t>
            </a:r>
            <a:r>
              <a:rPr sz="1100" spc="-35" dirty="0">
                <a:latin typeface="Arial"/>
                <a:cs typeface="Arial"/>
              </a:rPr>
              <a:t> </a:t>
            </a:r>
            <a:r>
              <a:rPr sz="1100" dirty="0">
                <a:latin typeface="Arial"/>
                <a:cs typeface="Arial"/>
              </a:rPr>
              <a:t>individuals</a:t>
            </a:r>
            <a:r>
              <a:rPr sz="1100" spc="-20" dirty="0">
                <a:latin typeface="Arial"/>
                <a:cs typeface="Arial"/>
              </a:rPr>
              <a:t> </a:t>
            </a:r>
            <a:r>
              <a:rPr sz="1100" dirty="0">
                <a:latin typeface="Arial"/>
                <a:cs typeface="Arial"/>
              </a:rPr>
              <a:t>covered</a:t>
            </a:r>
            <a:r>
              <a:rPr sz="1100" spc="-35" dirty="0">
                <a:latin typeface="Arial"/>
                <a:cs typeface="Arial"/>
              </a:rPr>
              <a:t> </a:t>
            </a:r>
            <a:r>
              <a:rPr sz="1100" dirty="0">
                <a:latin typeface="Arial"/>
                <a:cs typeface="Arial"/>
              </a:rPr>
              <a:t>by</a:t>
            </a:r>
            <a:r>
              <a:rPr sz="1100" spc="-35" dirty="0">
                <a:latin typeface="Arial"/>
                <a:cs typeface="Arial"/>
              </a:rPr>
              <a:t> </a:t>
            </a:r>
            <a:r>
              <a:rPr sz="1100" dirty="0">
                <a:latin typeface="Arial"/>
                <a:cs typeface="Arial"/>
              </a:rPr>
              <a:t>a</a:t>
            </a:r>
            <a:r>
              <a:rPr sz="1100" spc="-35" dirty="0">
                <a:latin typeface="Arial"/>
                <a:cs typeface="Arial"/>
              </a:rPr>
              <a:t> </a:t>
            </a:r>
            <a:r>
              <a:rPr sz="1100" dirty="0">
                <a:latin typeface="Arial"/>
                <a:cs typeface="Arial"/>
              </a:rPr>
              <a:t>qualified</a:t>
            </a:r>
            <a:r>
              <a:rPr sz="1100" spc="-30" dirty="0">
                <a:latin typeface="Arial"/>
                <a:cs typeface="Arial"/>
              </a:rPr>
              <a:t> </a:t>
            </a:r>
            <a:r>
              <a:rPr sz="1100" spc="-10" dirty="0">
                <a:latin typeface="Arial"/>
                <a:cs typeface="Arial"/>
              </a:rPr>
              <a:t>High-</a:t>
            </a:r>
            <a:r>
              <a:rPr sz="1100" dirty="0">
                <a:latin typeface="Arial"/>
                <a:cs typeface="Arial"/>
              </a:rPr>
              <a:t>Deductible</a:t>
            </a:r>
            <a:r>
              <a:rPr sz="1100" spc="-20" dirty="0">
                <a:latin typeface="Arial"/>
                <a:cs typeface="Arial"/>
              </a:rPr>
              <a:t> </a:t>
            </a:r>
            <a:r>
              <a:rPr sz="1100" dirty="0">
                <a:latin typeface="Arial"/>
                <a:cs typeface="Arial"/>
              </a:rPr>
              <a:t>Health</a:t>
            </a:r>
            <a:r>
              <a:rPr sz="1100" spc="-30" dirty="0">
                <a:latin typeface="Arial"/>
                <a:cs typeface="Arial"/>
              </a:rPr>
              <a:t> </a:t>
            </a:r>
            <a:r>
              <a:rPr sz="1100" dirty="0">
                <a:latin typeface="Arial"/>
                <a:cs typeface="Arial"/>
              </a:rPr>
              <a:t>Plan</a:t>
            </a:r>
            <a:r>
              <a:rPr sz="1100" spc="-25" dirty="0">
                <a:latin typeface="Arial"/>
                <a:cs typeface="Arial"/>
              </a:rPr>
              <a:t> </a:t>
            </a:r>
            <a:r>
              <a:rPr sz="1100" spc="-10" dirty="0">
                <a:latin typeface="Arial"/>
                <a:cs typeface="Arial"/>
              </a:rPr>
              <a:t>(HDHP)</a:t>
            </a:r>
            <a:endParaRPr sz="1100" dirty="0">
              <a:latin typeface="Arial"/>
              <a:cs typeface="Arial"/>
            </a:endParaRPr>
          </a:p>
          <a:p>
            <a:pPr marL="532765" lvl="1" indent="-227965">
              <a:lnSpc>
                <a:spcPct val="100000"/>
              </a:lnSpc>
              <a:buFont typeface="Courier New"/>
              <a:buChar char="o"/>
              <a:tabLst>
                <a:tab pos="532765" algn="l"/>
              </a:tabLst>
            </a:pPr>
            <a:r>
              <a:rPr sz="1100" dirty="0">
                <a:latin typeface="Arial"/>
                <a:cs typeface="Arial"/>
              </a:rPr>
              <a:t>Contributions</a:t>
            </a:r>
            <a:r>
              <a:rPr sz="1100" spc="-25" dirty="0">
                <a:latin typeface="Arial"/>
                <a:cs typeface="Arial"/>
              </a:rPr>
              <a:t> </a:t>
            </a:r>
            <a:r>
              <a:rPr sz="1100" dirty="0">
                <a:latin typeface="Arial"/>
                <a:cs typeface="Arial"/>
              </a:rPr>
              <a:t>limited</a:t>
            </a:r>
            <a:r>
              <a:rPr sz="1100" spc="-10" dirty="0">
                <a:latin typeface="Arial"/>
                <a:cs typeface="Arial"/>
              </a:rPr>
              <a:t> </a:t>
            </a:r>
            <a:r>
              <a:rPr sz="1100" dirty="0">
                <a:latin typeface="Arial"/>
                <a:cs typeface="Arial"/>
              </a:rPr>
              <a:t>to</a:t>
            </a:r>
            <a:r>
              <a:rPr sz="1100" spc="-35" dirty="0">
                <a:latin typeface="Arial"/>
                <a:cs typeface="Arial"/>
              </a:rPr>
              <a:t> </a:t>
            </a:r>
            <a:r>
              <a:rPr sz="1100" dirty="0">
                <a:latin typeface="Arial"/>
                <a:cs typeface="Arial"/>
              </a:rPr>
              <a:t>$4,</a:t>
            </a:r>
            <a:r>
              <a:rPr lang="en-US" sz="1100" dirty="0">
                <a:latin typeface="Arial"/>
                <a:cs typeface="Arial"/>
              </a:rPr>
              <a:t>400</a:t>
            </a:r>
            <a:r>
              <a:rPr sz="1100" spc="-30" dirty="0">
                <a:latin typeface="Arial"/>
                <a:cs typeface="Arial"/>
              </a:rPr>
              <a:t> </a:t>
            </a:r>
            <a:r>
              <a:rPr sz="1100" dirty="0">
                <a:latin typeface="Arial"/>
                <a:cs typeface="Arial"/>
              </a:rPr>
              <a:t>self</a:t>
            </a:r>
            <a:r>
              <a:rPr sz="1100" spc="-30" dirty="0">
                <a:latin typeface="Arial"/>
                <a:cs typeface="Arial"/>
              </a:rPr>
              <a:t> </a:t>
            </a:r>
            <a:r>
              <a:rPr sz="1100" dirty="0">
                <a:latin typeface="Arial"/>
                <a:cs typeface="Arial"/>
              </a:rPr>
              <a:t>/</a:t>
            </a:r>
            <a:r>
              <a:rPr sz="1100" spc="-30" dirty="0">
                <a:latin typeface="Arial"/>
                <a:cs typeface="Arial"/>
              </a:rPr>
              <a:t> </a:t>
            </a:r>
            <a:r>
              <a:rPr sz="1100" dirty="0">
                <a:latin typeface="Arial"/>
                <a:cs typeface="Arial"/>
              </a:rPr>
              <a:t>$8,</a:t>
            </a:r>
            <a:r>
              <a:rPr lang="en-US" sz="1100" dirty="0">
                <a:latin typeface="Arial"/>
                <a:cs typeface="Arial"/>
              </a:rPr>
              <a:t>75</a:t>
            </a:r>
            <a:r>
              <a:rPr sz="1100" dirty="0">
                <a:latin typeface="Arial"/>
                <a:cs typeface="Arial"/>
              </a:rPr>
              <a:t>0</a:t>
            </a:r>
            <a:r>
              <a:rPr sz="1100" spc="-25" dirty="0">
                <a:latin typeface="Arial"/>
                <a:cs typeface="Arial"/>
              </a:rPr>
              <a:t> </a:t>
            </a:r>
            <a:r>
              <a:rPr sz="1100" dirty="0">
                <a:latin typeface="Arial"/>
                <a:cs typeface="Arial"/>
              </a:rPr>
              <a:t>family;</a:t>
            </a:r>
            <a:r>
              <a:rPr sz="1100" spc="-20" dirty="0">
                <a:latin typeface="Arial"/>
                <a:cs typeface="Arial"/>
              </a:rPr>
              <a:t> </a:t>
            </a:r>
            <a:r>
              <a:rPr sz="1100" dirty="0">
                <a:latin typeface="Arial"/>
                <a:cs typeface="Arial"/>
              </a:rPr>
              <a:t>additional</a:t>
            </a:r>
            <a:r>
              <a:rPr sz="1100" spc="-15" dirty="0">
                <a:latin typeface="Arial"/>
                <a:cs typeface="Arial"/>
              </a:rPr>
              <a:t> </a:t>
            </a:r>
            <a:r>
              <a:rPr sz="1100" dirty="0">
                <a:latin typeface="Arial"/>
                <a:cs typeface="Arial"/>
              </a:rPr>
              <a:t>$</a:t>
            </a:r>
            <a:r>
              <a:rPr lang="en-US" sz="1100" dirty="0">
                <a:latin typeface="Arial"/>
                <a:cs typeface="Arial"/>
              </a:rPr>
              <a:t>1</a:t>
            </a:r>
            <a:r>
              <a:rPr sz="1100" dirty="0">
                <a:latin typeface="Arial"/>
                <a:cs typeface="Arial"/>
              </a:rPr>
              <a:t>,000</a:t>
            </a:r>
            <a:r>
              <a:rPr sz="1100" spc="-30" dirty="0">
                <a:latin typeface="Arial"/>
                <a:cs typeface="Arial"/>
              </a:rPr>
              <a:t> </a:t>
            </a:r>
            <a:r>
              <a:rPr sz="1100" dirty="0">
                <a:latin typeface="Arial"/>
                <a:cs typeface="Arial"/>
              </a:rPr>
              <a:t>limit</a:t>
            </a:r>
            <a:r>
              <a:rPr sz="1100" spc="-20" dirty="0">
                <a:latin typeface="Arial"/>
                <a:cs typeface="Arial"/>
              </a:rPr>
              <a:t> </a:t>
            </a:r>
            <a:r>
              <a:rPr sz="1100" dirty="0">
                <a:latin typeface="Arial"/>
                <a:cs typeface="Arial"/>
              </a:rPr>
              <a:t>for</a:t>
            </a:r>
            <a:r>
              <a:rPr sz="1100" spc="-30" dirty="0">
                <a:latin typeface="Arial"/>
                <a:cs typeface="Arial"/>
              </a:rPr>
              <a:t> </a:t>
            </a:r>
            <a:r>
              <a:rPr sz="1100" spc="-10" dirty="0">
                <a:latin typeface="Arial"/>
                <a:cs typeface="Arial"/>
              </a:rPr>
              <a:t>age-</a:t>
            </a:r>
            <a:r>
              <a:rPr sz="1100" dirty="0">
                <a:latin typeface="Arial"/>
                <a:cs typeface="Arial"/>
              </a:rPr>
              <a:t>55+</a:t>
            </a:r>
            <a:r>
              <a:rPr sz="1100" spc="-30" dirty="0">
                <a:latin typeface="Arial"/>
                <a:cs typeface="Arial"/>
              </a:rPr>
              <a:t> </a:t>
            </a:r>
            <a:r>
              <a:rPr sz="1100" spc="-10" dirty="0">
                <a:latin typeface="Arial"/>
                <a:cs typeface="Arial"/>
              </a:rPr>
              <a:t>catch-</a:t>
            </a:r>
            <a:r>
              <a:rPr sz="1100" dirty="0">
                <a:latin typeface="Arial"/>
                <a:cs typeface="Arial"/>
              </a:rPr>
              <a:t>up</a:t>
            </a:r>
            <a:r>
              <a:rPr sz="1100" spc="-35" dirty="0">
                <a:latin typeface="Arial"/>
                <a:cs typeface="Arial"/>
              </a:rPr>
              <a:t> </a:t>
            </a:r>
            <a:r>
              <a:rPr sz="1100" spc="-10" dirty="0">
                <a:latin typeface="Arial"/>
                <a:cs typeface="Arial"/>
              </a:rPr>
              <a:t>contributions</a:t>
            </a:r>
            <a:endParaRPr sz="1100" dirty="0">
              <a:latin typeface="Arial"/>
              <a:cs typeface="Arial"/>
            </a:endParaRPr>
          </a:p>
          <a:p>
            <a:pPr marL="532765" lvl="1" indent="-227965">
              <a:lnSpc>
                <a:spcPct val="100000"/>
              </a:lnSpc>
              <a:buFont typeface="Courier New"/>
              <a:buChar char="o"/>
              <a:tabLst>
                <a:tab pos="532765" algn="l"/>
              </a:tabLst>
            </a:pPr>
            <a:r>
              <a:rPr sz="1100" dirty="0">
                <a:latin typeface="Arial"/>
                <a:cs typeface="Arial"/>
              </a:rPr>
              <a:t>Contributions</a:t>
            </a:r>
            <a:r>
              <a:rPr sz="1100" spc="-40" dirty="0">
                <a:latin typeface="Arial"/>
                <a:cs typeface="Arial"/>
              </a:rPr>
              <a:t> </a:t>
            </a:r>
            <a:r>
              <a:rPr sz="1100" dirty="0">
                <a:latin typeface="Arial"/>
                <a:cs typeface="Arial"/>
              </a:rPr>
              <a:t>are</a:t>
            </a:r>
            <a:r>
              <a:rPr sz="1100" spc="-35" dirty="0">
                <a:latin typeface="Arial"/>
                <a:cs typeface="Arial"/>
              </a:rPr>
              <a:t> </a:t>
            </a:r>
            <a:r>
              <a:rPr sz="1100" dirty="0">
                <a:latin typeface="Arial"/>
                <a:cs typeface="Arial"/>
              </a:rPr>
              <a:t>tax-</a:t>
            </a:r>
            <a:r>
              <a:rPr sz="1100" spc="-10" dirty="0">
                <a:latin typeface="Arial"/>
                <a:cs typeface="Arial"/>
              </a:rPr>
              <a:t>deductible</a:t>
            </a:r>
            <a:endParaRPr sz="1100" dirty="0">
              <a:latin typeface="Arial"/>
              <a:cs typeface="Arial"/>
            </a:endParaRPr>
          </a:p>
          <a:p>
            <a:pPr marL="532765" lvl="1" indent="-228600">
              <a:lnSpc>
                <a:spcPct val="100000"/>
              </a:lnSpc>
              <a:buFont typeface="Courier New"/>
              <a:buChar char="o"/>
              <a:tabLst>
                <a:tab pos="532765" algn="l"/>
              </a:tabLst>
            </a:pPr>
            <a:r>
              <a:rPr sz="1100" dirty="0">
                <a:latin typeface="Arial"/>
                <a:cs typeface="Arial"/>
              </a:rPr>
              <a:t>Earnings</a:t>
            </a:r>
            <a:r>
              <a:rPr sz="1100" spc="-25" dirty="0">
                <a:latin typeface="Arial"/>
                <a:cs typeface="Arial"/>
              </a:rPr>
              <a:t> </a:t>
            </a:r>
            <a:r>
              <a:rPr sz="1100" dirty="0">
                <a:latin typeface="Arial"/>
                <a:cs typeface="Arial"/>
              </a:rPr>
              <a:t>grow</a:t>
            </a:r>
            <a:r>
              <a:rPr sz="1100" spc="-30" dirty="0">
                <a:latin typeface="Arial"/>
                <a:cs typeface="Arial"/>
              </a:rPr>
              <a:t> </a:t>
            </a:r>
            <a:r>
              <a:rPr sz="1100" spc="-10" dirty="0">
                <a:latin typeface="Arial"/>
                <a:cs typeface="Arial"/>
              </a:rPr>
              <a:t>tax-</a:t>
            </a:r>
            <a:r>
              <a:rPr sz="1100" dirty="0">
                <a:latin typeface="Arial"/>
                <a:cs typeface="Arial"/>
              </a:rPr>
              <a:t>free</a:t>
            </a:r>
            <a:r>
              <a:rPr sz="1100" spc="-40" dirty="0">
                <a:latin typeface="Arial"/>
                <a:cs typeface="Arial"/>
              </a:rPr>
              <a:t> </a:t>
            </a:r>
            <a:r>
              <a:rPr sz="1100" dirty="0">
                <a:latin typeface="Arial"/>
                <a:cs typeface="Arial"/>
              </a:rPr>
              <a:t>and</a:t>
            </a:r>
            <a:r>
              <a:rPr sz="1100" spc="-30" dirty="0">
                <a:latin typeface="Arial"/>
                <a:cs typeface="Arial"/>
              </a:rPr>
              <a:t> </a:t>
            </a:r>
            <a:r>
              <a:rPr sz="1100" dirty="0">
                <a:latin typeface="Arial"/>
                <a:cs typeface="Arial"/>
              </a:rPr>
              <a:t>distributions</a:t>
            </a:r>
            <a:r>
              <a:rPr sz="1100" spc="-30" dirty="0">
                <a:latin typeface="Arial"/>
                <a:cs typeface="Arial"/>
              </a:rPr>
              <a:t> </a:t>
            </a:r>
            <a:r>
              <a:rPr sz="1100" dirty="0">
                <a:latin typeface="Arial"/>
                <a:cs typeface="Arial"/>
              </a:rPr>
              <a:t>for</a:t>
            </a:r>
            <a:r>
              <a:rPr sz="1100" spc="-35" dirty="0">
                <a:latin typeface="Arial"/>
                <a:cs typeface="Arial"/>
              </a:rPr>
              <a:t> </a:t>
            </a:r>
            <a:r>
              <a:rPr sz="1100" dirty="0">
                <a:latin typeface="Arial"/>
                <a:cs typeface="Arial"/>
              </a:rPr>
              <a:t>qualified</a:t>
            </a:r>
            <a:r>
              <a:rPr sz="1100" spc="-25" dirty="0">
                <a:latin typeface="Arial"/>
                <a:cs typeface="Arial"/>
              </a:rPr>
              <a:t> </a:t>
            </a:r>
            <a:r>
              <a:rPr sz="1100" dirty="0">
                <a:latin typeface="Arial"/>
                <a:cs typeface="Arial"/>
              </a:rPr>
              <a:t>medical</a:t>
            </a:r>
            <a:r>
              <a:rPr sz="1100" spc="-25" dirty="0">
                <a:latin typeface="Arial"/>
                <a:cs typeface="Arial"/>
              </a:rPr>
              <a:t> </a:t>
            </a:r>
            <a:r>
              <a:rPr sz="1100" dirty="0">
                <a:latin typeface="Arial"/>
                <a:cs typeface="Arial"/>
              </a:rPr>
              <a:t>expenses</a:t>
            </a:r>
            <a:r>
              <a:rPr sz="1100" spc="-20" dirty="0">
                <a:latin typeface="Arial"/>
                <a:cs typeface="Arial"/>
              </a:rPr>
              <a:t> </a:t>
            </a:r>
            <a:r>
              <a:rPr sz="1100" dirty="0">
                <a:latin typeface="Arial"/>
                <a:cs typeface="Arial"/>
              </a:rPr>
              <a:t>are</a:t>
            </a:r>
            <a:r>
              <a:rPr sz="1100" spc="-40" dirty="0">
                <a:latin typeface="Arial"/>
                <a:cs typeface="Arial"/>
              </a:rPr>
              <a:t> </a:t>
            </a:r>
            <a:r>
              <a:rPr sz="1100" dirty="0">
                <a:latin typeface="Arial"/>
                <a:cs typeface="Arial"/>
              </a:rPr>
              <a:t>tax-</a:t>
            </a:r>
            <a:r>
              <a:rPr sz="1100" spc="-20" dirty="0">
                <a:latin typeface="Arial"/>
                <a:cs typeface="Arial"/>
              </a:rPr>
              <a:t>free</a:t>
            </a:r>
            <a:endParaRPr sz="1100" dirty="0">
              <a:latin typeface="Arial"/>
              <a:cs typeface="Arial"/>
            </a:endParaRPr>
          </a:p>
          <a:p>
            <a:pPr marL="532765" lvl="1" indent="-228600">
              <a:lnSpc>
                <a:spcPct val="100000"/>
              </a:lnSpc>
              <a:buFont typeface="Courier New"/>
              <a:buChar char="o"/>
              <a:tabLst>
                <a:tab pos="532765" algn="l"/>
              </a:tabLst>
            </a:pPr>
            <a:r>
              <a:rPr sz="1100" dirty="0">
                <a:latin typeface="Arial"/>
                <a:cs typeface="Arial"/>
              </a:rPr>
              <a:t>Unused</a:t>
            </a:r>
            <a:r>
              <a:rPr sz="1100" spc="-25" dirty="0">
                <a:latin typeface="Arial"/>
                <a:cs typeface="Arial"/>
              </a:rPr>
              <a:t> </a:t>
            </a:r>
            <a:r>
              <a:rPr sz="1100" dirty="0">
                <a:latin typeface="Arial"/>
                <a:cs typeface="Arial"/>
              </a:rPr>
              <a:t>balances</a:t>
            </a:r>
            <a:r>
              <a:rPr sz="1100" spc="-20" dirty="0">
                <a:latin typeface="Arial"/>
                <a:cs typeface="Arial"/>
              </a:rPr>
              <a:t> </a:t>
            </a:r>
            <a:r>
              <a:rPr sz="1100" dirty="0">
                <a:latin typeface="Arial"/>
                <a:cs typeface="Arial"/>
              </a:rPr>
              <a:t>roll</a:t>
            </a:r>
            <a:r>
              <a:rPr sz="1100" spc="-20" dirty="0">
                <a:latin typeface="Arial"/>
                <a:cs typeface="Arial"/>
              </a:rPr>
              <a:t> </a:t>
            </a:r>
            <a:r>
              <a:rPr sz="1100" dirty="0">
                <a:latin typeface="Arial"/>
                <a:cs typeface="Arial"/>
              </a:rPr>
              <a:t>over</a:t>
            </a:r>
            <a:r>
              <a:rPr sz="1100" spc="-30" dirty="0">
                <a:latin typeface="Arial"/>
                <a:cs typeface="Arial"/>
              </a:rPr>
              <a:t> </a:t>
            </a:r>
            <a:r>
              <a:rPr sz="1100" dirty="0">
                <a:latin typeface="Arial"/>
                <a:cs typeface="Arial"/>
              </a:rPr>
              <a:t>to</a:t>
            </a:r>
            <a:r>
              <a:rPr sz="1100" spc="-35" dirty="0">
                <a:latin typeface="Arial"/>
                <a:cs typeface="Arial"/>
              </a:rPr>
              <a:t> </a:t>
            </a:r>
            <a:r>
              <a:rPr sz="1100" dirty="0">
                <a:latin typeface="Arial"/>
                <a:cs typeface="Arial"/>
              </a:rPr>
              <a:t>the</a:t>
            </a:r>
            <a:r>
              <a:rPr sz="1100" spc="-30" dirty="0">
                <a:latin typeface="Arial"/>
                <a:cs typeface="Arial"/>
              </a:rPr>
              <a:t> </a:t>
            </a:r>
            <a:r>
              <a:rPr sz="1100" dirty="0">
                <a:latin typeface="Arial"/>
                <a:cs typeface="Arial"/>
              </a:rPr>
              <a:t>next</a:t>
            </a:r>
            <a:r>
              <a:rPr sz="1100" spc="-25" dirty="0">
                <a:latin typeface="Arial"/>
                <a:cs typeface="Arial"/>
              </a:rPr>
              <a:t> </a:t>
            </a:r>
            <a:r>
              <a:rPr sz="1100" spc="-20" dirty="0">
                <a:latin typeface="Arial"/>
                <a:cs typeface="Arial"/>
              </a:rPr>
              <a:t>year</a:t>
            </a:r>
            <a:endParaRPr sz="1100" dirty="0">
              <a:latin typeface="Arial"/>
              <a:cs typeface="Arial"/>
            </a:endParaRPr>
          </a:p>
          <a:p>
            <a:pPr lvl="1">
              <a:lnSpc>
                <a:spcPct val="100000"/>
              </a:lnSpc>
              <a:spcBef>
                <a:spcPts val="50"/>
              </a:spcBef>
              <a:buFont typeface="Courier New"/>
              <a:buChar char="o"/>
            </a:pPr>
            <a:endParaRPr sz="1100" dirty="0">
              <a:latin typeface="Arial"/>
              <a:cs typeface="Arial"/>
            </a:endParaRPr>
          </a:p>
          <a:p>
            <a:pPr marL="243840" indent="-168275">
              <a:lnSpc>
                <a:spcPct val="100000"/>
              </a:lnSpc>
              <a:spcBef>
                <a:spcPts val="5"/>
              </a:spcBef>
              <a:spcAft>
                <a:spcPts val="600"/>
              </a:spcAft>
              <a:buFont typeface="Arial"/>
              <a:buChar char="•"/>
              <a:tabLst>
                <a:tab pos="243840" algn="l"/>
              </a:tabLst>
            </a:pPr>
            <a:r>
              <a:rPr sz="1100" b="1" i="1" dirty="0">
                <a:latin typeface="Arial"/>
                <a:cs typeface="Arial"/>
              </a:rPr>
              <a:t>Flexible</a:t>
            </a:r>
            <a:r>
              <a:rPr sz="1100" b="1" i="1" spc="-50" dirty="0">
                <a:latin typeface="Arial"/>
                <a:cs typeface="Arial"/>
              </a:rPr>
              <a:t> </a:t>
            </a:r>
            <a:r>
              <a:rPr sz="1100" b="1" i="1" dirty="0">
                <a:latin typeface="Arial"/>
                <a:cs typeface="Arial"/>
              </a:rPr>
              <a:t>Savings</a:t>
            </a:r>
            <a:r>
              <a:rPr sz="1100" b="1" i="1" spc="-25" dirty="0">
                <a:latin typeface="Arial"/>
                <a:cs typeface="Arial"/>
              </a:rPr>
              <a:t> </a:t>
            </a:r>
            <a:r>
              <a:rPr sz="1100" b="1" i="1" dirty="0">
                <a:latin typeface="Arial"/>
                <a:cs typeface="Arial"/>
              </a:rPr>
              <a:t>Plan</a:t>
            </a:r>
            <a:r>
              <a:rPr sz="1100" b="1" i="1" spc="-25" dirty="0">
                <a:latin typeface="Arial"/>
                <a:cs typeface="Arial"/>
              </a:rPr>
              <a:t> </a:t>
            </a:r>
            <a:r>
              <a:rPr sz="1100" b="1" i="1" dirty="0">
                <a:latin typeface="Arial"/>
                <a:cs typeface="Arial"/>
              </a:rPr>
              <a:t>(FSA)</a:t>
            </a:r>
            <a:r>
              <a:rPr lang="en-US" sz="1100" b="1" i="1" dirty="0">
                <a:latin typeface="Arial"/>
                <a:cs typeface="Arial"/>
              </a:rPr>
              <a:t> </a:t>
            </a:r>
            <a:r>
              <a:rPr lang="en-US" sz="1050" b="1" i="1" spc="-75" baseline="27777" dirty="0">
                <a:latin typeface="Arial"/>
                <a:cs typeface="Arial"/>
              </a:rPr>
              <a:t>2</a:t>
            </a:r>
            <a:endParaRPr sz="1050" baseline="27777" dirty="0">
              <a:latin typeface="Arial"/>
              <a:cs typeface="Arial"/>
            </a:endParaRPr>
          </a:p>
          <a:p>
            <a:pPr marL="532765" lvl="1" indent="-227965">
              <a:lnSpc>
                <a:spcPct val="100000"/>
              </a:lnSpc>
              <a:buFont typeface="Courier New"/>
              <a:buChar char="o"/>
              <a:tabLst>
                <a:tab pos="532765" algn="l"/>
              </a:tabLst>
            </a:pPr>
            <a:r>
              <a:rPr sz="1100" dirty="0">
                <a:latin typeface="Arial"/>
                <a:cs typeface="Arial"/>
              </a:rPr>
              <a:t>Available</a:t>
            </a:r>
            <a:r>
              <a:rPr sz="1100" spc="-20" dirty="0">
                <a:latin typeface="Arial"/>
                <a:cs typeface="Arial"/>
              </a:rPr>
              <a:t> </a:t>
            </a:r>
            <a:r>
              <a:rPr sz="1100" dirty="0">
                <a:latin typeface="Arial"/>
                <a:cs typeface="Arial"/>
              </a:rPr>
              <a:t>to</a:t>
            </a:r>
            <a:r>
              <a:rPr sz="1100" spc="-45" dirty="0">
                <a:latin typeface="Arial"/>
                <a:cs typeface="Arial"/>
              </a:rPr>
              <a:t> </a:t>
            </a:r>
            <a:r>
              <a:rPr sz="1100" dirty="0">
                <a:latin typeface="Arial"/>
                <a:cs typeface="Arial"/>
              </a:rPr>
              <a:t>individuals</a:t>
            </a:r>
            <a:r>
              <a:rPr sz="1100" spc="-15" dirty="0">
                <a:latin typeface="Arial"/>
                <a:cs typeface="Arial"/>
              </a:rPr>
              <a:t> </a:t>
            </a:r>
            <a:r>
              <a:rPr sz="1100" dirty="0">
                <a:latin typeface="Arial"/>
                <a:cs typeface="Arial"/>
              </a:rPr>
              <a:t>with</a:t>
            </a:r>
            <a:r>
              <a:rPr sz="1100" spc="-25" dirty="0">
                <a:latin typeface="Arial"/>
                <a:cs typeface="Arial"/>
              </a:rPr>
              <a:t> </a:t>
            </a:r>
            <a:r>
              <a:rPr sz="1100" dirty="0">
                <a:latin typeface="Arial"/>
                <a:cs typeface="Arial"/>
              </a:rPr>
              <a:t>benefits</a:t>
            </a:r>
            <a:r>
              <a:rPr sz="1100" spc="-45" dirty="0">
                <a:latin typeface="Arial"/>
                <a:cs typeface="Arial"/>
              </a:rPr>
              <a:t> </a:t>
            </a:r>
            <a:r>
              <a:rPr sz="1100" dirty="0">
                <a:latin typeface="Arial"/>
                <a:cs typeface="Arial"/>
              </a:rPr>
              <a:t>package</a:t>
            </a:r>
            <a:r>
              <a:rPr sz="1100" spc="-35" dirty="0">
                <a:latin typeface="Arial"/>
                <a:cs typeface="Arial"/>
              </a:rPr>
              <a:t> </a:t>
            </a:r>
            <a:r>
              <a:rPr sz="1100" dirty="0">
                <a:latin typeface="Arial"/>
                <a:cs typeface="Arial"/>
              </a:rPr>
              <a:t>from</a:t>
            </a:r>
            <a:r>
              <a:rPr sz="1100" spc="-45" dirty="0">
                <a:latin typeface="Arial"/>
                <a:cs typeface="Arial"/>
              </a:rPr>
              <a:t> </a:t>
            </a:r>
            <a:r>
              <a:rPr sz="1100" spc="-10" dirty="0">
                <a:latin typeface="Arial"/>
                <a:cs typeface="Arial"/>
              </a:rPr>
              <a:t>employer</a:t>
            </a:r>
            <a:endParaRPr sz="1100" dirty="0">
              <a:latin typeface="Arial"/>
              <a:cs typeface="Arial"/>
            </a:endParaRPr>
          </a:p>
          <a:p>
            <a:pPr marL="532765" lvl="1" indent="-227965">
              <a:lnSpc>
                <a:spcPct val="100000"/>
              </a:lnSpc>
              <a:buFont typeface="Courier New"/>
              <a:buChar char="o"/>
              <a:tabLst>
                <a:tab pos="532765" algn="l"/>
              </a:tabLst>
            </a:pPr>
            <a:r>
              <a:rPr sz="1100" spc="-10" dirty="0">
                <a:latin typeface="Arial"/>
                <a:cs typeface="Arial"/>
              </a:rPr>
              <a:t>Pre-</a:t>
            </a:r>
            <a:r>
              <a:rPr sz="1100" dirty="0">
                <a:latin typeface="Arial"/>
                <a:cs typeface="Arial"/>
              </a:rPr>
              <a:t>tax</a:t>
            </a:r>
            <a:r>
              <a:rPr sz="1100" spc="-35" dirty="0">
                <a:latin typeface="Arial"/>
                <a:cs typeface="Arial"/>
              </a:rPr>
              <a:t> </a:t>
            </a:r>
            <a:r>
              <a:rPr sz="1100" dirty="0">
                <a:latin typeface="Arial"/>
                <a:cs typeface="Arial"/>
              </a:rPr>
              <a:t>payroll</a:t>
            </a:r>
            <a:r>
              <a:rPr sz="1100" spc="-25" dirty="0">
                <a:latin typeface="Arial"/>
                <a:cs typeface="Arial"/>
              </a:rPr>
              <a:t> </a:t>
            </a:r>
            <a:r>
              <a:rPr sz="1100" dirty="0">
                <a:latin typeface="Arial"/>
                <a:cs typeface="Arial"/>
              </a:rPr>
              <a:t>deduction;</a:t>
            </a:r>
            <a:r>
              <a:rPr sz="1100" spc="-35" dirty="0">
                <a:latin typeface="Arial"/>
                <a:cs typeface="Arial"/>
              </a:rPr>
              <a:t> </a:t>
            </a:r>
            <a:r>
              <a:rPr sz="1100" dirty="0">
                <a:latin typeface="Arial"/>
                <a:cs typeface="Arial"/>
              </a:rPr>
              <a:t>contributions</a:t>
            </a:r>
            <a:r>
              <a:rPr sz="1100" spc="-35" dirty="0">
                <a:latin typeface="Arial"/>
                <a:cs typeface="Arial"/>
              </a:rPr>
              <a:t> </a:t>
            </a:r>
            <a:r>
              <a:rPr sz="1100" dirty="0">
                <a:latin typeface="Arial"/>
                <a:cs typeface="Arial"/>
              </a:rPr>
              <a:t>limited</a:t>
            </a:r>
            <a:r>
              <a:rPr sz="1100" spc="-25" dirty="0">
                <a:latin typeface="Arial"/>
                <a:cs typeface="Arial"/>
              </a:rPr>
              <a:t> </a:t>
            </a:r>
            <a:r>
              <a:rPr sz="1100" dirty="0">
                <a:latin typeface="Arial"/>
                <a:cs typeface="Arial"/>
              </a:rPr>
              <a:t>to</a:t>
            </a:r>
            <a:r>
              <a:rPr sz="1100" spc="-35" dirty="0">
                <a:latin typeface="Arial"/>
                <a:cs typeface="Arial"/>
              </a:rPr>
              <a:t> </a:t>
            </a:r>
            <a:r>
              <a:rPr sz="1100" spc="-10" dirty="0">
                <a:latin typeface="Arial"/>
                <a:cs typeface="Arial"/>
              </a:rPr>
              <a:t>$3,</a:t>
            </a:r>
            <a:r>
              <a:rPr lang="en-US" sz="1100" spc="-10" dirty="0">
                <a:latin typeface="Arial"/>
                <a:cs typeface="Arial"/>
              </a:rPr>
              <a:t>4</a:t>
            </a:r>
            <a:r>
              <a:rPr sz="1100" spc="-10" dirty="0">
                <a:latin typeface="Arial"/>
                <a:cs typeface="Arial"/>
              </a:rPr>
              <a:t>00</a:t>
            </a:r>
            <a:endParaRPr sz="1100" dirty="0">
              <a:latin typeface="Arial"/>
              <a:cs typeface="Arial"/>
            </a:endParaRPr>
          </a:p>
          <a:p>
            <a:pPr marL="532765" lvl="1" indent="-228600">
              <a:lnSpc>
                <a:spcPct val="100000"/>
              </a:lnSpc>
              <a:buFont typeface="Courier New"/>
              <a:buChar char="o"/>
              <a:tabLst>
                <a:tab pos="532765" algn="l"/>
              </a:tabLst>
            </a:pPr>
            <a:r>
              <a:rPr sz="1100" dirty="0">
                <a:latin typeface="Arial"/>
                <a:cs typeface="Arial"/>
              </a:rPr>
              <a:t>Unused</a:t>
            </a:r>
            <a:r>
              <a:rPr sz="1100" spc="-30" dirty="0">
                <a:latin typeface="Arial"/>
                <a:cs typeface="Arial"/>
              </a:rPr>
              <a:t> </a:t>
            </a:r>
            <a:r>
              <a:rPr sz="1100" dirty="0">
                <a:latin typeface="Arial"/>
                <a:cs typeface="Arial"/>
              </a:rPr>
              <a:t>annual</a:t>
            </a:r>
            <a:r>
              <a:rPr sz="1100" spc="-25" dirty="0">
                <a:latin typeface="Arial"/>
                <a:cs typeface="Arial"/>
              </a:rPr>
              <a:t> </a:t>
            </a:r>
            <a:r>
              <a:rPr sz="1100" dirty="0">
                <a:latin typeface="Arial"/>
                <a:cs typeface="Arial"/>
              </a:rPr>
              <a:t>balances</a:t>
            </a:r>
            <a:r>
              <a:rPr sz="1100" spc="-25" dirty="0">
                <a:latin typeface="Arial"/>
                <a:cs typeface="Arial"/>
              </a:rPr>
              <a:t> </a:t>
            </a:r>
            <a:r>
              <a:rPr sz="1100" dirty="0">
                <a:latin typeface="Arial"/>
                <a:cs typeface="Arial"/>
              </a:rPr>
              <a:t>are</a:t>
            </a:r>
            <a:r>
              <a:rPr sz="1100" spc="-40" dirty="0">
                <a:latin typeface="Arial"/>
                <a:cs typeface="Arial"/>
              </a:rPr>
              <a:t> </a:t>
            </a:r>
            <a:r>
              <a:rPr sz="1100" dirty="0">
                <a:latin typeface="Arial"/>
                <a:cs typeface="Arial"/>
              </a:rPr>
              <a:t>forfeited,</a:t>
            </a:r>
            <a:r>
              <a:rPr sz="1100" spc="-50" dirty="0">
                <a:latin typeface="Arial"/>
                <a:cs typeface="Arial"/>
              </a:rPr>
              <a:t> </a:t>
            </a:r>
            <a:r>
              <a:rPr sz="1100" dirty="0">
                <a:latin typeface="Arial"/>
                <a:cs typeface="Arial"/>
              </a:rPr>
              <a:t>unless</a:t>
            </a:r>
            <a:r>
              <a:rPr sz="1100" spc="-30" dirty="0">
                <a:latin typeface="Arial"/>
                <a:cs typeface="Arial"/>
              </a:rPr>
              <a:t> </a:t>
            </a:r>
            <a:r>
              <a:rPr sz="1100" dirty="0">
                <a:latin typeface="Arial"/>
                <a:cs typeface="Arial"/>
              </a:rPr>
              <a:t>employer</a:t>
            </a:r>
            <a:r>
              <a:rPr sz="1100" spc="-30" dirty="0">
                <a:latin typeface="Arial"/>
                <a:cs typeface="Arial"/>
              </a:rPr>
              <a:t> </a:t>
            </a:r>
            <a:r>
              <a:rPr sz="1100" dirty="0">
                <a:latin typeface="Arial"/>
                <a:cs typeface="Arial"/>
              </a:rPr>
              <a:t>offers</a:t>
            </a:r>
            <a:r>
              <a:rPr sz="1100" spc="-40" dirty="0">
                <a:latin typeface="Arial"/>
                <a:cs typeface="Arial"/>
              </a:rPr>
              <a:t> </a:t>
            </a:r>
            <a:r>
              <a:rPr sz="1100" spc="-10" dirty="0">
                <a:latin typeface="Arial"/>
                <a:cs typeface="Arial"/>
              </a:rPr>
              <a:t>rollover</a:t>
            </a:r>
            <a:endParaRPr sz="1100" dirty="0">
              <a:latin typeface="Arial"/>
              <a:cs typeface="Arial"/>
            </a:endParaRPr>
          </a:p>
        </p:txBody>
      </p:sp>
      <p:sp>
        <p:nvSpPr>
          <p:cNvPr id="8" name="object 8"/>
          <p:cNvSpPr txBox="1"/>
          <p:nvPr/>
        </p:nvSpPr>
        <p:spPr>
          <a:xfrm>
            <a:off x="166164" y="6343946"/>
            <a:ext cx="4946015" cy="271228"/>
          </a:xfrm>
          <a:prstGeom prst="rect">
            <a:avLst/>
          </a:prstGeom>
        </p:spPr>
        <p:txBody>
          <a:bodyPr vert="horz" wrap="square" lIns="0" tIns="12065" rIns="0" bIns="0" rtlCol="0">
            <a:spAutoFit/>
          </a:bodyPr>
          <a:lstStyle/>
          <a:p>
            <a:pPr marL="38100">
              <a:lnSpc>
                <a:spcPct val="100000"/>
              </a:lnSpc>
              <a:spcBef>
                <a:spcPts val="95"/>
              </a:spcBef>
            </a:pPr>
            <a:r>
              <a:rPr sz="750" i="1" spc="89" baseline="27777" dirty="0">
                <a:solidFill>
                  <a:srgbClr val="4A5053"/>
                </a:solidFill>
                <a:latin typeface="Arial"/>
                <a:cs typeface="Arial"/>
              </a:rPr>
              <a:t> </a:t>
            </a:r>
            <a:r>
              <a:rPr lang="en-US" sz="750" i="1" spc="89" baseline="27777" dirty="0">
                <a:solidFill>
                  <a:srgbClr val="4A5053"/>
                </a:solidFill>
                <a:latin typeface="Arial"/>
                <a:cs typeface="Arial"/>
              </a:rPr>
              <a:t>1</a:t>
            </a:r>
            <a:r>
              <a:rPr sz="800" i="1" dirty="0">
                <a:solidFill>
                  <a:srgbClr val="4A5053"/>
                </a:solidFill>
                <a:latin typeface="Arial"/>
                <a:cs typeface="Arial"/>
              </a:rPr>
              <a:t>Source:</a:t>
            </a:r>
            <a:r>
              <a:rPr sz="800" i="1" spc="-10" dirty="0">
                <a:solidFill>
                  <a:srgbClr val="4A5053"/>
                </a:solidFill>
                <a:latin typeface="Arial"/>
                <a:cs typeface="Arial"/>
              </a:rPr>
              <a:t> </a:t>
            </a:r>
            <a:r>
              <a:rPr lang="en-US" sz="800" i="1" spc="-10" dirty="0">
                <a:solidFill>
                  <a:srgbClr val="4A5053"/>
                </a:solidFill>
                <a:latin typeface="Arial"/>
                <a:cs typeface="Arial"/>
              </a:rPr>
              <a:t>Fidelity</a:t>
            </a:r>
            <a:r>
              <a:rPr sz="800" i="1" spc="-15" dirty="0">
                <a:solidFill>
                  <a:srgbClr val="4A5053"/>
                </a:solidFill>
                <a:latin typeface="Arial"/>
                <a:cs typeface="Arial"/>
              </a:rPr>
              <a:t> </a:t>
            </a:r>
            <a:r>
              <a:rPr sz="800" i="1" dirty="0">
                <a:solidFill>
                  <a:srgbClr val="4A5053"/>
                </a:solidFill>
                <a:latin typeface="Arial"/>
                <a:cs typeface="Arial"/>
              </a:rPr>
              <a:t>–</a:t>
            </a:r>
            <a:r>
              <a:rPr sz="800" i="1" spc="-20" dirty="0">
                <a:solidFill>
                  <a:srgbClr val="4A5053"/>
                </a:solidFill>
                <a:latin typeface="Arial"/>
                <a:cs typeface="Arial"/>
              </a:rPr>
              <a:t> </a:t>
            </a:r>
            <a:r>
              <a:rPr sz="800" i="1" dirty="0">
                <a:solidFill>
                  <a:srgbClr val="4A5053"/>
                </a:solidFill>
                <a:latin typeface="Arial"/>
                <a:cs typeface="Arial"/>
              </a:rPr>
              <a:t>“</a:t>
            </a:r>
            <a:r>
              <a:rPr lang="en-US" sz="800" i="1" dirty="0">
                <a:solidFill>
                  <a:srgbClr val="4A5053"/>
                </a:solidFill>
                <a:latin typeface="Arial"/>
                <a:cs typeface="Arial"/>
              </a:rPr>
              <a:t>HSA contribution limits and eligibility rules for 2025 and 2026 </a:t>
            </a:r>
            <a:r>
              <a:rPr sz="800" i="1" dirty="0">
                <a:solidFill>
                  <a:srgbClr val="4A5053"/>
                </a:solidFill>
                <a:latin typeface="Arial"/>
                <a:cs typeface="Arial"/>
              </a:rPr>
              <a:t>(</a:t>
            </a:r>
            <a:r>
              <a:rPr lang="en-US" sz="800" i="1" dirty="0">
                <a:solidFill>
                  <a:srgbClr val="4A5053"/>
                </a:solidFill>
                <a:latin typeface="Arial"/>
                <a:cs typeface="Arial"/>
              </a:rPr>
              <a:t>August 26</a:t>
            </a:r>
            <a:r>
              <a:rPr sz="800" i="1" dirty="0">
                <a:solidFill>
                  <a:srgbClr val="4A5053"/>
                </a:solidFill>
                <a:latin typeface="Arial"/>
                <a:cs typeface="Arial"/>
              </a:rPr>
              <a:t>,</a:t>
            </a:r>
            <a:r>
              <a:rPr sz="800" i="1" spc="-10" dirty="0">
                <a:solidFill>
                  <a:srgbClr val="4A5053"/>
                </a:solidFill>
                <a:latin typeface="Arial"/>
                <a:cs typeface="Arial"/>
              </a:rPr>
              <a:t> 202</a:t>
            </a:r>
            <a:r>
              <a:rPr lang="en-US" sz="800" i="1" spc="-10" dirty="0">
                <a:solidFill>
                  <a:srgbClr val="4A5053"/>
                </a:solidFill>
                <a:latin typeface="Arial"/>
                <a:cs typeface="Arial"/>
              </a:rPr>
              <a:t>5</a:t>
            </a:r>
            <a:r>
              <a:rPr sz="800" i="1" spc="-10" dirty="0">
                <a:solidFill>
                  <a:srgbClr val="4A5053"/>
                </a:solidFill>
                <a:latin typeface="Arial"/>
                <a:cs typeface="Arial"/>
              </a:rPr>
              <a:t>)</a:t>
            </a:r>
            <a:endParaRPr lang="en-US" sz="800" i="1" spc="-10" dirty="0">
              <a:solidFill>
                <a:srgbClr val="4A5053"/>
              </a:solidFill>
              <a:latin typeface="Arial"/>
              <a:cs typeface="Arial"/>
            </a:endParaRPr>
          </a:p>
          <a:p>
            <a:pPr marL="38100">
              <a:lnSpc>
                <a:spcPct val="100000"/>
              </a:lnSpc>
              <a:spcBef>
                <a:spcPts val="95"/>
              </a:spcBef>
            </a:pPr>
            <a:r>
              <a:rPr lang="en-US" sz="800" i="1" spc="-10" baseline="30000" dirty="0">
                <a:solidFill>
                  <a:srgbClr val="4A5053"/>
                </a:solidFill>
                <a:latin typeface="Arial"/>
                <a:cs typeface="Arial"/>
              </a:rPr>
              <a:t>2</a:t>
            </a:r>
            <a:r>
              <a:rPr lang="en-US" sz="800" i="1" spc="-10" dirty="0">
                <a:solidFill>
                  <a:srgbClr val="4A5053"/>
                </a:solidFill>
                <a:latin typeface="Arial"/>
                <a:cs typeface="Arial"/>
              </a:rPr>
              <a:t> Source: IRS.gov – IRS: Tax Inflation Adjustments For Tax Year 2026 (October 9, 2025)</a:t>
            </a:r>
            <a:endParaRPr sz="800" dirty="0">
              <a:latin typeface="Arial"/>
              <a:cs typeface="Arial"/>
            </a:endParaRPr>
          </a:p>
        </p:txBody>
      </p:sp>
      <p:sp>
        <p:nvSpPr>
          <p:cNvPr id="11" name="Footer Placeholder 3">
            <a:extLst>
              <a:ext uri="{FF2B5EF4-FFF2-40B4-BE49-F238E27FC236}">
                <a16:creationId xmlns:a16="http://schemas.microsoft.com/office/drawing/2014/main" id="{BB3AC6D0-A763-FBE7-BBE8-79A94DA5C694}"/>
              </a:ext>
            </a:extLst>
          </p:cNvPr>
          <p:cNvSpPr>
            <a:spLocks noGrp="1"/>
          </p:cNvSpPr>
          <p:nvPr>
            <p:ph type="ftr" sz="quarter" idx="3"/>
          </p:nvPr>
        </p:nvSpPr>
        <p:spPr>
          <a:xfrm>
            <a:off x="96823" y="6623085"/>
            <a:ext cx="4294424" cy="24474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A1A26-A87A-2998-45E8-77BD31824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EE56A3-E967-367D-3433-4D2C13CC3BF9}"/>
              </a:ext>
            </a:extLst>
          </p:cNvPr>
          <p:cNvSpPr>
            <a:spLocks noGrp="1"/>
          </p:cNvSpPr>
          <p:nvPr>
            <p:ph type="title"/>
          </p:nvPr>
        </p:nvSpPr>
        <p:spPr>
          <a:xfrm>
            <a:off x="364236" y="356712"/>
            <a:ext cx="7972940" cy="307777"/>
          </a:xfrm>
        </p:spPr>
        <p:txBody>
          <a:bodyPr>
            <a:noAutofit/>
          </a:bodyPr>
          <a:lstStyle/>
          <a:p>
            <a:r>
              <a:rPr lang="en-US"/>
              <a:t>Advanced Planning Considerations – PPLI</a:t>
            </a:r>
          </a:p>
        </p:txBody>
      </p:sp>
      <p:sp>
        <p:nvSpPr>
          <p:cNvPr id="4" name="TextBox 3">
            <a:extLst>
              <a:ext uri="{FF2B5EF4-FFF2-40B4-BE49-F238E27FC236}">
                <a16:creationId xmlns:a16="http://schemas.microsoft.com/office/drawing/2014/main" id="{C26AB61F-86BF-A01A-1D5C-66A56BAA2793}"/>
              </a:ext>
            </a:extLst>
          </p:cNvPr>
          <p:cNvSpPr txBox="1"/>
          <p:nvPr/>
        </p:nvSpPr>
        <p:spPr>
          <a:xfrm>
            <a:off x="428123" y="1076826"/>
            <a:ext cx="8287753" cy="4401205"/>
          </a:xfrm>
          <a:prstGeom prst="rect">
            <a:avLst/>
          </a:prstGeom>
          <a:noFill/>
        </p:spPr>
        <p:txBody>
          <a:bodyPr wrap="square" rtlCol="0">
            <a:spAutoFit/>
          </a:bodyPr>
          <a:lstStyle/>
          <a:p>
            <a:r>
              <a:rPr lang="en-US" sz="1400">
                <a:solidFill>
                  <a:schemeClr val="accent1">
                    <a:lumMod val="50000"/>
                  </a:schemeClr>
                </a:solidFill>
                <a:latin typeface="Arial" panose="020B0604020202020204" pitchFamily="34" charset="0"/>
                <a:cs typeface="Arial" panose="020B0604020202020204" pitchFamily="34" charset="0"/>
              </a:rPr>
              <a:t>Private Placement Life Insurance (PPLI) is a variable universal life insurance policy designed for accredited investors and qualified purchasers seeking tax-efficient investment and wealth transfer solutions. It enables investment in private equity, hedge funds, and other managed strategies within a life insurance wrapper, offering significant tax advantages and estate planning flexibility.  </a:t>
            </a:r>
          </a:p>
          <a:p>
            <a:endParaRPr lang="en-US" sz="1400">
              <a:solidFill>
                <a:schemeClr val="accent1">
                  <a:lumMod val="50000"/>
                </a:schemeClr>
              </a:solidFill>
              <a:latin typeface="Arial" panose="020B0604020202020204" pitchFamily="34" charset="0"/>
              <a:cs typeface="Arial" panose="020B0604020202020204" pitchFamily="34" charset="0"/>
            </a:endParaRPr>
          </a:p>
          <a:p>
            <a:endParaRPr lang="en-US" sz="1400">
              <a:solidFill>
                <a:schemeClr val="accent1">
                  <a:lumMod val="50000"/>
                </a:schemeClr>
              </a:solidFill>
              <a:latin typeface="Arial" panose="020B0604020202020204" pitchFamily="34" charset="0"/>
              <a:cs typeface="Arial" panose="020B0604020202020204" pitchFamily="34" charset="0"/>
            </a:endParaRPr>
          </a:p>
          <a:p>
            <a:endParaRPr lang="en-US" sz="1400">
              <a:solidFill>
                <a:schemeClr val="accent1">
                  <a:lumMod val="50000"/>
                </a:schemeClr>
              </a:solidFill>
              <a:latin typeface="Arial" panose="020B0604020202020204" pitchFamily="34" charset="0"/>
              <a:cs typeface="Arial" panose="020B0604020202020204" pitchFamily="34" charset="0"/>
            </a:endParaRPr>
          </a:p>
          <a:p>
            <a:endParaRPr lang="en-US" sz="1400">
              <a:solidFill>
                <a:schemeClr val="accent1">
                  <a:lumMod val="50000"/>
                </a:schemeClr>
              </a:solidFill>
              <a:latin typeface="Arial" panose="020B0604020202020204" pitchFamily="34" charset="0"/>
              <a:cs typeface="Arial" panose="020B0604020202020204" pitchFamily="34" charset="0"/>
            </a:endParaRPr>
          </a:p>
          <a:p>
            <a:endParaRPr lang="en-US" sz="1400">
              <a:solidFill>
                <a:schemeClr val="accent1">
                  <a:lumMod val="50000"/>
                </a:schemeClr>
              </a:solidFill>
              <a:latin typeface="Arial" panose="020B0604020202020204" pitchFamily="34" charset="0"/>
              <a:cs typeface="Arial" panose="020B0604020202020204" pitchFamily="34" charset="0"/>
            </a:endParaRPr>
          </a:p>
          <a:p>
            <a:endParaRPr lang="en-US" sz="1400">
              <a:solidFill>
                <a:schemeClr val="accent1">
                  <a:lumMod val="50000"/>
                </a:schemeClr>
              </a:solidFill>
              <a:latin typeface="Arial" panose="020B0604020202020204" pitchFamily="34" charset="0"/>
              <a:cs typeface="Arial" panose="020B0604020202020204" pitchFamily="34" charset="0"/>
            </a:endParaRPr>
          </a:p>
          <a:p>
            <a:endParaRPr lang="en-US" sz="1400">
              <a:solidFill>
                <a:schemeClr val="accent1">
                  <a:lumMod val="50000"/>
                </a:schemeClr>
              </a:solidFill>
              <a:latin typeface="Arial" panose="020B0604020202020204" pitchFamily="34" charset="0"/>
              <a:cs typeface="Arial" panose="020B0604020202020204" pitchFamily="34" charset="0"/>
            </a:endParaRPr>
          </a:p>
          <a:p>
            <a:endParaRPr lang="en-US" sz="1400">
              <a:solidFill>
                <a:schemeClr val="accent1">
                  <a:lumMod val="50000"/>
                </a:schemeClr>
              </a:solidFill>
              <a:latin typeface="Arial" panose="020B0604020202020204" pitchFamily="34" charset="0"/>
              <a:cs typeface="Arial" panose="020B0604020202020204" pitchFamily="34" charset="0"/>
            </a:endParaRPr>
          </a:p>
          <a:p>
            <a:endParaRPr lang="en-US" sz="1400">
              <a:solidFill>
                <a:schemeClr val="accent1">
                  <a:lumMod val="50000"/>
                </a:schemeClr>
              </a:solidFill>
              <a:latin typeface="Arial" panose="020B0604020202020204" pitchFamily="34" charset="0"/>
              <a:cs typeface="Arial" panose="020B0604020202020204" pitchFamily="34" charset="0"/>
            </a:endParaRPr>
          </a:p>
          <a:p>
            <a:endParaRPr lang="en-US" sz="1400">
              <a:solidFill>
                <a:schemeClr val="accent1">
                  <a:lumMod val="50000"/>
                </a:schemeClr>
              </a:solidFill>
              <a:latin typeface="Arial" panose="020B0604020202020204" pitchFamily="34" charset="0"/>
              <a:cs typeface="Arial" panose="020B0604020202020204" pitchFamily="34" charset="0"/>
            </a:endParaRPr>
          </a:p>
          <a:p>
            <a:endParaRPr lang="en-US" sz="1400">
              <a:solidFill>
                <a:schemeClr val="accent1">
                  <a:lumMod val="50000"/>
                </a:schemeClr>
              </a:solidFill>
              <a:latin typeface="Arial" panose="020B0604020202020204" pitchFamily="34" charset="0"/>
              <a:cs typeface="Arial" panose="020B0604020202020204" pitchFamily="34" charset="0"/>
            </a:endParaRPr>
          </a:p>
          <a:p>
            <a:endParaRPr lang="en-US" sz="1400">
              <a:solidFill>
                <a:schemeClr val="accent1">
                  <a:lumMod val="50000"/>
                </a:schemeClr>
              </a:solidFill>
              <a:latin typeface="Arial" panose="020B0604020202020204" pitchFamily="34" charset="0"/>
              <a:cs typeface="Arial" panose="020B0604020202020204" pitchFamily="34" charset="0"/>
            </a:endParaRPr>
          </a:p>
          <a:p>
            <a:endParaRPr lang="en-US" sz="1400">
              <a:solidFill>
                <a:schemeClr val="accent1">
                  <a:lumMod val="50000"/>
                </a:schemeClr>
              </a:solidFill>
              <a:latin typeface="Arial" panose="020B0604020202020204" pitchFamily="34" charset="0"/>
              <a:cs typeface="Arial" panose="020B0604020202020204" pitchFamily="34" charset="0"/>
            </a:endParaRPr>
          </a:p>
          <a:p>
            <a:endParaRPr lang="en-US" sz="1400">
              <a:solidFill>
                <a:schemeClr val="accent1">
                  <a:lumMod val="50000"/>
                </a:schemeClr>
              </a:solidFill>
              <a:latin typeface="Arial" panose="020B0604020202020204" pitchFamily="34" charset="0"/>
              <a:cs typeface="Arial" panose="020B0604020202020204" pitchFamily="34" charset="0"/>
            </a:endParaRPr>
          </a:p>
          <a:p>
            <a:endParaRPr lang="en-US" sz="1400">
              <a:solidFill>
                <a:schemeClr val="accent1">
                  <a:lumMod val="50000"/>
                </a:schemeClr>
              </a:solidFill>
              <a:latin typeface="Arial" panose="020B0604020202020204" pitchFamily="34" charset="0"/>
              <a:cs typeface="Arial" panose="020B0604020202020204" pitchFamily="34" charset="0"/>
            </a:endParaRPr>
          </a:p>
          <a:p>
            <a:endParaRPr lang="en-US" sz="1400">
              <a:solidFill>
                <a:schemeClr val="accent1">
                  <a:lumMod val="50000"/>
                </a:schemeClr>
              </a:solidFill>
              <a:latin typeface="Arial" panose="020B0604020202020204" pitchFamily="34" charset="0"/>
              <a:cs typeface="Arial" panose="020B0604020202020204" pitchFamily="34" charset="0"/>
            </a:endParaRPr>
          </a:p>
        </p:txBody>
      </p:sp>
      <p:sp>
        <p:nvSpPr>
          <p:cNvPr id="5" name="object 11">
            <a:extLst>
              <a:ext uri="{FF2B5EF4-FFF2-40B4-BE49-F238E27FC236}">
                <a16:creationId xmlns:a16="http://schemas.microsoft.com/office/drawing/2014/main" id="{C03ECAC5-6DA1-7A0A-D80E-8A13D5C6D3AB}"/>
              </a:ext>
            </a:extLst>
          </p:cNvPr>
          <p:cNvSpPr txBox="1"/>
          <p:nvPr/>
        </p:nvSpPr>
        <p:spPr>
          <a:xfrm>
            <a:off x="428122" y="2166868"/>
            <a:ext cx="2705694" cy="3311163"/>
          </a:xfrm>
          <a:prstGeom prst="rect">
            <a:avLst/>
          </a:prstGeom>
          <a:solidFill>
            <a:srgbClr val="FF6A13">
              <a:alpha val="50196"/>
            </a:srgbClr>
          </a:solidFill>
          <a:ln w="19050">
            <a:solidFill>
              <a:srgbClr val="002854"/>
            </a:solidFill>
          </a:ln>
        </p:spPr>
        <p:txBody>
          <a:bodyPr vert="horz" wrap="square" lIns="0" tIns="0" rIns="0" bIns="0" rtlCol="0">
            <a:spAutoFit/>
          </a:bodyPr>
          <a:lstStyle/>
          <a:p>
            <a:pPr algn="ctr">
              <a:lnSpc>
                <a:spcPct val="100000"/>
              </a:lnSpc>
              <a:spcBef>
                <a:spcPts val="600"/>
              </a:spcBef>
            </a:pPr>
            <a:r>
              <a:rPr lang="en-US" sz="1400" b="1" spc="-10" dirty="0">
                <a:solidFill>
                  <a:schemeClr val="accent1">
                    <a:lumMod val="50000"/>
                  </a:schemeClr>
                </a:solidFill>
                <a:latin typeface="Arial" panose="020B0604020202020204" pitchFamily="34" charset="0"/>
                <a:cs typeface="Arial" panose="020B0604020202020204" pitchFamily="34" charset="0"/>
              </a:rPr>
              <a:t>What Are The Benefits?</a:t>
            </a:r>
          </a:p>
          <a:p>
            <a:pPr algn="ctr">
              <a:lnSpc>
                <a:spcPct val="100000"/>
              </a:lnSpc>
              <a:spcBef>
                <a:spcPts val="110"/>
              </a:spcBef>
            </a:pPr>
            <a:endParaRPr lang="en-US" sz="1100" b="1" spc="-10" dirty="0">
              <a:solidFill>
                <a:schemeClr val="accent1">
                  <a:lumMod val="50000"/>
                </a:schemeClr>
              </a:solidFill>
              <a:latin typeface="Arial" panose="020B0604020202020204" pitchFamily="34" charset="0"/>
              <a:cs typeface="Arial" panose="020B0604020202020204" pitchFamily="34" charset="0"/>
            </a:endParaRPr>
          </a:p>
          <a:p>
            <a:pPr marL="102870" lvl="2" algn="l">
              <a:spcBef>
                <a:spcPts val="110"/>
              </a:spcBef>
              <a:spcAft>
                <a:spcPts val="400"/>
              </a:spcAft>
            </a:pPr>
            <a:r>
              <a:rPr lang="en-US" sz="1100" b="1" spc="-10" dirty="0">
                <a:solidFill>
                  <a:schemeClr val="accent1">
                    <a:lumMod val="50000"/>
                  </a:schemeClr>
                </a:solidFill>
                <a:latin typeface="Arial" panose="020B0604020202020204" pitchFamily="34" charset="0"/>
                <a:cs typeface="Arial" panose="020B0604020202020204" pitchFamily="34" charset="0"/>
              </a:rPr>
              <a:t>Tax-Deferred Growth – </a:t>
            </a:r>
            <a:r>
              <a:rPr lang="en-US" sz="1100" spc="-10" dirty="0">
                <a:solidFill>
                  <a:schemeClr val="accent1">
                    <a:lumMod val="50000"/>
                  </a:schemeClr>
                </a:solidFill>
                <a:latin typeface="Arial" panose="020B0604020202020204" pitchFamily="34" charset="0"/>
                <a:cs typeface="Arial" panose="020B0604020202020204" pitchFamily="34" charset="0"/>
              </a:rPr>
              <a:t>Investments inside the policy grow free of federal income tax.</a:t>
            </a:r>
          </a:p>
          <a:p>
            <a:pPr marL="102870" algn="l">
              <a:lnSpc>
                <a:spcPct val="100000"/>
              </a:lnSpc>
              <a:spcBef>
                <a:spcPts val="110"/>
              </a:spcBef>
              <a:spcAft>
                <a:spcPts val="400"/>
              </a:spcAft>
            </a:pPr>
            <a:r>
              <a:rPr lang="en-US" sz="1100" b="1" spc="-10" dirty="0">
                <a:solidFill>
                  <a:schemeClr val="accent1">
                    <a:lumMod val="50000"/>
                  </a:schemeClr>
                </a:solidFill>
                <a:latin typeface="Arial" panose="020B0604020202020204" pitchFamily="34" charset="0"/>
                <a:cs typeface="Arial" panose="020B0604020202020204" pitchFamily="34" charset="0"/>
              </a:rPr>
              <a:t>Tax-Efficient Liquidity – </a:t>
            </a:r>
            <a:r>
              <a:rPr lang="en-US" sz="1100" spc="-10" dirty="0">
                <a:solidFill>
                  <a:schemeClr val="accent1">
                    <a:lumMod val="50000"/>
                  </a:schemeClr>
                </a:solidFill>
                <a:latin typeface="Arial" panose="020B0604020202020204" pitchFamily="34" charset="0"/>
                <a:cs typeface="Arial" panose="020B0604020202020204" pitchFamily="34" charset="0"/>
              </a:rPr>
              <a:t>Policyowners may access cash flow through    withdrawals and loans, often with favorable tax treatment.</a:t>
            </a:r>
          </a:p>
          <a:p>
            <a:pPr marL="102870" algn="l">
              <a:lnSpc>
                <a:spcPct val="100000"/>
              </a:lnSpc>
              <a:spcBef>
                <a:spcPts val="110"/>
              </a:spcBef>
              <a:spcAft>
                <a:spcPts val="400"/>
              </a:spcAft>
            </a:pPr>
            <a:r>
              <a:rPr lang="en-US" sz="1100" b="1" spc="-10" dirty="0">
                <a:solidFill>
                  <a:schemeClr val="accent1">
                    <a:lumMod val="50000"/>
                  </a:schemeClr>
                </a:solidFill>
                <a:latin typeface="Arial" panose="020B0604020202020204" pitchFamily="34" charset="0"/>
                <a:cs typeface="Arial" panose="020B0604020202020204" pitchFamily="34" charset="0"/>
              </a:rPr>
              <a:t>Income Tax-Free Death Benefit – </a:t>
            </a:r>
            <a:r>
              <a:rPr lang="en-US" sz="1100" spc="-10" dirty="0">
                <a:solidFill>
                  <a:schemeClr val="accent1">
                    <a:lumMod val="50000"/>
                  </a:schemeClr>
                </a:solidFill>
                <a:latin typeface="Arial" panose="020B0604020202020204" pitchFamily="34" charset="0"/>
                <a:cs typeface="Arial" panose="020B0604020202020204" pitchFamily="34" charset="0"/>
              </a:rPr>
              <a:t>Beneficiaries receive the death benefit income tax-free.  With proper estate plan structuring it may also avoid federal and state transfer taxes.</a:t>
            </a:r>
          </a:p>
          <a:p>
            <a:pPr marL="102870" algn="l">
              <a:lnSpc>
                <a:spcPct val="100000"/>
              </a:lnSpc>
              <a:spcBef>
                <a:spcPts val="110"/>
              </a:spcBef>
              <a:spcAft>
                <a:spcPts val="400"/>
              </a:spcAft>
            </a:pPr>
            <a:r>
              <a:rPr lang="en-US" sz="1100" b="1" spc="-10" dirty="0">
                <a:solidFill>
                  <a:schemeClr val="accent1">
                    <a:lumMod val="50000"/>
                  </a:schemeClr>
                </a:solidFill>
                <a:latin typeface="Arial" panose="020B0604020202020204" pitchFamily="34" charset="0"/>
                <a:cs typeface="Arial" panose="020B0604020202020204" pitchFamily="34" charset="0"/>
              </a:rPr>
              <a:t>Investment Flexibility – </a:t>
            </a:r>
            <a:r>
              <a:rPr lang="en-US" sz="1100" spc="-10" dirty="0">
                <a:solidFill>
                  <a:schemeClr val="accent1">
                    <a:lumMod val="50000"/>
                  </a:schemeClr>
                </a:solidFill>
                <a:latin typeface="Arial" panose="020B0604020202020204" pitchFamily="34" charset="0"/>
                <a:cs typeface="Arial" panose="020B0604020202020204" pitchFamily="34" charset="0"/>
              </a:rPr>
              <a:t>Access to  investments such as private equity, hedge funds or managed accounts typically not available in standard policies.</a:t>
            </a:r>
          </a:p>
        </p:txBody>
      </p:sp>
      <p:sp>
        <p:nvSpPr>
          <p:cNvPr id="6" name="object 11">
            <a:extLst>
              <a:ext uri="{FF2B5EF4-FFF2-40B4-BE49-F238E27FC236}">
                <a16:creationId xmlns:a16="http://schemas.microsoft.com/office/drawing/2014/main" id="{F91C1B8F-F78B-3CEF-3A99-684D8754F4F6}"/>
              </a:ext>
            </a:extLst>
          </p:cNvPr>
          <p:cNvSpPr txBox="1"/>
          <p:nvPr/>
        </p:nvSpPr>
        <p:spPr>
          <a:xfrm>
            <a:off x="3219152" y="2170309"/>
            <a:ext cx="2705694" cy="3318857"/>
          </a:xfrm>
          <a:prstGeom prst="rect">
            <a:avLst/>
          </a:prstGeom>
          <a:solidFill>
            <a:srgbClr val="FF6A13">
              <a:alpha val="50196"/>
            </a:srgbClr>
          </a:solidFill>
          <a:ln w="19050">
            <a:solidFill>
              <a:srgbClr val="002854"/>
            </a:solidFill>
          </a:ln>
        </p:spPr>
        <p:txBody>
          <a:bodyPr vert="horz" wrap="square" lIns="0" tIns="0" rIns="0" bIns="0" rtlCol="0">
            <a:spAutoFit/>
          </a:bodyPr>
          <a:lstStyle/>
          <a:p>
            <a:pPr algn="ctr"/>
            <a:r>
              <a:rPr lang="en-US" sz="1400" b="1" spc="-10" dirty="0">
                <a:solidFill>
                  <a:schemeClr val="accent1">
                    <a:lumMod val="50000"/>
                  </a:schemeClr>
                </a:solidFill>
                <a:latin typeface="Arial" panose="020B0604020202020204" pitchFamily="34" charset="0"/>
                <a:cs typeface="Arial" panose="020B0604020202020204" pitchFamily="34" charset="0"/>
              </a:rPr>
              <a:t>What Are The Use Cases?</a:t>
            </a:r>
            <a:endParaRPr sz="1100" dirty="0">
              <a:latin typeface="Arial" panose="020B0604020202020204" pitchFamily="34" charset="0"/>
              <a:cs typeface="Arial" panose="020B0604020202020204" pitchFamily="34" charset="0"/>
            </a:endParaRPr>
          </a:p>
          <a:p>
            <a:pPr>
              <a:lnSpc>
                <a:spcPct val="100000"/>
              </a:lnSpc>
            </a:pPr>
            <a:endParaRPr sz="1100" dirty="0">
              <a:solidFill>
                <a:srgbClr val="FF0000"/>
              </a:solidFill>
              <a:latin typeface="Arial" panose="020B0604020202020204" pitchFamily="34" charset="0"/>
              <a:cs typeface="Arial" panose="020B0604020202020204" pitchFamily="34" charset="0"/>
            </a:endParaRPr>
          </a:p>
          <a:p>
            <a:pPr marL="100584" algn="l">
              <a:spcAft>
                <a:spcPts val="400"/>
              </a:spcAft>
            </a:pPr>
            <a:r>
              <a:rPr lang="en-US" sz="1100" b="1" spc="-10" dirty="0">
                <a:solidFill>
                  <a:schemeClr val="accent1">
                    <a:lumMod val="50000"/>
                  </a:schemeClr>
                </a:solidFill>
                <a:latin typeface="Arial" panose="020B0604020202020204" pitchFamily="34" charset="0"/>
                <a:cs typeface="Arial" panose="020B0604020202020204" pitchFamily="34" charset="0"/>
              </a:rPr>
              <a:t>Ideal For – </a:t>
            </a:r>
            <a:r>
              <a:rPr lang="en-US" sz="1100" spc="-10" dirty="0">
                <a:solidFill>
                  <a:schemeClr val="accent1">
                    <a:lumMod val="50000"/>
                  </a:schemeClr>
                </a:solidFill>
                <a:latin typeface="Arial" panose="020B0604020202020204" pitchFamily="34" charset="0"/>
                <a:cs typeface="Arial" panose="020B0604020202020204" pitchFamily="34" charset="0"/>
              </a:rPr>
              <a:t>Ultra-high-net-worth individuals, families and trusts that are seeking to minimize estate taxes, optimize the transfer of wealth and access sophisticated investment opportunities in a tax-efficient manner.</a:t>
            </a:r>
          </a:p>
          <a:p>
            <a:pPr marL="100584" algn="l">
              <a:spcAft>
                <a:spcPts val="400"/>
              </a:spcAft>
            </a:pPr>
            <a:r>
              <a:rPr lang="en-US" sz="1100" b="1" spc="-10" dirty="0">
                <a:solidFill>
                  <a:schemeClr val="accent1">
                    <a:lumMod val="50000"/>
                  </a:schemeClr>
                </a:solidFill>
                <a:latin typeface="Arial" panose="020B0604020202020204" pitchFamily="34" charset="0"/>
                <a:cs typeface="Arial" panose="020B0604020202020204" pitchFamily="34" charset="0"/>
              </a:rPr>
              <a:t>Typical Profile </a:t>
            </a:r>
            <a:r>
              <a:rPr lang="en-US" sz="1100" spc="-10" dirty="0">
                <a:solidFill>
                  <a:schemeClr val="accent1">
                    <a:lumMod val="50000"/>
                  </a:schemeClr>
                </a:solidFill>
                <a:latin typeface="Arial" panose="020B0604020202020204" pitchFamily="34" charset="0"/>
                <a:cs typeface="Arial" panose="020B0604020202020204" pitchFamily="34" charset="0"/>
              </a:rPr>
              <a:t>– Accredited investors or Qualified Purchasers often with a  minimum investment amount of $3 - $5 million and a long-term time horizon.</a:t>
            </a:r>
          </a:p>
          <a:p>
            <a:pPr marL="100584" algn="l">
              <a:spcAft>
                <a:spcPts val="600"/>
              </a:spcAft>
            </a:pPr>
            <a:r>
              <a:rPr lang="en-US" sz="1100" b="1" spc="-10" dirty="0">
                <a:solidFill>
                  <a:schemeClr val="accent1">
                    <a:lumMod val="50000"/>
                  </a:schemeClr>
                </a:solidFill>
                <a:latin typeface="Arial" panose="020B0604020202020204" pitchFamily="34" charset="0"/>
                <a:cs typeface="Arial" panose="020B0604020202020204" pitchFamily="34" charset="0"/>
              </a:rPr>
              <a:t>Customization </a:t>
            </a:r>
            <a:r>
              <a:rPr lang="en-US" sz="1100" spc="-10" dirty="0">
                <a:solidFill>
                  <a:schemeClr val="accent1">
                    <a:lumMod val="50000"/>
                  </a:schemeClr>
                </a:solidFill>
                <a:latin typeface="Arial" panose="020B0604020202020204" pitchFamily="34" charset="0"/>
                <a:cs typeface="Arial" panose="020B0604020202020204" pitchFamily="34" charset="0"/>
              </a:rPr>
              <a:t>– PPLI policies can be tailored to meet specific goals, whether the priority is maximizing lifetime distributions (non-MEC structure) or focusing on legacy and estate transfer (MEC structure). </a:t>
            </a:r>
          </a:p>
          <a:p>
            <a:pPr marL="171450" indent="-171450" algn="l">
              <a:buFont typeface="Arial" panose="020B0604020202020204" pitchFamily="34" charset="0"/>
              <a:buChar char="•"/>
            </a:pPr>
            <a:endParaRPr sz="1400" dirty="0">
              <a:solidFill>
                <a:srgbClr val="FF0000"/>
              </a:solidFill>
              <a:latin typeface="Arial" panose="020B0604020202020204" pitchFamily="34" charset="0"/>
              <a:cs typeface="Arial" panose="020B0604020202020204" pitchFamily="34" charset="0"/>
            </a:endParaRPr>
          </a:p>
        </p:txBody>
      </p:sp>
      <p:sp>
        <p:nvSpPr>
          <p:cNvPr id="7" name="object 11">
            <a:extLst>
              <a:ext uri="{FF2B5EF4-FFF2-40B4-BE49-F238E27FC236}">
                <a16:creationId xmlns:a16="http://schemas.microsoft.com/office/drawing/2014/main" id="{F92BE894-DC56-BB0E-E227-38CFEF2FE362}"/>
              </a:ext>
            </a:extLst>
          </p:cNvPr>
          <p:cNvSpPr txBox="1"/>
          <p:nvPr/>
        </p:nvSpPr>
        <p:spPr>
          <a:xfrm>
            <a:off x="6010182" y="2166868"/>
            <a:ext cx="2705694" cy="3311163"/>
          </a:xfrm>
          <a:prstGeom prst="rect">
            <a:avLst/>
          </a:prstGeom>
          <a:solidFill>
            <a:srgbClr val="FF6A13">
              <a:alpha val="50196"/>
            </a:srgbClr>
          </a:solidFill>
          <a:ln w="19050">
            <a:solidFill>
              <a:srgbClr val="002854"/>
            </a:solidFill>
          </a:ln>
        </p:spPr>
        <p:txBody>
          <a:bodyPr vert="horz" wrap="square" lIns="0" tIns="0" rIns="0" bIns="0" rtlCol="0">
            <a:spAutoFit/>
          </a:bodyPr>
          <a:lstStyle/>
          <a:p>
            <a:pPr marL="215900" marR="210820" indent="24765" algn="ctr">
              <a:lnSpc>
                <a:spcPct val="100000"/>
              </a:lnSpc>
              <a:spcBef>
                <a:spcPts val="5"/>
              </a:spcBef>
            </a:pPr>
            <a:r>
              <a:rPr lang="en-US" sz="1400" b="1" dirty="0">
                <a:solidFill>
                  <a:schemeClr val="accent1">
                    <a:lumMod val="50000"/>
                  </a:schemeClr>
                </a:solidFill>
                <a:latin typeface="Arial" panose="020B0604020202020204" pitchFamily="34" charset="0"/>
                <a:cs typeface="Arial" panose="020B0604020202020204" pitchFamily="34" charset="0"/>
              </a:rPr>
              <a:t>Considerations</a:t>
            </a:r>
            <a:endParaRPr sz="1400" dirty="0">
              <a:solidFill>
                <a:schemeClr val="accent1">
                  <a:lumMod val="50000"/>
                </a:schemeClr>
              </a:solidFill>
              <a:latin typeface="Arial" panose="020B0604020202020204" pitchFamily="34" charset="0"/>
              <a:cs typeface="Arial" panose="020B0604020202020204" pitchFamily="34" charset="0"/>
            </a:endParaRPr>
          </a:p>
          <a:p>
            <a:pPr>
              <a:lnSpc>
                <a:spcPct val="100000"/>
              </a:lnSpc>
              <a:spcBef>
                <a:spcPts val="110"/>
              </a:spcBef>
            </a:pPr>
            <a:endParaRPr sz="1100" dirty="0">
              <a:solidFill>
                <a:schemeClr val="accent1">
                  <a:lumMod val="50000"/>
                </a:schemeClr>
              </a:solidFill>
              <a:latin typeface="Arial" panose="020B0604020202020204" pitchFamily="34" charset="0"/>
              <a:cs typeface="Arial" panose="020B0604020202020204" pitchFamily="34" charset="0"/>
            </a:endParaRPr>
          </a:p>
          <a:p>
            <a:pPr marL="90170" marR="144780">
              <a:lnSpc>
                <a:spcPct val="100000"/>
              </a:lnSpc>
              <a:spcBef>
                <a:spcPts val="5"/>
              </a:spcBef>
              <a:spcAft>
                <a:spcPts val="400"/>
              </a:spcAft>
            </a:pPr>
            <a:r>
              <a:rPr lang="en-US" sz="1100" b="1" spc="-10" dirty="0">
                <a:solidFill>
                  <a:schemeClr val="accent1">
                    <a:lumMod val="50000"/>
                  </a:schemeClr>
                </a:solidFill>
                <a:latin typeface="Arial" panose="020B0604020202020204" pitchFamily="34" charset="0"/>
                <a:cs typeface="Arial" panose="020B0604020202020204" pitchFamily="34" charset="0"/>
              </a:rPr>
              <a:t>Health Requirements – </a:t>
            </a:r>
            <a:r>
              <a:rPr lang="en-US" sz="1100" spc="-10" dirty="0">
                <a:solidFill>
                  <a:schemeClr val="accent1">
                    <a:lumMod val="50000"/>
                  </a:schemeClr>
                </a:solidFill>
                <a:latin typeface="Arial" panose="020B0604020202020204" pitchFamily="34" charset="0"/>
                <a:cs typeface="Arial" panose="020B0604020202020204" pitchFamily="34" charset="0"/>
              </a:rPr>
              <a:t>PPLI policies require medical underwriting and are not available to all investors.</a:t>
            </a:r>
          </a:p>
          <a:p>
            <a:pPr marL="90170" marR="144780">
              <a:lnSpc>
                <a:spcPct val="100000"/>
              </a:lnSpc>
              <a:spcBef>
                <a:spcPts val="5"/>
              </a:spcBef>
              <a:spcAft>
                <a:spcPts val="400"/>
              </a:spcAft>
            </a:pPr>
            <a:r>
              <a:rPr lang="en-US" sz="1100" b="1" spc="-10" dirty="0">
                <a:solidFill>
                  <a:schemeClr val="accent1">
                    <a:lumMod val="50000"/>
                  </a:schemeClr>
                </a:solidFill>
                <a:latin typeface="Arial" panose="020B0604020202020204" pitchFamily="34" charset="0"/>
                <a:cs typeface="Arial" panose="020B0604020202020204" pitchFamily="34" charset="0"/>
              </a:rPr>
              <a:t>Costs – </a:t>
            </a:r>
            <a:r>
              <a:rPr lang="en-US" sz="1100" spc="-10" dirty="0">
                <a:solidFill>
                  <a:schemeClr val="accent1">
                    <a:lumMod val="50000"/>
                  </a:schemeClr>
                </a:solidFill>
                <a:latin typeface="Arial" panose="020B0604020202020204" pitchFamily="34" charset="0"/>
                <a:cs typeface="Arial" panose="020B0604020202020204" pitchFamily="34" charset="0"/>
              </a:rPr>
              <a:t>Fees and expenses can be material, especially during the early years of the policy.</a:t>
            </a:r>
          </a:p>
          <a:p>
            <a:pPr marL="90170" marR="144780">
              <a:lnSpc>
                <a:spcPct val="100000"/>
              </a:lnSpc>
              <a:spcBef>
                <a:spcPts val="5"/>
              </a:spcBef>
              <a:spcAft>
                <a:spcPts val="400"/>
              </a:spcAft>
            </a:pPr>
            <a:r>
              <a:rPr lang="en-US" sz="1100" b="1" spc="-10" dirty="0">
                <a:solidFill>
                  <a:schemeClr val="accent1">
                    <a:lumMod val="50000"/>
                  </a:schemeClr>
                </a:solidFill>
                <a:latin typeface="Arial" panose="020B0604020202020204" pitchFamily="34" charset="0"/>
                <a:cs typeface="Arial" panose="020B0604020202020204" pitchFamily="34" charset="0"/>
              </a:rPr>
              <a:t>Structures – </a:t>
            </a:r>
            <a:r>
              <a:rPr lang="en-US" sz="1100" spc="-10" dirty="0">
                <a:solidFill>
                  <a:schemeClr val="accent1">
                    <a:lumMod val="50000"/>
                  </a:schemeClr>
                </a:solidFill>
                <a:latin typeface="Arial" panose="020B0604020202020204" pitchFamily="34" charset="0"/>
                <a:cs typeface="Arial" panose="020B0604020202020204" pitchFamily="34" charset="0"/>
              </a:rPr>
              <a:t>Policy structure (MEC vs. non-MEC) affects the tax treatment of policy withdrawals and loans.</a:t>
            </a:r>
          </a:p>
          <a:p>
            <a:pPr marL="90170" marR="144780">
              <a:lnSpc>
                <a:spcPct val="100000"/>
              </a:lnSpc>
              <a:spcBef>
                <a:spcPts val="5"/>
              </a:spcBef>
              <a:spcAft>
                <a:spcPts val="400"/>
              </a:spcAft>
            </a:pPr>
            <a:r>
              <a:rPr lang="en-US" sz="1100" b="1" spc="-10" dirty="0">
                <a:solidFill>
                  <a:schemeClr val="accent1">
                    <a:lumMod val="50000"/>
                  </a:schemeClr>
                </a:solidFill>
                <a:latin typeface="Arial" panose="020B0604020202020204" pitchFamily="34" charset="0"/>
                <a:cs typeface="Arial" panose="020B0604020202020204" pitchFamily="34" charset="0"/>
              </a:rPr>
              <a:t>Ownership – </a:t>
            </a:r>
            <a:r>
              <a:rPr lang="en-US" sz="1100" spc="-10" dirty="0">
                <a:solidFill>
                  <a:schemeClr val="accent1">
                    <a:lumMod val="50000"/>
                  </a:schemeClr>
                </a:solidFill>
                <a:latin typeface="Arial" panose="020B0604020202020204" pitchFamily="34" charset="0"/>
                <a:cs typeface="Arial" panose="020B0604020202020204" pitchFamily="34" charset="0"/>
              </a:rPr>
              <a:t>Policies that are owned by certain trusts or entities may enhance estate tax benefits but add considerably complexity.</a:t>
            </a:r>
          </a:p>
          <a:p>
            <a:pPr marL="90170" marR="144780">
              <a:lnSpc>
                <a:spcPct val="100000"/>
              </a:lnSpc>
              <a:spcBef>
                <a:spcPts val="5"/>
              </a:spcBef>
            </a:pPr>
            <a:r>
              <a:rPr lang="en-US" sz="1100" b="1" spc="-10" dirty="0">
                <a:solidFill>
                  <a:schemeClr val="accent1">
                    <a:lumMod val="50000"/>
                  </a:schemeClr>
                </a:solidFill>
                <a:latin typeface="Arial" panose="020B0604020202020204" pitchFamily="34" charset="0"/>
                <a:cs typeface="Arial" panose="020B0604020202020204" pitchFamily="34" charset="0"/>
              </a:rPr>
              <a:t>Providers – </a:t>
            </a:r>
            <a:r>
              <a:rPr lang="en-US" sz="1100" spc="-10" dirty="0">
                <a:solidFill>
                  <a:schemeClr val="accent1">
                    <a:lumMod val="50000"/>
                  </a:schemeClr>
                </a:solidFill>
                <a:latin typeface="Arial" panose="020B0604020202020204" pitchFamily="34" charset="0"/>
                <a:cs typeface="Arial" panose="020B0604020202020204" pitchFamily="34" charset="0"/>
              </a:rPr>
              <a:t>Carrier selection and investment menu vary, making due diligence essential.</a:t>
            </a:r>
            <a:endParaRPr lang="en-US" sz="1100" b="1" spc="-10" dirty="0">
              <a:solidFill>
                <a:schemeClr val="accent1">
                  <a:lumMod val="50000"/>
                </a:schemeClr>
              </a:solidFill>
              <a:latin typeface="Arial" panose="020B0604020202020204" pitchFamily="34" charset="0"/>
              <a:cs typeface="Arial" panose="020B0604020202020204" pitchFamily="34" charset="0"/>
            </a:endParaRPr>
          </a:p>
        </p:txBody>
      </p:sp>
      <p:sp>
        <p:nvSpPr>
          <p:cNvPr id="3" name="Footer Placeholder 3">
            <a:extLst>
              <a:ext uri="{FF2B5EF4-FFF2-40B4-BE49-F238E27FC236}">
                <a16:creationId xmlns:a16="http://schemas.microsoft.com/office/drawing/2014/main" id="{8DF321FC-95D3-67EA-1D59-50C7409F55BC}"/>
              </a:ext>
            </a:extLst>
          </p:cNvPr>
          <p:cNvSpPr>
            <a:spLocks noGrp="1"/>
          </p:cNvSpPr>
          <p:nvPr>
            <p:ph type="ftr" sz="quarter" idx="3"/>
          </p:nvPr>
        </p:nvSpPr>
        <p:spPr>
          <a:xfrm>
            <a:off x="96823" y="6623085"/>
            <a:ext cx="4294424" cy="24474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8" name="object 10">
            <a:extLst>
              <a:ext uri="{FF2B5EF4-FFF2-40B4-BE49-F238E27FC236}">
                <a16:creationId xmlns:a16="http://schemas.microsoft.com/office/drawing/2014/main" id="{E0C2DC49-26AA-747C-035C-DE2B8B0CAF87}"/>
              </a:ext>
            </a:extLst>
          </p:cNvPr>
          <p:cNvSpPr txBox="1">
            <a:spLocks/>
          </p:cNvSpPr>
          <p:nvPr/>
        </p:nvSpPr>
        <p:spPr>
          <a:xfrm>
            <a:off x="8860790" y="6634015"/>
            <a:ext cx="215962" cy="181809"/>
          </a:xfrm>
          <a:prstGeom prst="rect">
            <a:avLst/>
          </a:prstGeom>
        </p:spPr>
        <p:txBody>
          <a:bodyPr vert="horz" wrap="square" lIns="0" tIns="0" rIns="0" bIns="0" rtlCol="0">
            <a:spAutoFit/>
          </a:bodyPr>
          <a:lstStyle>
            <a:defPPr>
              <a:defRPr lang="en-US" kern="0"/>
            </a:defPPr>
            <a:lvl1pPr marL="0" algn="l" defTabSz="457200" rtl="0" eaLnBrk="1" latinLnBrk="0" hangingPunct="1">
              <a:defRPr sz="900" b="0" i="0" kern="1200">
                <a:solidFill>
                  <a:srgbClr val="142B5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69215">
              <a:spcBef>
                <a:spcPts val="15"/>
              </a:spcBef>
            </a:pPr>
            <a:fld id="{81D60167-4931-47E6-BA6A-407CBD079E47}" type="slidenum">
              <a:rPr lang="en-US" spc="-50" smtClean="0"/>
              <a:pPr marL="69215">
                <a:spcBef>
                  <a:spcPts val="15"/>
                </a:spcBef>
              </a:pPr>
              <a:t>58</a:t>
            </a:fld>
            <a:endParaRPr lang="en-US" spc="-25"/>
          </a:p>
        </p:txBody>
      </p:sp>
    </p:spTree>
    <p:extLst>
      <p:ext uri="{BB962C8B-B14F-4D97-AF65-F5344CB8AC3E}">
        <p14:creationId xmlns:p14="http://schemas.microsoft.com/office/powerpoint/2010/main" val="42911584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281156" y="0"/>
            <a:ext cx="862965" cy="914400"/>
            <a:chOff x="8281156" y="0"/>
            <a:chExt cx="862965" cy="914400"/>
          </a:xfrm>
        </p:grpSpPr>
        <p:sp>
          <p:nvSpPr>
            <p:cNvPr id="3" name="object 3"/>
            <p:cNvSpPr/>
            <p:nvPr/>
          </p:nvSpPr>
          <p:spPr>
            <a:xfrm>
              <a:off x="8281156" y="0"/>
              <a:ext cx="862965" cy="914400"/>
            </a:xfrm>
            <a:custGeom>
              <a:avLst/>
              <a:gdLst/>
              <a:ahLst/>
              <a:cxnLst/>
              <a:rect l="l" t="t" r="r" b="b"/>
              <a:pathLst>
                <a:path w="862965" h="914400">
                  <a:moveTo>
                    <a:pt x="862838" y="0"/>
                  </a:moveTo>
                  <a:lnTo>
                    <a:pt x="0" y="0"/>
                  </a:lnTo>
                  <a:lnTo>
                    <a:pt x="862838" y="913853"/>
                  </a:lnTo>
                  <a:lnTo>
                    <a:pt x="862838" y="0"/>
                  </a:lnTo>
                  <a:close/>
                </a:path>
              </a:pathLst>
            </a:custGeom>
            <a:solidFill>
              <a:srgbClr val="002854"/>
            </a:solidFill>
          </p:spPr>
          <p:txBody>
            <a:bodyPr wrap="square" lIns="0" tIns="0" rIns="0" bIns="0" rtlCol="0"/>
            <a:lstStyle/>
            <a:p>
              <a:endParaRPr/>
            </a:p>
          </p:txBody>
        </p:sp>
        <p:sp>
          <p:nvSpPr>
            <p:cNvPr id="4" name="object 4"/>
            <p:cNvSpPr/>
            <p:nvPr/>
          </p:nvSpPr>
          <p:spPr>
            <a:xfrm>
              <a:off x="8718791" y="142506"/>
              <a:ext cx="304800" cy="304800"/>
            </a:xfrm>
            <a:custGeom>
              <a:avLst/>
              <a:gdLst/>
              <a:ahLst/>
              <a:cxnLst/>
              <a:rect l="l" t="t" r="r" b="b"/>
              <a:pathLst>
                <a:path w="304800" h="304800">
                  <a:moveTo>
                    <a:pt x="304800" y="141274"/>
                  </a:moveTo>
                  <a:lnTo>
                    <a:pt x="248170" y="66268"/>
                  </a:lnTo>
                  <a:lnTo>
                    <a:pt x="248170" y="149085"/>
                  </a:lnTo>
                  <a:lnTo>
                    <a:pt x="172732" y="247484"/>
                  </a:lnTo>
                  <a:lnTo>
                    <a:pt x="164630" y="253631"/>
                  </a:lnTo>
                  <a:lnTo>
                    <a:pt x="154863" y="255689"/>
                  </a:lnTo>
                  <a:lnTo>
                    <a:pt x="145084" y="253631"/>
                  </a:lnTo>
                  <a:lnTo>
                    <a:pt x="136994" y="247484"/>
                  </a:lnTo>
                  <a:lnTo>
                    <a:pt x="124091" y="228600"/>
                  </a:lnTo>
                  <a:lnTo>
                    <a:pt x="183654" y="149085"/>
                  </a:lnTo>
                  <a:lnTo>
                    <a:pt x="154495" y="110324"/>
                  </a:lnTo>
                  <a:lnTo>
                    <a:pt x="123101" y="68580"/>
                  </a:lnTo>
                  <a:lnTo>
                    <a:pt x="136994" y="50685"/>
                  </a:lnTo>
                  <a:lnTo>
                    <a:pt x="145503" y="43980"/>
                  </a:lnTo>
                  <a:lnTo>
                    <a:pt x="155232" y="41744"/>
                  </a:lnTo>
                  <a:lnTo>
                    <a:pt x="164769" y="43980"/>
                  </a:lnTo>
                  <a:lnTo>
                    <a:pt x="172732" y="50685"/>
                  </a:lnTo>
                  <a:lnTo>
                    <a:pt x="247180" y="149085"/>
                  </a:lnTo>
                  <a:lnTo>
                    <a:pt x="248170" y="149085"/>
                  </a:lnTo>
                  <a:lnTo>
                    <a:pt x="248170" y="66268"/>
                  </a:lnTo>
                  <a:lnTo>
                    <a:pt x="229666" y="41744"/>
                  </a:lnTo>
                  <a:lnTo>
                    <a:pt x="215417" y="22860"/>
                  </a:lnTo>
                  <a:lnTo>
                    <a:pt x="187833" y="1054"/>
                  </a:lnTo>
                  <a:lnTo>
                    <a:pt x="183095" y="0"/>
                  </a:lnTo>
                  <a:lnTo>
                    <a:pt x="126631" y="0"/>
                  </a:lnTo>
                  <a:lnTo>
                    <a:pt x="121881" y="1054"/>
                  </a:lnTo>
                  <a:lnTo>
                    <a:pt x="121107" y="1676"/>
                  </a:lnTo>
                  <a:lnTo>
                    <a:pt x="121107" y="149085"/>
                  </a:lnTo>
                  <a:lnTo>
                    <a:pt x="92329" y="186855"/>
                  </a:lnTo>
                  <a:lnTo>
                    <a:pt x="62547" y="149085"/>
                  </a:lnTo>
                  <a:lnTo>
                    <a:pt x="92329" y="110324"/>
                  </a:lnTo>
                  <a:lnTo>
                    <a:pt x="121107" y="149085"/>
                  </a:lnTo>
                  <a:lnTo>
                    <a:pt x="121107" y="1676"/>
                  </a:lnTo>
                  <a:lnTo>
                    <a:pt x="94310" y="22860"/>
                  </a:lnTo>
                  <a:lnTo>
                    <a:pt x="0" y="149085"/>
                  </a:lnTo>
                  <a:lnTo>
                    <a:pt x="95300" y="274320"/>
                  </a:lnTo>
                  <a:lnTo>
                    <a:pt x="122440" y="297243"/>
                  </a:lnTo>
                  <a:lnTo>
                    <a:pt x="155359" y="304787"/>
                  </a:lnTo>
                  <a:lnTo>
                    <a:pt x="188264" y="297243"/>
                  </a:lnTo>
                  <a:lnTo>
                    <a:pt x="215417" y="274320"/>
                  </a:lnTo>
                  <a:lnTo>
                    <a:pt x="304800" y="156845"/>
                  </a:lnTo>
                  <a:lnTo>
                    <a:pt x="304800" y="149085"/>
                  </a:lnTo>
                  <a:lnTo>
                    <a:pt x="304800" y="141274"/>
                  </a:lnTo>
                  <a:close/>
                </a:path>
              </a:pathLst>
            </a:custGeom>
            <a:solidFill>
              <a:srgbClr val="FDFDFD"/>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065" rIns="0" bIns="0" rtlCol="0">
            <a:spAutoFit/>
          </a:bodyPr>
          <a:lstStyle/>
          <a:p>
            <a:pPr marL="38100">
              <a:lnSpc>
                <a:spcPct val="100000"/>
              </a:lnSpc>
              <a:spcBef>
                <a:spcPts val="95"/>
              </a:spcBef>
            </a:pPr>
            <a:r>
              <a:t>Questions</a:t>
            </a:r>
            <a:r>
              <a:rPr spc="-45"/>
              <a:t> </a:t>
            </a:r>
            <a:r>
              <a:t>to</a:t>
            </a:r>
            <a:r>
              <a:rPr spc="-35"/>
              <a:t> </a:t>
            </a:r>
            <a:r>
              <a:t>Ask</a:t>
            </a:r>
            <a:r>
              <a:rPr spc="-25"/>
              <a:t> </a:t>
            </a:r>
            <a:r>
              <a:t>a</a:t>
            </a:r>
            <a:r>
              <a:rPr spc="-25"/>
              <a:t> </a:t>
            </a:r>
            <a:r>
              <a:t>Fiducient</a:t>
            </a:r>
            <a:r>
              <a:rPr spc="-20"/>
              <a:t> </a:t>
            </a:r>
            <a:r>
              <a:rPr spc="-10"/>
              <a:t>Advisor</a:t>
            </a:r>
          </a:p>
        </p:txBody>
      </p:sp>
      <p:grpSp>
        <p:nvGrpSpPr>
          <p:cNvPr id="6" name="object 6"/>
          <p:cNvGrpSpPr/>
          <p:nvPr/>
        </p:nvGrpSpPr>
        <p:grpSpPr>
          <a:xfrm>
            <a:off x="0" y="1379982"/>
            <a:ext cx="9144000" cy="4305300"/>
            <a:chOff x="0" y="1379982"/>
            <a:chExt cx="9144000" cy="4305300"/>
          </a:xfrm>
        </p:grpSpPr>
        <p:sp>
          <p:nvSpPr>
            <p:cNvPr id="7" name="object 7"/>
            <p:cNvSpPr/>
            <p:nvPr/>
          </p:nvSpPr>
          <p:spPr>
            <a:xfrm>
              <a:off x="0" y="1379982"/>
              <a:ext cx="9144000" cy="4305300"/>
            </a:xfrm>
            <a:custGeom>
              <a:avLst/>
              <a:gdLst/>
              <a:ahLst/>
              <a:cxnLst/>
              <a:rect l="l" t="t" r="r" b="b"/>
              <a:pathLst>
                <a:path w="9144000" h="4305300">
                  <a:moveTo>
                    <a:pt x="9144000" y="0"/>
                  </a:moveTo>
                  <a:lnTo>
                    <a:pt x="0" y="0"/>
                  </a:lnTo>
                  <a:lnTo>
                    <a:pt x="0" y="4305300"/>
                  </a:lnTo>
                  <a:lnTo>
                    <a:pt x="9144000" y="4305300"/>
                  </a:lnTo>
                  <a:lnTo>
                    <a:pt x="9144000" y="0"/>
                  </a:lnTo>
                  <a:close/>
                </a:path>
              </a:pathLst>
            </a:custGeom>
            <a:solidFill>
              <a:srgbClr val="FF6A13">
                <a:alpha val="19999"/>
              </a:srgbClr>
            </a:solidFill>
          </p:spPr>
          <p:txBody>
            <a:bodyPr wrap="square" lIns="0" tIns="0" rIns="0" bIns="0" rtlCol="0"/>
            <a:lstStyle/>
            <a:p>
              <a:endParaRPr/>
            </a:p>
          </p:txBody>
        </p:sp>
        <p:sp>
          <p:nvSpPr>
            <p:cNvPr id="8" name="object 8"/>
            <p:cNvSpPr/>
            <p:nvPr/>
          </p:nvSpPr>
          <p:spPr>
            <a:xfrm>
              <a:off x="6224396" y="1565529"/>
              <a:ext cx="2453640" cy="3826688"/>
            </a:xfrm>
            <a:custGeom>
              <a:avLst/>
              <a:gdLst/>
              <a:ahLst/>
              <a:cxnLst/>
              <a:rect l="l" t="t" r="r" b="b"/>
              <a:pathLst>
                <a:path w="2453640" h="3912870">
                  <a:moveTo>
                    <a:pt x="2453639" y="0"/>
                  </a:moveTo>
                  <a:lnTo>
                    <a:pt x="0" y="0"/>
                  </a:lnTo>
                  <a:lnTo>
                    <a:pt x="0" y="3912870"/>
                  </a:lnTo>
                  <a:lnTo>
                    <a:pt x="2453639" y="3912870"/>
                  </a:lnTo>
                  <a:lnTo>
                    <a:pt x="2453639" y="0"/>
                  </a:lnTo>
                  <a:close/>
                </a:path>
              </a:pathLst>
            </a:custGeom>
            <a:solidFill>
              <a:srgbClr val="FFFFFF"/>
            </a:solidFill>
          </p:spPr>
          <p:txBody>
            <a:bodyPr wrap="square" lIns="0" tIns="0" rIns="0" bIns="0" rtlCol="0"/>
            <a:lstStyle/>
            <a:p>
              <a:endParaRPr/>
            </a:p>
          </p:txBody>
        </p:sp>
      </p:grpSp>
      <p:sp>
        <p:nvSpPr>
          <p:cNvPr id="9" name="object 9"/>
          <p:cNvSpPr txBox="1"/>
          <p:nvPr/>
        </p:nvSpPr>
        <p:spPr>
          <a:xfrm>
            <a:off x="6224396" y="1565528"/>
            <a:ext cx="2453640" cy="3839513"/>
          </a:xfrm>
          <a:prstGeom prst="rect">
            <a:avLst/>
          </a:prstGeom>
          <a:ln w="19050">
            <a:solidFill>
              <a:srgbClr val="002854"/>
            </a:solidFill>
          </a:ln>
        </p:spPr>
        <p:txBody>
          <a:bodyPr vert="horz" wrap="square" lIns="0" tIns="0" rIns="0" bIns="0" rtlCol="0">
            <a:spAutoFit/>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gn="l">
              <a:lnSpc>
                <a:spcPct val="100000"/>
              </a:lnSpc>
              <a:spcBef>
                <a:spcPts val="595"/>
              </a:spcBef>
            </a:pPr>
            <a:endParaRPr sz="1100">
              <a:solidFill>
                <a:srgbClr val="FF0000"/>
              </a:solidFill>
              <a:latin typeface="Times New Roman"/>
              <a:cs typeface="Times New Roman"/>
            </a:endParaRPr>
          </a:p>
          <a:p>
            <a:pPr marL="215900" marR="210820" lvl="0" indent="24765" defTabSz="914400" eaLnBrk="1" fontAlgn="auto" latinLnBrk="0" hangingPunct="1">
              <a:lnSpc>
                <a:spcPct val="100000"/>
              </a:lnSpc>
              <a:spcBef>
                <a:spcPts val="5"/>
              </a:spcBef>
              <a:spcAft>
                <a:spcPts val="0"/>
              </a:spcAft>
              <a:buClrTx/>
              <a:buSzTx/>
              <a:buFontTx/>
              <a:buNone/>
              <a:tabLst/>
              <a:defRPr/>
            </a:pPr>
            <a:r>
              <a:rPr lang="en-US" sz="1100" b="1">
                <a:solidFill>
                  <a:srgbClr val="4F81BD">
                    <a:lumMod val="50000"/>
                  </a:srgbClr>
                </a:solidFill>
                <a:latin typeface="Arial"/>
                <a:cs typeface="Arial"/>
              </a:rPr>
              <a:t>Based on my financial plan are there more advanced </a:t>
            </a:r>
            <a:r>
              <a:rPr lang="en-US" sz="1100" b="1" spc="-10">
                <a:solidFill>
                  <a:srgbClr val="4F81BD">
                    <a:lumMod val="50000"/>
                  </a:srgbClr>
                </a:solidFill>
                <a:latin typeface="Arial"/>
                <a:cs typeface="Arial"/>
              </a:rPr>
              <a:t>estate planning methods I should consider</a:t>
            </a:r>
            <a:r>
              <a:rPr kumimoji="0" lang="en-US" sz="1100" b="1" i="0" u="none" strike="noStrike" kern="0" cap="none" spc="-10" normalizeH="0" baseline="0" noProof="0">
                <a:ln>
                  <a:noFill/>
                </a:ln>
                <a:solidFill>
                  <a:srgbClr val="4F81BD">
                    <a:lumMod val="50000"/>
                  </a:srgbClr>
                </a:solidFill>
                <a:effectLst/>
                <a:uLnTx/>
                <a:uFillTx/>
                <a:latin typeface="Arial"/>
                <a:cs typeface="Arial"/>
              </a:rPr>
              <a:t>?</a:t>
            </a:r>
          </a:p>
          <a:p>
            <a:pPr marL="215900" marR="210820" lvl="0" indent="24765" defTabSz="914400" eaLnBrk="1" fontAlgn="auto" latinLnBrk="0" hangingPunct="1">
              <a:lnSpc>
                <a:spcPct val="100000"/>
              </a:lnSpc>
              <a:spcBef>
                <a:spcPts val="5"/>
              </a:spcBef>
              <a:spcAft>
                <a:spcPts val="0"/>
              </a:spcAft>
              <a:buClrTx/>
              <a:buSzTx/>
              <a:buFontTx/>
              <a:buNone/>
              <a:tabLst/>
              <a:defRPr/>
            </a:pPr>
            <a:endParaRPr lang="en-US" sz="1100" b="1" spc="-10">
              <a:solidFill>
                <a:srgbClr val="4F81BD">
                  <a:lumMod val="50000"/>
                </a:srgbClr>
              </a:solidFill>
              <a:latin typeface="Arial"/>
              <a:cs typeface="Arial"/>
            </a:endParaRPr>
          </a:p>
          <a:p>
            <a:pPr marL="215900" marR="210820" indent="15875">
              <a:spcBef>
                <a:spcPts val="5"/>
              </a:spcBef>
              <a:defRPr/>
            </a:pPr>
            <a:r>
              <a:rPr lang="en-US" sz="1100">
                <a:solidFill>
                  <a:schemeClr val="accent1">
                    <a:lumMod val="50000"/>
                  </a:schemeClr>
                </a:solidFill>
                <a:latin typeface="Arial"/>
                <a:cs typeface="Arial"/>
              </a:rPr>
              <a:t>As your financial plan and long-term objectives evolve, it is worthwhile to revisit your estate planning needs.</a:t>
            </a:r>
          </a:p>
          <a:p>
            <a:pPr marL="215900" marR="210820" indent="24765">
              <a:spcBef>
                <a:spcPts val="5"/>
              </a:spcBef>
              <a:defRPr/>
            </a:pPr>
            <a:endParaRPr kumimoji="0" lang="en-US" sz="1100" b="0" i="0" u="none" strike="noStrike" kern="0" cap="none" spc="0" normalizeH="0" baseline="0" noProof="0">
              <a:ln>
                <a:noFill/>
              </a:ln>
              <a:solidFill>
                <a:schemeClr val="accent1">
                  <a:lumMod val="50000"/>
                </a:schemeClr>
              </a:solidFill>
              <a:effectLst/>
              <a:uLnTx/>
              <a:uFillTx/>
              <a:latin typeface="Arial"/>
              <a:cs typeface="Arial"/>
            </a:endParaRPr>
          </a:p>
          <a:p>
            <a:pPr marL="215900" marR="210820" indent="15875">
              <a:spcBef>
                <a:spcPts val="5"/>
              </a:spcBef>
              <a:spcAft>
                <a:spcPts val="300"/>
              </a:spcAft>
              <a:defRPr/>
            </a:pPr>
            <a:r>
              <a:rPr kumimoji="0" lang="en-US" sz="1100" b="0" i="0" u="none" strike="noStrike" kern="0" cap="none" spc="0" normalizeH="0" baseline="0" noProof="0">
                <a:ln>
                  <a:noFill/>
                </a:ln>
                <a:solidFill>
                  <a:schemeClr val="accent1">
                    <a:lumMod val="50000"/>
                  </a:schemeClr>
                </a:solidFill>
                <a:effectLst/>
                <a:uLnTx/>
                <a:uFillTx/>
                <a:latin typeface="Arial"/>
                <a:cs typeface="Arial"/>
              </a:rPr>
              <a:t>If advanced planning methods are determined to </a:t>
            </a:r>
            <a:r>
              <a:rPr lang="en-US" sz="1100">
                <a:solidFill>
                  <a:schemeClr val="accent1">
                    <a:lumMod val="50000"/>
                  </a:schemeClr>
                </a:solidFill>
                <a:latin typeface="Arial"/>
                <a:cs typeface="Arial"/>
              </a:rPr>
              <a:t>be necessary, your advisor can facilitate introductions to trusted insurance and estate planning professionals.</a:t>
            </a:r>
            <a:endParaRPr lang="en-US" sz="900">
              <a:solidFill>
                <a:schemeClr val="accent1">
                  <a:lumMod val="50000"/>
                </a:schemeClr>
              </a:solidFill>
              <a:latin typeface="Arial"/>
              <a:cs typeface="Arial"/>
            </a:endParaRPr>
          </a:p>
          <a:p>
            <a:pPr marL="215900" marR="210820" indent="24765">
              <a:spcBef>
                <a:spcPts val="5"/>
              </a:spcBef>
              <a:spcAft>
                <a:spcPts val="300"/>
              </a:spcAft>
              <a:defRPr/>
            </a:pPr>
            <a:endParaRPr kumimoji="0" lang="en-US" sz="1100" b="0" i="0" u="none" strike="noStrike" kern="0" cap="none" spc="0" normalizeH="0" baseline="0" noProof="0">
              <a:ln>
                <a:noFill/>
              </a:ln>
              <a:solidFill>
                <a:srgbClr val="4F81BD">
                  <a:lumMod val="50000"/>
                </a:srgbClr>
              </a:solidFill>
              <a:effectLst/>
              <a:uLnTx/>
              <a:uFillTx/>
              <a:latin typeface="Arial"/>
              <a:cs typeface="Arial"/>
            </a:endParaRPr>
          </a:p>
        </p:txBody>
      </p:sp>
      <p:sp>
        <p:nvSpPr>
          <p:cNvPr id="10" name="object 10"/>
          <p:cNvSpPr/>
          <p:nvPr/>
        </p:nvSpPr>
        <p:spPr>
          <a:xfrm>
            <a:off x="566547" y="1565528"/>
            <a:ext cx="2453005" cy="3826689"/>
          </a:xfrm>
          <a:custGeom>
            <a:avLst/>
            <a:gdLst/>
            <a:ahLst/>
            <a:cxnLst/>
            <a:rect l="l" t="t" r="r" b="b"/>
            <a:pathLst>
              <a:path w="2453005" h="3912870">
                <a:moveTo>
                  <a:pt x="2452878" y="0"/>
                </a:moveTo>
                <a:lnTo>
                  <a:pt x="0" y="0"/>
                </a:lnTo>
                <a:lnTo>
                  <a:pt x="0" y="3912870"/>
                </a:lnTo>
                <a:lnTo>
                  <a:pt x="2452878" y="3912870"/>
                </a:lnTo>
                <a:lnTo>
                  <a:pt x="2452878" y="0"/>
                </a:lnTo>
                <a:close/>
              </a:path>
            </a:pathLst>
          </a:custGeom>
          <a:solidFill>
            <a:srgbClr val="FFFFFF"/>
          </a:solidFill>
        </p:spPr>
        <p:txBody>
          <a:bodyPr wrap="square" lIns="0" tIns="0" rIns="0" bIns="0" rtlCol="0"/>
          <a:lstStyle/>
          <a:p>
            <a:endParaRPr/>
          </a:p>
        </p:txBody>
      </p:sp>
      <p:sp>
        <p:nvSpPr>
          <p:cNvPr id="11" name="object 11"/>
          <p:cNvSpPr txBox="1"/>
          <p:nvPr/>
        </p:nvSpPr>
        <p:spPr>
          <a:xfrm>
            <a:off x="566547" y="1565528"/>
            <a:ext cx="2453005" cy="3826689"/>
          </a:xfrm>
          <a:prstGeom prst="rect">
            <a:avLst/>
          </a:prstGeom>
          <a:ln w="19050">
            <a:solidFill>
              <a:srgbClr val="002854"/>
            </a:solidFill>
          </a:ln>
        </p:spPr>
        <p:txBody>
          <a:bodyPr vert="horz" wrap="square" lIns="0" tIns="0" rIns="0" bIns="0" rtlCol="0">
            <a:spAutoFit/>
          </a:bodyPr>
          <a:lstStyle/>
          <a:p>
            <a:pPr>
              <a:lnSpc>
                <a:spcPct val="100000"/>
              </a:lnSpc>
            </a:pPr>
            <a:endParaRPr sz="1100">
              <a:latin typeface="Times New Roman"/>
              <a:cs typeface="Times New Roman"/>
            </a:endParaRPr>
          </a:p>
          <a:p>
            <a:pPr>
              <a:lnSpc>
                <a:spcPct val="100000"/>
              </a:lnSpc>
            </a:pPr>
            <a:endParaRPr sz="1100">
              <a:solidFill>
                <a:srgbClr val="FF0000"/>
              </a:solidFill>
              <a:latin typeface="Times New Roman"/>
              <a:cs typeface="Times New Roman"/>
            </a:endParaRPr>
          </a:p>
          <a:p>
            <a:pPr>
              <a:lnSpc>
                <a:spcPct val="100000"/>
              </a:lnSpc>
            </a:pPr>
            <a:endParaRPr sz="1100">
              <a:solidFill>
                <a:srgbClr val="FF0000"/>
              </a:solidFill>
              <a:latin typeface="Times New Roman"/>
              <a:cs typeface="Times New Roman"/>
            </a:endParaRPr>
          </a:p>
          <a:p>
            <a:pPr>
              <a:lnSpc>
                <a:spcPct val="100000"/>
              </a:lnSpc>
            </a:pPr>
            <a:endParaRPr sz="1100">
              <a:solidFill>
                <a:srgbClr val="FF0000"/>
              </a:solidFill>
              <a:latin typeface="Times New Roman"/>
              <a:cs typeface="Times New Roman"/>
            </a:endParaRPr>
          </a:p>
          <a:p>
            <a:pPr>
              <a:lnSpc>
                <a:spcPct val="100000"/>
              </a:lnSpc>
              <a:spcBef>
                <a:spcPts val="595"/>
              </a:spcBef>
            </a:pPr>
            <a:endParaRPr sz="1100">
              <a:solidFill>
                <a:srgbClr val="FF0000"/>
              </a:solidFill>
              <a:latin typeface="Times New Roman"/>
              <a:cs typeface="Times New Roman"/>
            </a:endParaRPr>
          </a:p>
          <a:p>
            <a:pPr marL="215900" marR="210820" indent="24765">
              <a:lnSpc>
                <a:spcPct val="100000"/>
              </a:lnSpc>
              <a:spcBef>
                <a:spcPts val="5"/>
              </a:spcBef>
            </a:pPr>
            <a:r>
              <a:rPr sz="1100" b="1">
                <a:solidFill>
                  <a:schemeClr val="accent1">
                    <a:lumMod val="50000"/>
                  </a:schemeClr>
                </a:solidFill>
                <a:latin typeface="Arial"/>
                <a:cs typeface="Arial"/>
              </a:rPr>
              <a:t>How</a:t>
            </a:r>
            <a:r>
              <a:rPr sz="1100" b="1" spc="-20">
                <a:solidFill>
                  <a:schemeClr val="accent1">
                    <a:lumMod val="50000"/>
                  </a:schemeClr>
                </a:solidFill>
                <a:latin typeface="Arial"/>
                <a:cs typeface="Arial"/>
              </a:rPr>
              <a:t> </a:t>
            </a:r>
            <a:r>
              <a:rPr sz="1100" b="1">
                <a:solidFill>
                  <a:schemeClr val="accent1">
                    <a:lumMod val="50000"/>
                  </a:schemeClr>
                </a:solidFill>
                <a:latin typeface="Arial"/>
                <a:cs typeface="Arial"/>
              </a:rPr>
              <a:t>do</a:t>
            </a:r>
            <a:r>
              <a:rPr sz="1100" b="1" spc="-15">
                <a:solidFill>
                  <a:schemeClr val="accent1">
                    <a:lumMod val="50000"/>
                  </a:schemeClr>
                </a:solidFill>
                <a:latin typeface="Arial"/>
                <a:cs typeface="Arial"/>
              </a:rPr>
              <a:t> </a:t>
            </a:r>
            <a:r>
              <a:rPr sz="1100" b="1">
                <a:solidFill>
                  <a:schemeClr val="accent1">
                    <a:lumMod val="50000"/>
                  </a:schemeClr>
                </a:solidFill>
                <a:latin typeface="Arial"/>
                <a:cs typeface="Arial"/>
              </a:rPr>
              <a:t>I</a:t>
            </a:r>
            <a:r>
              <a:rPr lang="en-US" sz="1100" b="1" spc="-10">
                <a:solidFill>
                  <a:schemeClr val="accent1">
                    <a:lumMod val="50000"/>
                  </a:schemeClr>
                </a:solidFill>
                <a:latin typeface="Arial"/>
                <a:cs typeface="Arial"/>
              </a:rPr>
              <a:t> know if I have enough life insurance to cover my family’s financial needs if something happens to me?</a:t>
            </a:r>
            <a:endParaRPr sz="1100">
              <a:solidFill>
                <a:schemeClr val="accent1">
                  <a:lumMod val="50000"/>
                </a:schemeClr>
              </a:solidFill>
              <a:latin typeface="Arial"/>
              <a:cs typeface="Arial"/>
            </a:endParaRPr>
          </a:p>
          <a:p>
            <a:pPr>
              <a:lnSpc>
                <a:spcPct val="100000"/>
              </a:lnSpc>
              <a:spcBef>
                <a:spcPts val="110"/>
              </a:spcBef>
            </a:pPr>
            <a:endParaRPr sz="1100">
              <a:solidFill>
                <a:schemeClr val="accent1">
                  <a:lumMod val="50000"/>
                </a:schemeClr>
              </a:solidFill>
              <a:latin typeface="Arial"/>
              <a:cs typeface="Arial"/>
            </a:endParaRPr>
          </a:p>
          <a:p>
            <a:pPr marL="90170" marR="120014">
              <a:lnSpc>
                <a:spcPct val="100000"/>
              </a:lnSpc>
            </a:pPr>
            <a:r>
              <a:rPr lang="en-US" sz="1100">
                <a:solidFill>
                  <a:schemeClr val="accent1">
                    <a:lumMod val="50000"/>
                  </a:schemeClr>
                </a:solidFill>
                <a:latin typeface="Arial"/>
                <a:cs typeface="Arial"/>
              </a:rPr>
              <a:t>Life insurance is essential to protect your loved ones’ financial well being in your absence.  </a:t>
            </a:r>
            <a:endParaRPr sz="1100">
              <a:solidFill>
                <a:schemeClr val="accent1">
                  <a:lumMod val="50000"/>
                </a:schemeClr>
              </a:solidFill>
              <a:latin typeface="Arial"/>
              <a:cs typeface="Arial"/>
            </a:endParaRPr>
          </a:p>
          <a:p>
            <a:pPr>
              <a:lnSpc>
                <a:spcPct val="100000"/>
              </a:lnSpc>
              <a:spcBef>
                <a:spcPts val="50"/>
              </a:spcBef>
            </a:pPr>
            <a:endParaRPr sz="1100">
              <a:solidFill>
                <a:schemeClr val="accent1">
                  <a:lumMod val="50000"/>
                </a:schemeClr>
              </a:solidFill>
              <a:latin typeface="Arial"/>
              <a:cs typeface="Arial"/>
            </a:endParaRPr>
          </a:p>
          <a:p>
            <a:pPr marL="90170" marR="144780">
              <a:lnSpc>
                <a:spcPct val="100000"/>
              </a:lnSpc>
              <a:spcBef>
                <a:spcPts val="5"/>
              </a:spcBef>
            </a:pPr>
            <a:r>
              <a:rPr lang="en-US" sz="1100">
                <a:solidFill>
                  <a:schemeClr val="accent1">
                    <a:lumMod val="50000"/>
                  </a:schemeClr>
                </a:solidFill>
                <a:latin typeface="Arial"/>
                <a:cs typeface="Arial"/>
              </a:rPr>
              <a:t>Your advisor can help you calculate the appropriate amount based on your income, outstanding debts, and long-term goals, such as replacing income for a surviving spouse or funding a child’s college education.</a:t>
            </a:r>
          </a:p>
          <a:p>
            <a:pPr marL="90170" marR="144780">
              <a:lnSpc>
                <a:spcPct val="100000"/>
              </a:lnSpc>
              <a:spcBef>
                <a:spcPts val="5"/>
              </a:spcBef>
            </a:pPr>
            <a:endParaRPr sz="1100">
              <a:solidFill>
                <a:srgbClr val="FF0000"/>
              </a:solidFill>
              <a:latin typeface="Arial"/>
              <a:cs typeface="Arial"/>
            </a:endParaRPr>
          </a:p>
        </p:txBody>
      </p:sp>
      <p:sp>
        <p:nvSpPr>
          <p:cNvPr id="12" name="object 12"/>
          <p:cNvSpPr/>
          <p:nvPr/>
        </p:nvSpPr>
        <p:spPr>
          <a:xfrm>
            <a:off x="3396615" y="1565528"/>
            <a:ext cx="2453640" cy="3826689"/>
          </a:xfrm>
          <a:custGeom>
            <a:avLst/>
            <a:gdLst/>
            <a:ahLst/>
            <a:cxnLst/>
            <a:rect l="l" t="t" r="r" b="b"/>
            <a:pathLst>
              <a:path w="2453640" h="3912870">
                <a:moveTo>
                  <a:pt x="2453640" y="0"/>
                </a:moveTo>
                <a:lnTo>
                  <a:pt x="0" y="0"/>
                </a:lnTo>
                <a:lnTo>
                  <a:pt x="0" y="3912870"/>
                </a:lnTo>
                <a:lnTo>
                  <a:pt x="2453640" y="3912870"/>
                </a:lnTo>
                <a:lnTo>
                  <a:pt x="2453640" y="0"/>
                </a:lnTo>
                <a:close/>
              </a:path>
            </a:pathLst>
          </a:custGeom>
          <a:solidFill>
            <a:srgbClr val="FFFFFF"/>
          </a:solidFill>
        </p:spPr>
        <p:txBody>
          <a:bodyPr wrap="square" lIns="0" tIns="0" rIns="0" bIns="0" rtlCol="0"/>
          <a:lstStyle/>
          <a:p>
            <a:endParaRPr/>
          </a:p>
        </p:txBody>
      </p:sp>
      <p:sp>
        <p:nvSpPr>
          <p:cNvPr id="13" name="object 13"/>
          <p:cNvSpPr txBox="1"/>
          <p:nvPr/>
        </p:nvSpPr>
        <p:spPr>
          <a:xfrm>
            <a:off x="3396615" y="1565528"/>
            <a:ext cx="2453640" cy="3813865"/>
          </a:xfrm>
          <a:prstGeom prst="rect">
            <a:avLst/>
          </a:prstGeom>
          <a:ln w="19050">
            <a:solidFill>
              <a:srgbClr val="002854"/>
            </a:solidFill>
          </a:ln>
        </p:spPr>
        <p:txBody>
          <a:bodyPr vert="horz" wrap="square" lIns="0" tIns="0" rIns="0" bIns="0" rtlCol="0">
            <a:spAutoFit/>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595"/>
              </a:spcBef>
            </a:pPr>
            <a:endParaRPr sz="1100">
              <a:solidFill>
                <a:srgbClr val="FF0000"/>
              </a:solidFill>
              <a:latin typeface="Times New Roman"/>
              <a:cs typeface="Times New Roman"/>
            </a:endParaRPr>
          </a:p>
          <a:p>
            <a:pPr marL="474345" marR="263525" indent="-205104">
              <a:lnSpc>
                <a:spcPct val="100000"/>
              </a:lnSpc>
              <a:spcBef>
                <a:spcPts val="5"/>
              </a:spcBef>
            </a:pPr>
            <a:r>
              <a:rPr lang="en-US" sz="1100" b="1" spc="-10">
                <a:solidFill>
                  <a:schemeClr val="accent1">
                    <a:lumMod val="50000"/>
                  </a:schemeClr>
                </a:solidFill>
                <a:latin typeface="Arial"/>
                <a:cs typeface="Arial"/>
              </a:rPr>
              <a:t>Am I adequately protected</a:t>
            </a:r>
          </a:p>
          <a:p>
            <a:pPr marL="474345" marR="263525" indent="-205104">
              <a:lnSpc>
                <a:spcPct val="100000"/>
              </a:lnSpc>
              <a:spcBef>
                <a:spcPts val="5"/>
              </a:spcBef>
            </a:pPr>
            <a:r>
              <a:rPr lang="en-US" sz="1100" b="1" spc="-10">
                <a:solidFill>
                  <a:schemeClr val="accent1">
                    <a:lumMod val="50000"/>
                  </a:schemeClr>
                </a:solidFill>
                <a:latin typeface="Arial"/>
                <a:cs typeface="Arial"/>
              </a:rPr>
              <a:t>against unexpected health</a:t>
            </a:r>
          </a:p>
          <a:p>
            <a:pPr marL="474345" marR="263525" indent="-205104">
              <a:lnSpc>
                <a:spcPct val="100000"/>
              </a:lnSpc>
              <a:spcBef>
                <a:spcPts val="5"/>
              </a:spcBef>
            </a:pPr>
            <a:r>
              <a:rPr lang="en-US" sz="1100" b="1" spc="-10">
                <a:solidFill>
                  <a:schemeClr val="accent1">
                    <a:lumMod val="50000"/>
                  </a:schemeClr>
                </a:solidFill>
                <a:latin typeface="Arial"/>
                <a:cs typeface="Arial"/>
              </a:rPr>
              <a:t>events or long-term care</a:t>
            </a:r>
          </a:p>
          <a:p>
            <a:pPr marL="474345" marR="263525" indent="-205104">
              <a:lnSpc>
                <a:spcPct val="100000"/>
              </a:lnSpc>
              <a:spcBef>
                <a:spcPts val="5"/>
              </a:spcBef>
            </a:pPr>
            <a:r>
              <a:rPr lang="en-US" sz="1100" b="1" spc="-10">
                <a:solidFill>
                  <a:schemeClr val="accent1">
                    <a:lumMod val="50000"/>
                  </a:schemeClr>
                </a:solidFill>
                <a:latin typeface="Arial"/>
                <a:cs typeface="Arial"/>
              </a:rPr>
              <a:t>needs</a:t>
            </a:r>
            <a:r>
              <a:rPr sz="1100" b="1" spc="-10">
                <a:solidFill>
                  <a:schemeClr val="accent1">
                    <a:lumMod val="50000"/>
                  </a:schemeClr>
                </a:solidFill>
                <a:latin typeface="Arial"/>
                <a:cs typeface="Arial"/>
              </a:rPr>
              <a:t>?</a:t>
            </a:r>
            <a:endParaRPr sz="1100">
              <a:solidFill>
                <a:schemeClr val="accent1">
                  <a:lumMod val="50000"/>
                </a:schemeClr>
              </a:solidFill>
              <a:latin typeface="Arial"/>
              <a:cs typeface="Arial"/>
            </a:endParaRPr>
          </a:p>
          <a:p>
            <a:pPr>
              <a:lnSpc>
                <a:spcPct val="100000"/>
              </a:lnSpc>
            </a:pPr>
            <a:endParaRPr sz="1100">
              <a:solidFill>
                <a:schemeClr val="accent1">
                  <a:lumMod val="50000"/>
                </a:schemeClr>
              </a:solidFill>
              <a:latin typeface="Arial"/>
              <a:cs typeface="Arial"/>
            </a:endParaRPr>
          </a:p>
          <a:p>
            <a:pPr marL="90805" marR="222250">
              <a:lnSpc>
                <a:spcPct val="100000"/>
              </a:lnSpc>
            </a:pPr>
            <a:r>
              <a:rPr lang="en-US" sz="1100">
                <a:solidFill>
                  <a:schemeClr val="accent1">
                    <a:lumMod val="50000"/>
                  </a:schemeClr>
                </a:solidFill>
                <a:latin typeface="Arial"/>
                <a:cs typeface="Arial"/>
              </a:rPr>
              <a:t>A major health crisis or need for long-term care can significantly impact your finances.</a:t>
            </a:r>
            <a:endParaRPr sz="1100">
              <a:solidFill>
                <a:schemeClr val="accent1">
                  <a:lumMod val="50000"/>
                </a:schemeClr>
              </a:solidFill>
              <a:latin typeface="Arial"/>
              <a:cs typeface="Arial"/>
            </a:endParaRPr>
          </a:p>
          <a:p>
            <a:pPr>
              <a:lnSpc>
                <a:spcPct val="100000"/>
              </a:lnSpc>
              <a:spcBef>
                <a:spcPts val="50"/>
              </a:spcBef>
            </a:pPr>
            <a:endParaRPr sz="1100">
              <a:solidFill>
                <a:schemeClr val="accent1">
                  <a:lumMod val="50000"/>
                </a:schemeClr>
              </a:solidFill>
              <a:latin typeface="Arial"/>
              <a:cs typeface="Arial"/>
            </a:endParaRPr>
          </a:p>
          <a:p>
            <a:pPr marL="90805" marR="196215">
              <a:lnSpc>
                <a:spcPct val="100000"/>
              </a:lnSpc>
              <a:spcBef>
                <a:spcPts val="5"/>
              </a:spcBef>
            </a:pPr>
            <a:r>
              <a:rPr lang="en-US" sz="1100">
                <a:solidFill>
                  <a:schemeClr val="accent1">
                    <a:lumMod val="50000"/>
                  </a:schemeClr>
                </a:solidFill>
                <a:latin typeface="Arial"/>
                <a:cs typeface="Arial"/>
              </a:rPr>
              <a:t>It is prudent to periodically review your health insurance policy’s out-of-pocket maximums and to discuss whether disability, long-term care insurance or a supplemental Medicare policy is appropriate for your situation.</a:t>
            </a:r>
          </a:p>
          <a:p>
            <a:pPr marL="90805" marR="196215">
              <a:lnSpc>
                <a:spcPct val="100000"/>
              </a:lnSpc>
              <a:spcBef>
                <a:spcPts val="5"/>
              </a:spcBef>
            </a:pPr>
            <a:endParaRPr sz="1100">
              <a:solidFill>
                <a:srgbClr val="FF0000"/>
              </a:solidFill>
              <a:latin typeface="Arial"/>
              <a:cs typeface="Arial"/>
            </a:endParaRPr>
          </a:p>
        </p:txBody>
      </p:sp>
      <p:sp>
        <p:nvSpPr>
          <p:cNvPr id="25" name="object 25"/>
          <p:cNvSpPr txBox="1">
            <a:spLocks noGrp="1"/>
          </p:cNvSpPr>
          <p:nvPr>
            <p:ph type="sldNum" sz="quarter" idx="7"/>
          </p:nvPr>
        </p:nvSpPr>
        <p:spPr>
          <a:xfrm>
            <a:off x="8860790" y="6634015"/>
            <a:ext cx="215962" cy="181809"/>
          </a:xfrm>
          <a:prstGeom prst="rect">
            <a:avLst/>
          </a:prstGeom>
        </p:spPr>
        <p:txBody>
          <a:bodyPr vert="horz" wrap="square" lIns="0" tIns="0" rIns="0" bIns="0" rtlCol="0">
            <a:spAutoFit/>
          </a:bodyPr>
          <a:lstStyle>
            <a:defPPr>
              <a:defRPr kern="0"/>
            </a:defPPr>
            <a:lvl1pPr>
              <a:defRPr sz="900" b="0" i="0">
                <a:solidFill>
                  <a:srgbClr val="142B52"/>
                </a:solidFill>
                <a:latin typeface="Arial"/>
                <a:cs typeface="Arial"/>
              </a:defRPr>
            </a:lvl1pPr>
          </a:lstStyle>
          <a:p>
            <a:pPr marL="69215">
              <a:lnSpc>
                <a:spcPct val="100000"/>
              </a:lnSpc>
              <a:spcBef>
                <a:spcPts val="15"/>
              </a:spcBef>
            </a:pPr>
            <a:fld id="{81D60167-4931-47E6-BA6A-407CBD079E47}" type="slidenum">
              <a:rPr lang="en-US" spc="-50" smtClean="0"/>
              <a:pPr marL="69215">
                <a:lnSpc>
                  <a:spcPct val="100000"/>
                </a:lnSpc>
                <a:spcBef>
                  <a:spcPts val="15"/>
                </a:spcBef>
              </a:pPr>
              <a:t>59</a:t>
            </a:fld>
            <a:endParaRPr spc="-25"/>
          </a:p>
        </p:txBody>
      </p:sp>
      <p:pic>
        <p:nvPicPr>
          <p:cNvPr id="27" name="Graphic 26" descr="Family with two children outline">
            <a:extLst>
              <a:ext uri="{FF2B5EF4-FFF2-40B4-BE49-F238E27FC236}">
                <a16:creationId xmlns:a16="http://schemas.microsoft.com/office/drawing/2014/main" id="{D8985E3D-39D1-7EA1-4DFA-DB5E06351C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6993" y="1618248"/>
            <a:ext cx="914400" cy="914400"/>
          </a:xfrm>
          <a:prstGeom prst="rect">
            <a:avLst/>
          </a:prstGeom>
        </p:spPr>
      </p:pic>
      <p:pic>
        <p:nvPicPr>
          <p:cNvPr id="29" name="Graphic 28" descr="Medical outline">
            <a:extLst>
              <a:ext uri="{FF2B5EF4-FFF2-40B4-BE49-F238E27FC236}">
                <a16:creationId xmlns:a16="http://schemas.microsoft.com/office/drawing/2014/main" id="{92975570-66A3-DCE7-119D-A5A1C4AB30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64774" y="1618248"/>
            <a:ext cx="914400" cy="914400"/>
          </a:xfrm>
          <a:prstGeom prst="rect">
            <a:avLst/>
          </a:prstGeom>
        </p:spPr>
      </p:pic>
      <p:pic>
        <p:nvPicPr>
          <p:cNvPr id="31" name="Graphic 30" descr="Money outline">
            <a:extLst>
              <a:ext uri="{FF2B5EF4-FFF2-40B4-BE49-F238E27FC236}">
                <a16:creationId xmlns:a16="http://schemas.microsoft.com/office/drawing/2014/main" id="{9C7A5160-79AF-25F9-FF22-87765A9B8D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94016" y="1618248"/>
            <a:ext cx="914400" cy="914400"/>
          </a:xfrm>
          <a:prstGeom prst="rect">
            <a:avLst/>
          </a:prstGeom>
        </p:spPr>
      </p:pic>
      <p:sp>
        <p:nvSpPr>
          <p:cNvPr id="14" name="Footer Placeholder 3">
            <a:extLst>
              <a:ext uri="{FF2B5EF4-FFF2-40B4-BE49-F238E27FC236}">
                <a16:creationId xmlns:a16="http://schemas.microsoft.com/office/drawing/2014/main" id="{7FB8113E-8C42-F958-179D-4A9647D90571}"/>
              </a:ext>
            </a:extLst>
          </p:cNvPr>
          <p:cNvSpPr>
            <a:spLocks noGrp="1"/>
          </p:cNvSpPr>
          <p:nvPr>
            <p:ph type="ftr" sz="quarter" idx="3"/>
          </p:nvPr>
        </p:nvSpPr>
        <p:spPr>
          <a:xfrm>
            <a:off x="96823" y="6623085"/>
            <a:ext cx="4294424" cy="24474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4B920A-2900-6E41-A458-C25FFA69F9CF}"/>
              </a:ext>
            </a:extLst>
          </p:cNvPr>
          <p:cNvSpPr>
            <a:spLocks noGrp="1"/>
          </p:cNvSpPr>
          <p:nvPr>
            <p:ph type="title"/>
          </p:nvPr>
        </p:nvSpPr>
        <p:spPr>
          <a:xfrm>
            <a:off x="203200" y="3018591"/>
            <a:ext cx="3829050" cy="2206271"/>
          </a:xfrm>
        </p:spPr>
        <p:txBody>
          <a:bodyPr/>
          <a:lstStyle/>
          <a:p>
            <a:pPr>
              <a:lnSpc>
                <a:spcPct val="100000"/>
              </a:lnSpc>
              <a:spcAft>
                <a:spcPts val="800"/>
              </a:spcAft>
            </a:pPr>
            <a:r>
              <a:rPr lang="en-US"/>
              <a:t>Key Updates</a:t>
            </a:r>
            <a:br>
              <a:rPr lang="en-US"/>
            </a:br>
            <a:r>
              <a:rPr lang="en-US"/>
              <a:t>for 2026</a:t>
            </a:r>
          </a:p>
        </p:txBody>
      </p:sp>
    </p:spTree>
    <p:extLst>
      <p:ext uri="{BB962C8B-B14F-4D97-AF65-F5344CB8AC3E}">
        <p14:creationId xmlns:p14="http://schemas.microsoft.com/office/powerpoint/2010/main" val="1671943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4B920A-2900-6E41-A458-C25FFA69F9CF}"/>
              </a:ext>
            </a:extLst>
          </p:cNvPr>
          <p:cNvSpPr>
            <a:spLocks noGrp="1"/>
          </p:cNvSpPr>
          <p:nvPr>
            <p:ph type="title"/>
          </p:nvPr>
        </p:nvSpPr>
        <p:spPr/>
        <p:txBody>
          <a:bodyPr>
            <a:normAutofit/>
          </a:bodyPr>
          <a:lstStyle/>
          <a:p>
            <a:pPr>
              <a:lnSpc>
                <a:spcPct val="100000"/>
              </a:lnSpc>
              <a:spcAft>
                <a:spcPts val="800"/>
              </a:spcAft>
            </a:pPr>
            <a:r>
              <a:rPr lang="en-US"/>
              <a:t>Cybersecurity</a:t>
            </a:r>
            <a:br>
              <a:rPr lang="en-US"/>
            </a:br>
            <a:r>
              <a:rPr lang="en-US"/>
              <a:t>&amp;</a:t>
            </a:r>
            <a:br>
              <a:rPr lang="en-US"/>
            </a:br>
            <a:r>
              <a:rPr lang="en-US"/>
              <a:t>Fraud</a:t>
            </a:r>
            <a:br>
              <a:rPr lang="en-US"/>
            </a:br>
            <a:r>
              <a:rPr lang="en-US"/>
              <a:t>Protection</a:t>
            </a:r>
          </a:p>
        </p:txBody>
      </p:sp>
    </p:spTree>
    <p:extLst>
      <p:ext uri="{BB962C8B-B14F-4D97-AF65-F5344CB8AC3E}">
        <p14:creationId xmlns:p14="http://schemas.microsoft.com/office/powerpoint/2010/main" val="14621131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271CB-81C8-4E63-A24E-E5A81045914E}"/>
              </a:ext>
            </a:extLst>
          </p:cNvPr>
          <p:cNvSpPr>
            <a:spLocks noGrp="1"/>
          </p:cNvSpPr>
          <p:nvPr>
            <p:ph type="title"/>
          </p:nvPr>
        </p:nvSpPr>
        <p:spPr/>
        <p:txBody>
          <a:bodyPr>
            <a:normAutofit/>
          </a:bodyPr>
          <a:lstStyle/>
          <a:p>
            <a:r>
              <a:rPr lang="en-US"/>
              <a:t>Important Steps for Cybersecurity</a:t>
            </a:r>
          </a:p>
        </p:txBody>
      </p:sp>
      <p:sp>
        <p:nvSpPr>
          <p:cNvPr id="4" name="Footer Placeholder 3">
            <a:extLst>
              <a:ext uri="{FF2B5EF4-FFF2-40B4-BE49-F238E27FC236}">
                <a16:creationId xmlns:a16="http://schemas.microsoft.com/office/drawing/2014/main" id="{6E00C2DE-7AB1-4978-966A-A8DAA172415A}"/>
              </a:ext>
            </a:extLst>
          </p:cNvPr>
          <p:cNvSpPr>
            <a:spLocks noGrp="1"/>
          </p:cNvSpPr>
          <p:nvPr>
            <p:ph type="ftr" sz="quarter" idx="3"/>
          </p:nvPr>
        </p:nvSpPr>
        <p:spPr/>
        <p:txBody>
          <a:bodyPr/>
          <a:lstStyle/>
          <a:p>
            <a:r>
              <a:rPr lang="en-US"/>
              <a:t>www.FiducientAdvisors.com</a:t>
            </a:r>
          </a:p>
        </p:txBody>
      </p:sp>
      <p:sp>
        <p:nvSpPr>
          <p:cNvPr id="5" name="Slide Number Placeholder 4">
            <a:extLst>
              <a:ext uri="{FF2B5EF4-FFF2-40B4-BE49-F238E27FC236}">
                <a16:creationId xmlns:a16="http://schemas.microsoft.com/office/drawing/2014/main" id="{006E2723-8ED9-4236-85D5-308A1DDC1E4C}"/>
              </a:ext>
            </a:extLst>
          </p:cNvPr>
          <p:cNvSpPr>
            <a:spLocks noGrp="1"/>
          </p:cNvSpPr>
          <p:nvPr>
            <p:ph type="sldNum" sz="quarter" idx="4"/>
          </p:nvPr>
        </p:nvSpPr>
        <p:spPr/>
        <p:txBody>
          <a:bodyPr/>
          <a:lstStyle/>
          <a:p>
            <a:fld id="{E57A0B7C-FA6A-BC42-8139-60285044CFD9}" type="slidenum">
              <a:rPr lang="en-US" smtClean="0"/>
              <a:pPr/>
              <a:t>61</a:t>
            </a:fld>
            <a:endParaRPr lang="en-US"/>
          </a:p>
        </p:txBody>
      </p:sp>
      <p:sp>
        <p:nvSpPr>
          <p:cNvPr id="9" name="TextBox 8">
            <a:extLst>
              <a:ext uri="{FF2B5EF4-FFF2-40B4-BE49-F238E27FC236}">
                <a16:creationId xmlns:a16="http://schemas.microsoft.com/office/drawing/2014/main" id="{A917700D-8CB1-C187-0A7A-C4C991C7F8FF}"/>
              </a:ext>
            </a:extLst>
          </p:cNvPr>
          <p:cNvSpPr txBox="1"/>
          <p:nvPr/>
        </p:nvSpPr>
        <p:spPr>
          <a:xfrm>
            <a:off x="715289" y="6392955"/>
            <a:ext cx="6172520" cy="215444"/>
          </a:xfrm>
          <a:prstGeom prst="rect">
            <a:avLst/>
          </a:prstGeom>
          <a:noFill/>
        </p:spPr>
        <p:txBody>
          <a:bodyPr wrap="square" rtlCol="0">
            <a:spAutoFit/>
          </a:bodyPr>
          <a:lstStyle/>
          <a:p>
            <a:r>
              <a:rPr lang="en-US" sz="800" i="1">
                <a:solidFill>
                  <a:schemeClr val="bg2">
                    <a:lumMod val="50000"/>
                  </a:schemeClr>
                </a:solidFill>
                <a:latin typeface="Arial" panose="020B0604020202020204" pitchFamily="34" charset="0"/>
                <a:cs typeface="Arial" panose="020B0604020202020204" pitchFamily="34" charset="0"/>
              </a:rPr>
              <a:t>Source: BBB Scam Alert – “The ‘Can You Hear Me?’ Phone Scam is Still Ringing (Just Hang Up!) (March 8, 2024)</a:t>
            </a:r>
          </a:p>
        </p:txBody>
      </p:sp>
      <p:grpSp>
        <p:nvGrpSpPr>
          <p:cNvPr id="17" name="Group 16">
            <a:extLst>
              <a:ext uri="{FF2B5EF4-FFF2-40B4-BE49-F238E27FC236}">
                <a16:creationId xmlns:a16="http://schemas.microsoft.com/office/drawing/2014/main" id="{6609F556-DA7F-3D10-CF63-5121021BC125}"/>
              </a:ext>
            </a:extLst>
          </p:cNvPr>
          <p:cNvGrpSpPr/>
          <p:nvPr/>
        </p:nvGrpSpPr>
        <p:grpSpPr>
          <a:xfrm>
            <a:off x="702422" y="1195820"/>
            <a:ext cx="8110316" cy="2473606"/>
            <a:chOff x="1505365" y="2327674"/>
            <a:chExt cx="5822586" cy="4619175"/>
          </a:xfrm>
          <a:solidFill>
            <a:srgbClr val="FF6A14">
              <a:alpha val="20000"/>
            </a:srgbClr>
          </a:solidFill>
        </p:grpSpPr>
        <p:sp>
          <p:nvSpPr>
            <p:cNvPr id="19" name="Rectangle 18">
              <a:extLst>
                <a:ext uri="{FF2B5EF4-FFF2-40B4-BE49-F238E27FC236}">
                  <a16:creationId xmlns:a16="http://schemas.microsoft.com/office/drawing/2014/main" id="{0499D717-F10C-C8F0-958F-E73D61FB729D}"/>
                </a:ext>
              </a:extLst>
            </p:cNvPr>
            <p:cNvSpPr/>
            <p:nvPr/>
          </p:nvSpPr>
          <p:spPr>
            <a:xfrm>
              <a:off x="1505365" y="2327674"/>
              <a:ext cx="5822585" cy="4619175"/>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F9CFB61-EEA6-AE6D-5D7C-36513572EFA4}"/>
                </a:ext>
              </a:extLst>
            </p:cNvPr>
            <p:cNvSpPr txBox="1"/>
            <p:nvPr/>
          </p:nvSpPr>
          <p:spPr>
            <a:xfrm>
              <a:off x="2005610" y="2401327"/>
              <a:ext cx="5322341" cy="4473374"/>
            </a:xfrm>
            <a:prstGeom prst="rect">
              <a:avLst/>
            </a:prstGeom>
            <a:noFill/>
            <a:ln>
              <a:noFill/>
            </a:ln>
          </p:spPr>
          <p:txBody>
            <a:bodyPr wrap="square" rtlCol="0">
              <a:spAutoFit/>
            </a:bodyPr>
            <a:lstStyle/>
            <a:p>
              <a:pPr marL="228600" indent="-228600">
                <a:spcBef>
                  <a:spcPts val="200"/>
                </a:spcBef>
                <a:buFont typeface="+mj-lt"/>
                <a:buAutoNum type="arabicPeriod"/>
              </a:pPr>
              <a:r>
                <a:rPr lang="en-US" sz="1100" b="1">
                  <a:latin typeface="Arial" panose="020B0604020202020204" pitchFamily="34" charset="0"/>
                  <a:cs typeface="Arial" panose="020B0604020202020204" pitchFamily="34" charset="0"/>
                </a:rPr>
                <a:t>Strong Passwords: </a:t>
              </a:r>
              <a:r>
                <a:rPr lang="en-US" sz="1100">
                  <a:latin typeface="Arial" panose="020B0604020202020204" pitchFamily="34" charset="0"/>
                  <a:cs typeface="Arial" panose="020B0604020202020204" pitchFamily="34" charset="0"/>
                </a:rPr>
                <a:t>Use a combination of numbers, symbols and letters to form a long, complex password. Use unique passwords for each online login and regularly change all passwords. </a:t>
              </a:r>
            </a:p>
            <a:p>
              <a:pPr marL="228600" indent="-228600">
                <a:spcBef>
                  <a:spcPts val="200"/>
                </a:spcBef>
                <a:buFont typeface="+mj-lt"/>
                <a:buAutoNum type="arabicPeriod"/>
              </a:pPr>
              <a:r>
                <a:rPr lang="en-US" sz="1100" b="1">
                  <a:latin typeface="Arial" panose="020B0604020202020204" pitchFamily="34" charset="0"/>
                  <a:cs typeface="Arial" panose="020B0604020202020204" pitchFamily="34" charset="0"/>
                </a:rPr>
                <a:t>Multi-Factor Authentication: </a:t>
              </a:r>
              <a:r>
                <a:rPr lang="en-US" sz="1100">
                  <a:latin typeface="Arial" panose="020B0604020202020204" pitchFamily="34" charset="0"/>
                  <a:cs typeface="Arial" panose="020B0604020202020204" pitchFamily="34" charset="0"/>
                </a:rPr>
                <a:t>If available, enable two-factor authentication for email, social media, financial accounts, etc. This functionality sends a one-time code to a mobile device to verify access, thus preventing unauthorized parties from accessing your account without the code.</a:t>
              </a:r>
            </a:p>
            <a:p>
              <a:pPr marL="228600" indent="-228600">
                <a:spcBef>
                  <a:spcPts val="200"/>
                </a:spcBef>
                <a:buFont typeface="+mj-lt"/>
                <a:buAutoNum type="arabicPeriod"/>
              </a:pPr>
              <a:r>
                <a:rPr lang="en-US" sz="1100" b="1">
                  <a:latin typeface="Arial" panose="020B0604020202020204" pitchFamily="34" charset="0"/>
                  <a:cs typeface="Arial" panose="020B0604020202020204" pitchFamily="34" charset="0"/>
                </a:rPr>
                <a:t>Secure Wi-Fi Network: </a:t>
              </a:r>
              <a:r>
                <a:rPr lang="en-US" sz="1100">
                  <a:latin typeface="Arial" panose="020B0604020202020204" pitchFamily="34" charset="0"/>
                  <a:cs typeface="Arial" panose="020B0604020202020204" pitchFamily="34" charset="0"/>
                </a:rPr>
                <a:t>Avoid unsecure access to public Wi-Fi networks, such as in coffee shops, airports, hotels, etc. A virtual private network (VPN) creates a personal, private network across public networks.</a:t>
              </a:r>
            </a:p>
            <a:p>
              <a:pPr marL="228600" indent="-228600">
                <a:spcBef>
                  <a:spcPts val="200"/>
                </a:spcBef>
                <a:buFont typeface="+mj-lt"/>
                <a:buAutoNum type="arabicPeriod"/>
              </a:pPr>
              <a:r>
                <a:rPr lang="en-US" sz="1100" b="1">
                  <a:latin typeface="Arial" panose="020B0604020202020204" pitchFamily="34" charset="0"/>
                  <a:cs typeface="Arial" panose="020B0604020202020204" pitchFamily="34" charset="0"/>
                </a:rPr>
                <a:t>Cautiousness with targeted telephone calls: </a:t>
              </a:r>
              <a:r>
                <a:rPr lang="en-US" sz="1100">
                  <a:latin typeface="Arial" panose="020B0604020202020204" pitchFamily="34" charset="0"/>
                  <a:cs typeface="Arial" panose="020B0604020202020204" pitchFamily="34" charset="0"/>
                </a:rPr>
                <a:t>Avoid divulging any banking or personal information to a caller over the phone and do not give in to pressure to take immediate action. The IRS and law enforcement agencies will not call you. Beware of the question “can you hear me” which leads to the recording of you saying “yes”  to authorize unwanted charges, etc. </a:t>
              </a:r>
            </a:p>
            <a:p>
              <a:pPr marL="228600" indent="-228600">
                <a:spcBef>
                  <a:spcPts val="200"/>
                </a:spcBef>
                <a:spcAft>
                  <a:spcPts val="0"/>
                </a:spcAft>
                <a:buFont typeface="+mj-lt"/>
                <a:buAutoNum type="arabicPeriod"/>
              </a:pPr>
              <a:r>
                <a:rPr lang="en-US" sz="1100" b="1">
                  <a:latin typeface="Arial" panose="020B0604020202020204" pitchFamily="34" charset="0"/>
                  <a:cs typeface="Arial" panose="020B0604020202020204" pitchFamily="34" charset="0"/>
                </a:rPr>
                <a:t>Safe Surfing: </a:t>
              </a:r>
              <a:r>
                <a:rPr lang="en-US" sz="1100">
                  <a:latin typeface="Arial" panose="020B0604020202020204" pitchFamily="34" charset="0"/>
                  <a:cs typeface="Arial" panose="020B0604020202020204" pitchFamily="34" charset="0"/>
                </a:rPr>
                <a:t>Only open emails, attachments and links from people you know. Pay attention to a website's URL; hover over any links to see where they lead. Only visit trusted websites.</a:t>
              </a:r>
            </a:p>
          </p:txBody>
        </p:sp>
      </p:grpSp>
      <p:grpSp>
        <p:nvGrpSpPr>
          <p:cNvPr id="21" name="Group 20">
            <a:extLst>
              <a:ext uri="{FF2B5EF4-FFF2-40B4-BE49-F238E27FC236}">
                <a16:creationId xmlns:a16="http://schemas.microsoft.com/office/drawing/2014/main" id="{4A6C01C5-03C8-191C-4FDE-49F0BA9AD043}"/>
              </a:ext>
            </a:extLst>
          </p:cNvPr>
          <p:cNvGrpSpPr/>
          <p:nvPr/>
        </p:nvGrpSpPr>
        <p:grpSpPr>
          <a:xfrm>
            <a:off x="702422" y="3760653"/>
            <a:ext cx="8110315" cy="1341772"/>
            <a:chOff x="1506683" y="2327674"/>
            <a:chExt cx="6992784" cy="2367823"/>
          </a:xfrm>
          <a:solidFill>
            <a:srgbClr val="FF6A14">
              <a:alpha val="20000"/>
            </a:srgbClr>
          </a:solidFill>
        </p:grpSpPr>
        <p:sp>
          <p:nvSpPr>
            <p:cNvPr id="23" name="Rectangle 22">
              <a:extLst>
                <a:ext uri="{FF2B5EF4-FFF2-40B4-BE49-F238E27FC236}">
                  <a16:creationId xmlns:a16="http://schemas.microsoft.com/office/drawing/2014/main" id="{00F72CFF-4512-016E-CECA-6168CFCBAE12}"/>
                </a:ext>
              </a:extLst>
            </p:cNvPr>
            <p:cNvSpPr/>
            <p:nvPr/>
          </p:nvSpPr>
          <p:spPr>
            <a:xfrm>
              <a:off x="1506683" y="2327674"/>
              <a:ext cx="6992784" cy="2367823"/>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E916441-91CB-3C1D-91BB-46B0D9BA912F}"/>
                </a:ext>
              </a:extLst>
            </p:cNvPr>
            <p:cNvSpPr txBox="1"/>
            <p:nvPr/>
          </p:nvSpPr>
          <p:spPr>
            <a:xfrm>
              <a:off x="2107465" y="2401325"/>
              <a:ext cx="6296751" cy="2240422"/>
            </a:xfrm>
            <a:prstGeom prst="rect">
              <a:avLst/>
            </a:prstGeom>
            <a:noFill/>
            <a:ln>
              <a:noFill/>
            </a:ln>
          </p:spPr>
          <p:txBody>
            <a:bodyPr wrap="square" rtlCol="0">
              <a:spAutoFit/>
            </a:bodyPr>
            <a:lstStyle/>
            <a:p>
              <a:pPr marL="228600" indent="-228600">
                <a:spcBef>
                  <a:spcPts val="0"/>
                </a:spcBef>
                <a:spcAft>
                  <a:spcPts val="300"/>
                </a:spcAft>
                <a:buFont typeface="+mj-lt"/>
                <a:buAutoNum type="arabicPeriod"/>
              </a:pPr>
              <a:r>
                <a:rPr lang="en-US" sz="1100" b="1">
                  <a:latin typeface="Arial" panose="020B0604020202020204" pitchFamily="34" charset="0"/>
                  <a:cs typeface="Arial" panose="020B0604020202020204" pitchFamily="34" charset="0"/>
                </a:rPr>
                <a:t>Account Review: </a:t>
              </a:r>
              <a:r>
                <a:rPr lang="en-US" sz="1100">
                  <a:latin typeface="Arial" panose="020B0604020202020204" pitchFamily="34" charset="0"/>
                  <a:cs typeface="Arial" panose="020B0604020202020204" pitchFamily="34" charset="0"/>
                </a:rPr>
                <a:t>Open your credit card bills and bank statements right away. Check carefully for any unauthorized charges or withdrawals and report them immediately.</a:t>
              </a:r>
              <a:br>
                <a:rPr lang="en-US" sz="800">
                  <a:latin typeface="Arial" panose="020B0604020202020204" pitchFamily="34" charset="0"/>
                  <a:cs typeface="Arial" panose="020B0604020202020204" pitchFamily="34" charset="0"/>
                </a:rPr>
              </a:br>
              <a:endParaRPr lang="en-US" sz="800">
                <a:latin typeface="Arial" panose="020B0604020202020204" pitchFamily="34" charset="0"/>
                <a:cs typeface="Arial" panose="020B0604020202020204" pitchFamily="34" charset="0"/>
              </a:endParaRPr>
            </a:p>
            <a:p>
              <a:pPr marL="228600" indent="-228600">
                <a:spcBef>
                  <a:spcPts val="0"/>
                </a:spcBef>
                <a:spcAft>
                  <a:spcPts val="300"/>
                </a:spcAft>
                <a:buFont typeface="+mj-lt"/>
                <a:buAutoNum type="arabicPeriod"/>
              </a:pPr>
              <a:r>
                <a:rPr lang="en-US" sz="1100" b="1">
                  <a:latin typeface="Arial" panose="020B0604020202020204" pitchFamily="34" charset="0"/>
                  <a:cs typeface="Arial" panose="020B0604020202020204" pitchFamily="34" charset="0"/>
                </a:rPr>
                <a:t>Review Your Credit Report: </a:t>
              </a:r>
              <a:r>
                <a:rPr lang="en-US" sz="1100">
                  <a:latin typeface="Arial" panose="020B0604020202020204" pitchFamily="34" charset="0"/>
                  <a:cs typeface="Arial" panose="020B0604020202020204" pitchFamily="34" charset="0"/>
                </a:rPr>
                <a:t>By law, you can obtain a free credit report every two months from </a:t>
              </a:r>
              <a:r>
                <a:rPr lang="en-US" sz="1100" b="1">
                  <a:solidFill>
                    <a:schemeClr val="accent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www.annualcreditreport.com</a:t>
              </a:r>
              <a:r>
                <a:rPr lang="en-US" sz="1100">
                  <a:latin typeface="Arial" panose="020B0604020202020204" pitchFamily="34" charset="0"/>
                  <a:cs typeface="Arial" panose="020B0604020202020204" pitchFamily="34" charset="0"/>
                </a:rPr>
                <a:t>. According to the Federal Trade Commission, this is the only authorized source for the free annual credit report (though it will not include your FICO score). You should review your credit report for any discrepancies (unauthorized accounts, etc.).</a:t>
              </a:r>
            </a:p>
          </p:txBody>
        </p:sp>
      </p:grpSp>
      <p:grpSp>
        <p:nvGrpSpPr>
          <p:cNvPr id="25" name="Group 24">
            <a:extLst>
              <a:ext uri="{FF2B5EF4-FFF2-40B4-BE49-F238E27FC236}">
                <a16:creationId xmlns:a16="http://schemas.microsoft.com/office/drawing/2014/main" id="{5CB063DB-13DB-AC68-E369-89A4BE796C0C}"/>
              </a:ext>
            </a:extLst>
          </p:cNvPr>
          <p:cNvGrpSpPr/>
          <p:nvPr/>
        </p:nvGrpSpPr>
        <p:grpSpPr>
          <a:xfrm>
            <a:off x="715289" y="5204683"/>
            <a:ext cx="8097447" cy="1149935"/>
            <a:chOff x="1506682" y="2327674"/>
            <a:chExt cx="6955489" cy="1516957"/>
          </a:xfrm>
          <a:solidFill>
            <a:srgbClr val="FF6A14">
              <a:alpha val="20000"/>
            </a:srgbClr>
          </a:solidFill>
        </p:grpSpPr>
        <p:sp>
          <p:nvSpPr>
            <p:cNvPr id="26" name="Rectangle 25">
              <a:extLst>
                <a:ext uri="{FF2B5EF4-FFF2-40B4-BE49-F238E27FC236}">
                  <a16:creationId xmlns:a16="http://schemas.microsoft.com/office/drawing/2014/main" id="{26F2B6ED-E3CF-7315-AC3C-F3EA1ACE3A0E}"/>
                </a:ext>
              </a:extLst>
            </p:cNvPr>
            <p:cNvSpPr/>
            <p:nvPr/>
          </p:nvSpPr>
          <p:spPr>
            <a:xfrm>
              <a:off x="1506682" y="2327674"/>
              <a:ext cx="6955489" cy="1516957"/>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1A13117-6F04-0634-2AE3-3F0E800F01AC}"/>
                </a:ext>
              </a:extLst>
            </p:cNvPr>
            <p:cNvSpPr txBox="1"/>
            <p:nvPr/>
          </p:nvSpPr>
          <p:spPr>
            <a:xfrm>
              <a:off x="2094157" y="2364090"/>
              <a:ext cx="6368013" cy="1289079"/>
            </a:xfrm>
            <a:prstGeom prst="rect">
              <a:avLst/>
            </a:prstGeom>
            <a:noFill/>
            <a:ln>
              <a:noFill/>
            </a:ln>
          </p:spPr>
          <p:txBody>
            <a:bodyPr wrap="square" rtlCol="0">
              <a:spAutoFit/>
            </a:bodyPr>
            <a:lstStyle/>
            <a:p>
              <a:pPr>
                <a:spcBef>
                  <a:spcPts val="100"/>
                </a:spcBef>
                <a:spcAft>
                  <a:spcPts val="0"/>
                </a:spcAft>
              </a:pPr>
              <a:r>
                <a:rPr lang="en-US" sz="1100" dirty="0">
                  <a:latin typeface="Arial" panose="020B0604020202020204" pitchFamily="34" charset="0"/>
                  <a:cs typeface="Arial" panose="020B0604020202020204" pitchFamily="34" charset="0"/>
                </a:rPr>
                <a:t>If you have been a victim of identity theft:</a:t>
              </a:r>
            </a:p>
            <a:p>
              <a:pPr marL="519113" lvl="1" indent="-231775">
                <a:spcBef>
                  <a:spcPts val="10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File a report with the local law enforcement agency.</a:t>
              </a:r>
            </a:p>
            <a:p>
              <a:pPr marL="519113" lvl="1" indent="-231775">
                <a:spcBef>
                  <a:spcPts val="10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File Form 14039 (Identity Theft Affidavit) with the Internal Revenue Service.</a:t>
              </a:r>
            </a:p>
            <a:p>
              <a:pPr marL="519113" lvl="1" indent="-231775">
                <a:spcBef>
                  <a:spcPts val="10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Contact one of the three credit bureaus (Equifax, Experian, TransUnion) to report the crime and freeze credit. Once one of the credit bureaus issues a fraud alert, the other two bureaus are automatically notified.</a:t>
              </a:r>
            </a:p>
          </p:txBody>
        </p:sp>
      </p:grpSp>
      <p:sp>
        <p:nvSpPr>
          <p:cNvPr id="12" name="Freeform 28">
            <a:extLst>
              <a:ext uri="{FF2B5EF4-FFF2-40B4-BE49-F238E27FC236}">
                <a16:creationId xmlns:a16="http://schemas.microsoft.com/office/drawing/2014/main" id="{E9774BB8-C578-3010-93CF-173366FA253E}"/>
              </a:ext>
            </a:extLst>
          </p:cNvPr>
          <p:cNvSpPr/>
          <p:nvPr/>
        </p:nvSpPr>
        <p:spPr>
          <a:xfrm rot="5400000">
            <a:off x="211624" y="1226574"/>
            <a:ext cx="868680" cy="868680"/>
          </a:xfrm>
          <a:custGeom>
            <a:avLst/>
            <a:gdLst>
              <a:gd name="connsiteX0" fmla="*/ 0 w 1430739"/>
              <a:gd name="connsiteY0" fmla="*/ 715244 h 1430488"/>
              <a:gd name="connsiteX1" fmla="*/ 715370 w 1430739"/>
              <a:gd name="connsiteY1" fmla="*/ 0 h 1430488"/>
              <a:gd name="connsiteX2" fmla="*/ 1430740 w 1430739"/>
              <a:gd name="connsiteY2" fmla="*/ 715244 h 1430488"/>
              <a:gd name="connsiteX3" fmla="*/ 715370 w 1430739"/>
              <a:gd name="connsiteY3" fmla="*/ 1430488 h 1430488"/>
              <a:gd name="connsiteX4" fmla="*/ 0 w 1430739"/>
              <a:gd name="connsiteY4" fmla="*/ 715244 h 143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739" h="1430488">
                <a:moveTo>
                  <a:pt x="0" y="715244"/>
                </a:moveTo>
                <a:cubicBezTo>
                  <a:pt x="0" y="320226"/>
                  <a:pt x="320282" y="0"/>
                  <a:pt x="715370" y="0"/>
                </a:cubicBezTo>
                <a:cubicBezTo>
                  <a:pt x="1110458" y="0"/>
                  <a:pt x="1430740" y="320226"/>
                  <a:pt x="1430740" y="715244"/>
                </a:cubicBezTo>
                <a:cubicBezTo>
                  <a:pt x="1430740" y="1110262"/>
                  <a:pt x="1110458" y="1430488"/>
                  <a:pt x="715370" y="1430488"/>
                </a:cubicBezTo>
                <a:cubicBezTo>
                  <a:pt x="320282" y="1430488"/>
                  <a:pt x="0" y="1110262"/>
                  <a:pt x="0" y="715244"/>
                </a:cubicBezTo>
                <a:close/>
              </a:path>
            </a:pathLst>
          </a:custGeom>
          <a:solidFill>
            <a:srgbClr val="FF6A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vert270" wrap="square" lIns="220902" tIns="220904" rIns="220900" bIns="220904" numCol="1" spcCol="1270" anchor="ctr" anchorCtr="0">
            <a:noAutofit/>
          </a:bodyPr>
          <a:lstStyle/>
          <a:p>
            <a:pPr lvl="0" algn="ctr" defTabSz="577850">
              <a:lnSpc>
                <a:spcPct val="90000"/>
              </a:lnSpc>
              <a:spcBef>
                <a:spcPct val="0"/>
              </a:spcBef>
              <a:spcAft>
                <a:spcPct val="35000"/>
              </a:spcAft>
            </a:pPr>
            <a:endParaRPr lang="en-US" sz="1050" kern="1200">
              <a:solidFill>
                <a:srgbClr val="1F4A7C"/>
              </a:solidFill>
              <a:latin typeface="Arial" panose="020B0604020202020204" pitchFamily="34" charset="0"/>
              <a:cs typeface="Arial" panose="020B0604020202020204" pitchFamily="34" charset="0"/>
            </a:endParaRPr>
          </a:p>
        </p:txBody>
      </p:sp>
      <p:sp>
        <p:nvSpPr>
          <p:cNvPr id="15" name="Text Box 3">
            <a:extLst>
              <a:ext uri="{FF2B5EF4-FFF2-40B4-BE49-F238E27FC236}">
                <a16:creationId xmlns:a16="http://schemas.microsoft.com/office/drawing/2014/main" id="{9AB3744C-C9FD-C179-C28E-00D24DA079E5}"/>
              </a:ext>
            </a:extLst>
          </p:cNvPr>
          <p:cNvSpPr txBox="1"/>
          <p:nvPr/>
        </p:nvSpPr>
        <p:spPr>
          <a:xfrm>
            <a:off x="114735" y="1514316"/>
            <a:ext cx="1062457" cy="2931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PREVENT</a:t>
            </a:r>
            <a:endParaRPr lang="en-US" sz="1100">
              <a:solidFill>
                <a:schemeClr val="bg1"/>
              </a:solidFill>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1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a:solidFill>
                <a:schemeClr val="bg1"/>
              </a:solidFill>
              <a:effectLst/>
              <a:ea typeface="Calibri" panose="020F0502020204030204" pitchFamily="34" charset="0"/>
              <a:cs typeface="Times New Roman" panose="02020603050405020304" pitchFamily="18" charset="0"/>
            </a:endParaRPr>
          </a:p>
        </p:txBody>
      </p:sp>
      <p:sp>
        <p:nvSpPr>
          <p:cNvPr id="11" name="Freeform 28">
            <a:extLst>
              <a:ext uri="{FF2B5EF4-FFF2-40B4-BE49-F238E27FC236}">
                <a16:creationId xmlns:a16="http://schemas.microsoft.com/office/drawing/2014/main" id="{C75A10F4-F12D-8519-723E-F139BF3A8E74}"/>
              </a:ext>
            </a:extLst>
          </p:cNvPr>
          <p:cNvSpPr/>
          <p:nvPr/>
        </p:nvSpPr>
        <p:spPr>
          <a:xfrm rot="5400000">
            <a:off x="211624" y="3778014"/>
            <a:ext cx="868680" cy="868680"/>
          </a:xfrm>
          <a:custGeom>
            <a:avLst/>
            <a:gdLst>
              <a:gd name="connsiteX0" fmla="*/ 0 w 1430739"/>
              <a:gd name="connsiteY0" fmla="*/ 715244 h 1430488"/>
              <a:gd name="connsiteX1" fmla="*/ 715370 w 1430739"/>
              <a:gd name="connsiteY1" fmla="*/ 0 h 1430488"/>
              <a:gd name="connsiteX2" fmla="*/ 1430740 w 1430739"/>
              <a:gd name="connsiteY2" fmla="*/ 715244 h 1430488"/>
              <a:gd name="connsiteX3" fmla="*/ 715370 w 1430739"/>
              <a:gd name="connsiteY3" fmla="*/ 1430488 h 1430488"/>
              <a:gd name="connsiteX4" fmla="*/ 0 w 1430739"/>
              <a:gd name="connsiteY4" fmla="*/ 715244 h 143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739" h="1430488">
                <a:moveTo>
                  <a:pt x="0" y="715244"/>
                </a:moveTo>
                <a:cubicBezTo>
                  <a:pt x="0" y="320226"/>
                  <a:pt x="320282" y="0"/>
                  <a:pt x="715370" y="0"/>
                </a:cubicBezTo>
                <a:cubicBezTo>
                  <a:pt x="1110458" y="0"/>
                  <a:pt x="1430740" y="320226"/>
                  <a:pt x="1430740" y="715244"/>
                </a:cubicBezTo>
                <a:cubicBezTo>
                  <a:pt x="1430740" y="1110262"/>
                  <a:pt x="1110458" y="1430488"/>
                  <a:pt x="715370" y="1430488"/>
                </a:cubicBezTo>
                <a:cubicBezTo>
                  <a:pt x="320282" y="1430488"/>
                  <a:pt x="0" y="1110262"/>
                  <a:pt x="0" y="715244"/>
                </a:cubicBezTo>
                <a:close/>
              </a:path>
            </a:pathLst>
          </a:custGeom>
          <a:solidFill>
            <a:srgbClr val="FF6A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vert270" wrap="square" lIns="220902" tIns="220904" rIns="220900" bIns="220904" numCol="1" spcCol="1270" anchor="ctr" anchorCtr="0">
            <a:noAutofit/>
          </a:bodyPr>
          <a:lstStyle/>
          <a:p>
            <a:pPr lvl="0" algn="ctr" defTabSz="577850">
              <a:lnSpc>
                <a:spcPct val="90000"/>
              </a:lnSpc>
              <a:spcBef>
                <a:spcPct val="0"/>
              </a:spcBef>
              <a:spcAft>
                <a:spcPct val="35000"/>
              </a:spcAft>
            </a:pPr>
            <a:endParaRPr lang="en-US" sz="1050" kern="1200">
              <a:solidFill>
                <a:srgbClr val="1F4A7C"/>
              </a:solidFill>
              <a:latin typeface="Arial" panose="020B0604020202020204" pitchFamily="34" charset="0"/>
              <a:cs typeface="Arial" panose="020B0604020202020204" pitchFamily="34" charset="0"/>
            </a:endParaRPr>
          </a:p>
        </p:txBody>
      </p:sp>
      <p:sp>
        <p:nvSpPr>
          <p:cNvPr id="14" name="Text Box 3">
            <a:extLst>
              <a:ext uri="{FF2B5EF4-FFF2-40B4-BE49-F238E27FC236}">
                <a16:creationId xmlns:a16="http://schemas.microsoft.com/office/drawing/2014/main" id="{2D08EACC-F0AC-2E16-F044-62C048FB2668}"/>
              </a:ext>
            </a:extLst>
          </p:cNvPr>
          <p:cNvSpPr txBox="1"/>
          <p:nvPr/>
        </p:nvSpPr>
        <p:spPr>
          <a:xfrm>
            <a:off x="114735" y="4061417"/>
            <a:ext cx="1062457" cy="2931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a:solidFill>
                  <a:schemeClr val="bg1"/>
                </a:solidFill>
                <a:effectLst/>
                <a:latin typeface="Arial" panose="020B0604020202020204" pitchFamily="34" charset="0"/>
                <a:ea typeface="Calibri" panose="020F0502020204030204" pitchFamily="34" charset="0"/>
                <a:cs typeface="Arial" panose="020B0604020202020204" pitchFamily="34" charset="0"/>
              </a:rPr>
              <a:t>DETECT</a:t>
            </a:r>
            <a:endParaRPr lang="en-US"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110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3" name="Freeform 28">
            <a:extLst>
              <a:ext uri="{FF2B5EF4-FFF2-40B4-BE49-F238E27FC236}">
                <a16:creationId xmlns:a16="http://schemas.microsoft.com/office/drawing/2014/main" id="{F37DA19C-CE04-D143-6894-5ABF66AE11B8}"/>
              </a:ext>
            </a:extLst>
          </p:cNvPr>
          <p:cNvSpPr/>
          <p:nvPr/>
        </p:nvSpPr>
        <p:spPr>
          <a:xfrm rot="5400000">
            <a:off x="211624" y="5235250"/>
            <a:ext cx="868680" cy="868680"/>
          </a:xfrm>
          <a:custGeom>
            <a:avLst/>
            <a:gdLst>
              <a:gd name="connsiteX0" fmla="*/ 0 w 1430739"/>
              <a:gd name="connsiteY0" fmla="*/ 715244 h 1430488"/>
              <a:gd name="connsiteX1" fmla="*/ 715370 w 1430739"/>
              <a:gd name="connsiteY1" fmla="*/ 0 h 1430488"/>
              <a:gd name="connsiteX2" fmla="*/ 1430740 w 1430739"/>
              <a:gd name="connsiteY2" fmla="*/ 715244 h 1430488"/>
              <a:gd name="connsiteX3" fmla="*/ 715370 w 1430739"/>
              <a:gd name="connsiteY3" fmla="*/ 1430488 h 1430488"/>
              <a:gd name="connsiteX4" fmla="*/ 0 w 1430739"/>
              <a:gd name="connsiteY4" fmla="*/ 715244 h 143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739" h="1430488">
                <a:moveTo>
                  <a:pt x="0" y="715244"/>
                </a:moveTo>
                <a:cubicBezTo>
                  <a:pt x="0" y="320226"/>
                  <a:pt x="320282" y="0"/>
                  <a:pt x="715370" y="0"/>
                </a:cubicBezTo>
                <a:cubicBezTo>
                  <a:pt x="1110458" y="0"/>
                  <a:pt x="1430740" y="320226"/>
                  <a:pt x="1430740" y="715244"/>
                </a:cubicBezTo>
                <a:cubicBezTo>
                  <a:pt x="1430740" y="1110262"/>
                  <a:pt x="1110458" y="1430488"/>
                  <a:pt x="715370" y="1430488"/>
                </a:cubicBezTo>
                <a:cubicBezTo>
                  <a:pt x="320282" y="1430488"/>
                  <a:pt x="0" y="1110262"/>
                  <a:pt x="0" y="715244"/>
                </a:cubicBezTo>
                <a:close/>
              </a:path>
            </a:pathLst>
          </a:custGeom>
          <a:solidFill>
            <a:srgbClr val="FF6A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vert270" wrap="square" lIns="220902" tIns="220904" rIns="220900" bIns="220904" numCol="1" spcCol="1270" anchor="ctr" anchorCtr="0">
            <a:noAutofit/>
          </a:bodyPr>
          <a:lstStyle/>
          <a:p>
            <a:pPr lvl="0" algn="ctr" defTabSz="577850">
              <a:lnSpc>
                <a:spcPct val="90000"/>
              </a:lnSpc>
              <a:spcBef>
                <a:spcPct val="0"/>
              </a:spcBef>
              <a:spcAft>
                <a:spcPct val="35000"/>
              </a:spcAft>
            </a:pPr>
            <a:endParaRPr lang="en-US" sz="1050" kern="1200">
              <a:solidFill>
                <a:srgbClr val="1F4A7C"/>
              </a:solidFill>
              <a:latin typeface="Arial" panose="020B0604020202020204" pitchFamily="34" charset="0"/>
              <a:cs typeface="Arial" panose="020B0604020202020204" pitchFamily="34" charset="0"/>
            </a:endParaRPr>
          </a:p>
        </p:txBody>
      </p:sp>
      <p:sp>
        <p:nvSpPr>
          <p:cNvPr id="6" name="Text Box 3">
            <a:extLst>
              <a:ext uri="{FF2B5EF4-FFF2-40B4-BE49-F238E27FC236}">
                <a16:creationId xmlns:a16="http://schemas.microsoft.com/office/drawing/2014/main" id="{0E7E8E63-4A4E-88FE-172B-1A6FD5165C1F}"/>
              </a:ext>
            </a:extLst>
          </p:cNvPr>
          <p:cNvSpPr txBox="1"/>
          <p:nvPr/>
        </p:nvSpPr>
        <p:spPr>
          <a:xfrm>
            <a:off x="114735" y="5543682"/>
            <a:ext cx="1062457" cy="2931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a:solidFill>
                  <a:schemeClr val="bg1"/>
                </a:solidFill>
                <a:effectLst/>
                <a:latin typeface="Arial" panose="020B0604020202020204" pitchFamily="34" charset="0"/>
                <a:ea typeface="Calibri" panose="020F0502020204030204" pitchFamily="34" charset="0"/>
                <a:cs typeface="Arial" panose="020B0604020202020204" pitchFamily="34" charset="0"/>
              </a:rPr>
              <a:t>REACT</a:t>
            </a:r>
            <a:endParaRPr lang="en-US"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110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3298625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541F1-BF66-4B56-AB60-ACA15156895F}"/>
              </a:ext>
            </a:extLst>
          </p:cNvPr>
          <p:cNvSpPr>
            <a:spLocks noGrp="1"/>
          </p:cNvSpPr>
          <p:nvPr>
            <p:ph type="title"/>
          </p:nvPr>
        </p:nvSpPr>
        <p:spPr/>
        <p:txBody>
          <a:bodyPr>
            <a:normAutofit/>
          </a:bodyPr>
          <a:lstStyle/>
          <a:p>
            <a:r>
              <a:rPr lang="en-US">
                <a:solidFill>
                  <a:schemeClr val="accent1"/>
                </a:solidFill>
              </a:rPr>
              <a:t>Practical Steps to Guard Against Fraud</a:t>
            </a:r>
          </a:p>
        </p:txBody>
      </p:sp>
      <p:sp>
        <p:nvSpPr>
          <p:cNvPr id="4" name="Footer Placeholder 3">
            <a:extLst>
              <a:ext uri="{FF2B5EF4-FFF2-40B4-BE49-F238E27FC236}">
                <a16:creationId xmlns:a16="http://schemas.microsoft.com/office/drawing/2014/main" id="{8B8D1192-C951-4F5D-A3AC-D09922CED9C1}"/>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www.FiducientAdvisors.com</a:t>
            </a:r>
          </a:p>
        </p:txBody>
      </p:sp>
      <p:sp>
        <p:nvSpPr>
          <p:cNvPr id="5" name="Slide Number Placeholder 4">
            <a:extLst>
              <a:ext uri="{FF2B5EF4-FFF2-40B4-BE49-F238E27FC236}">
                <a16:creationId xmlns:a16="http://schemas.microsoft.com/office/drawing/2014/main" id="{CF98814E-A62B-44AE-8508-232F43EEC67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62</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7A47B91A-9088-0951-0877-47124289A03C}"/>
              </a:ext>
            </a:extLst>
          </p:cNvPr>
          <p:cNvSpPr/>
          <p:nvPr/>
        </p:nvSpPr>
        <p:spPr bwMode="auto">
          <a:xfrm>
            <a:off x="955159" y="1204254"/>
            <a:ext cx="7921044" cy="685800"/>
          </a:xfrm>
          <a:prstGeom prst="roundRect">
            <a:avLst/>
          </a:prstGeom>
          <a:noFill/>
          <a:ln>
            <a:noFill/>
          </a:ln>
        </p:spPr>
        <p:txBody>
          <a:bodyPr lIns="0" tIns="0" rIns="0" bIns="0" rtlCol="0" anchor="ctr"/>
          <a:lstStyle/>
          <a:p>
            <a:pPr marL="749300" lvl="0"/>
            <a:r>
              <a:rPr lang="en-US" sz="1100">
                <a:latin typeface="Arial" panose="020B0604020202020204" pitchFamily="34" charset="0"/>
                <a:cs typeface="Arial" panose="020B0604020202020204" pitchFamily="34" charset="0"/>
              </a:rPr>
              <a:t>Scammers often pretend to be someone you trust, like a government official, a family member, a charity or a company you do business with. Don’t send money or give out personal information in response to an unexpected request — whether it comes as a text, a phone call or an email. </a:t>
            </a:r>
          </a:p>
        </p:txBody>
      </p:sp>
      <p:sp>
        <p:nvSpPr>
          <p:cNvPr id="22" name="Rectangle: Rounded Corners 21">
            <a:extLst>
              <a:ext uri="{FF2B5EF4-FFF2-40B4-BE49-F238E27FC236}">
                <a16:creationId xmlns:a16="http://schemas.microsoft.com/office/drawing/2014/main" id="{ECD017F6-1BA2-F76B-86D7-6CD46A158064}"/>
              </a:ext>
            </a:extLst>
          </p:cNvPr>
          <p:cNvSpPr/>
          <p:nvPr/>
        </p:nvSpPr>
        <p:spPr bwMode="auto">
          <a:xfrm>
            <a:off x="232356" y="1204254"/>
            <a:ext cx="1371600" cy="685800"/>
          </a:xfrm>
          <a:prstGeom prst="roundRect">
            <a:avLst/>
          </a:prstGeom>
          <a:solidFill>
            <a:srgbClr val="FF6A14">
              <a:alpha val="34902"/>
            </a:srgbClr>
          </a:solidFill>
          <a:ln>
            <a:noFill/>
          </a:ln>
        </p:spPr>
        <p:txBody>
          <a:bodyPr lIns="0" tIns="0" rIns="0" bIns="0" rtlCol="0" anchor="ctr"/>
          <a:lstStyle/>
          <a:p>
            <a:pPr lvl="0" algn="ctr"/>
            <a:r>
              <a:rPr lang="en-US" sz="1200" b="1">
                <a:latin typeface="Arial" panose="020B0604020202020204" pitchFamily="34" charset="0"/>
                <a:cs typeface="Arial" panose="020B0604020202020204" pitchFamily="34" charset="0"/>
              </a:rPr>
              <a:t>Spot </a:t>
            </a:r>
          </a:p>
          <a:p>
            <a:pPr lvl="0" algn="ctr"/>
            <a:r>
              <a:rPr lang="en-US" sz="1200" b="1">
                <a:latin typeface="Arial" panose="020B0604020202020204" pitchFamily="34" charset="0"/>
                <a:cs typeface="Arial" panose="020B0604020202020204" pitchFamily="34" charset="0"/>
              </a:rPr>
              <a:t>imposters</a:t>
            </a:r>
            <a:endParaRPr lang="en-US" sz="1200">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DA0844FC-BB0C-A482-F948-3F036921E1A3}"/>
              </a:ext>
            </a:extLst>
          </p:cNvPr>
          <p:cNvSpPr/>
          <p:nvPr/>
        </p:nvSpPr>
        <p:spPr bwMode="auto">
          <a:xfrm>
            <a:off x="955159" y="1993050"/>
            <a:ext cx="7921044" cy="685800"/>
          </a:xfrm>
          <a:prstGeom prst="roundRect">
            <a:avLst/>
          </a:prstGeom>
          <a:noFill/>
          <a:ln>
            <a:noFill/>
          </a:ln>
        </p:spPr>
        <p:txBody>
          <a:bodyPr lIns="0" tIns="0" rIns="0" bIns="0" rtlCol="0" anchor="ctr"/>
          <a:lstStyle/>
          <a:p>
            <a:pPr marL="749300" lvl="0"/>
            <a:r>
              <a:rPr lang="en-US" sz="1100">
                <a:latin typeface="Arial" panose="020B0604020202020204" pitchFamily="34" charset="0"/>
                <a:cs typeface="Arial" panose="020B0604020202020204" pitchFamily="34" charset="0"/>
              </a:rPr>
              <a:t>Technology makes it easy for scammers to fake caller ID information, so the name and number you see aren’t always real. If someone calls asking for money or personal information, hang up. If you think the caller might be telling the truth, call back to a number you know is legitimate.</a:t>
            </a:r>
          </a:p>
        </p:txBody>
      </p:sp>
      <p:sp>
        <p:nvSpPr>
          <p:cNvPr id="26" name="Rectangle: Rounded Corners 25">
            <a:extLst>
              <a:ext uri="{FF2B5EF4-FFF2-40B4-BE49-F238E27FC236}">
                <a16:creationId xmlns:a16="http://schemas.microsoft.com/office/drawing/2014/main" id="{B659DC83-1186-C056-5597-A0E469D764E4}"/>
              </a:ext>
            </a:extLst>
          </p:cNvPr>
          <p:cNvSpPr/>
          <p:nvPr/>
        </p:nvSpPr>
        <p:spPr bwMode="auto">
          <a:xfrm>
            <a:off x="955159" y="3667192"/>
            <a:ext cx="7921044" cy="685800"/>
          </a:xfrm>
          <a:prstGeom prst="roundRect">
            <a:avLst/>
          </a:prstGeom>
          <a:noFill/>
          <a:ln>
            <a:noFill/>
          </a:ln>
        </p:spPr>
        <p:txBody>
          <a:bodyPr lIns="0" tIns="0" rIns="0" bIns="0" rtlCol="0" anchor="ctr"/>
          <a:lstStyle/>
          <a:p>
            <a:pPr marL="749300" lvl="0"/>
            <a:r>
              <a:rPr lang="en-US" sz="1100">
                <a:latin typeface="Arial" panose="020B0604020202020204" pitchFamily="34" charset="0"/>
                <a:cs typeface="Arial" panose="020B0604020202020204" pitchFamily="34" charset="0"/>
              </a:rPr>
              <a:t>Some companies use free trials to sign you up for products and bill you every month until you cancel. Before you agree to a free trial, research the company and read the cancellation policy. Always review your monthly statements for charges you don’t recognize.</a:t>
            </a:r>
          </a:p>
        </p:txBody>
      </p:sp>
      <p:sp>
        <p:nvSpPr>
          <p:cNvPr id="28" name="Rectangle: Rounded Corners 27">
            <a:extLst>
              <a:ext uri="{FF2B5EF4-FFF2-40B4-BE49-F238E27FC236}">
                <a16:creationId xmlns:a16="http://schemas.microsoft.com/office/drawing/2014/main" id="{7651B543-CEF6-C969-DC53-D605BA59D260}"/>
              </a:ext>
            </a:extLst>
          </p:cNvPr>
          <p:cNvSpPr/>
          <p:nvPr/>
        </p:nvSpPr>
        <p:spPr bwMode="auto">
          <a:xfrm>
            <a:off x="232356" y="2008457"/>
            <a:ext cx="1371600" cy="685800"/>
          </a:xfrm>
          <a:prstGeom prst="roundRect">
            <a:avLst/>
          </a:prstGeom>
          <a:solidFill>
            <a:srgbClr val="FF6A14">
              <a:alpha val="34902"/>
            </a:srgbClr>
          </a:solidFill>
          <a:ln>
            <a:noFill/>
          </a:ln>
        </p:spPr>
        <p:txBody>
          <a:bodyPr lIns="0" tIns="0" rIns="0" bIns="0" rtlCol="0" anchor="ctr"/>
          <a:lstStyle/>
          <a:p>
            <a:pPr lvl="0" algn="ctr"/>
            <a:r>
              <a:rPr lang="en-US" sz="1200" b="1">
                <a:latin typeface="Arial" panose="020B0604020202020204" pitchFamily="34" charset="0"/>
                <a:cs typeface="Arial" panose="020B0604020202020204" pitchFamily="34" charset="0"/>
              </a:rPr>
              <a:t>Don’t believe caller ID</a:t>
            </a:r>
            <a:endParaRPr lang="en-US" sz="1200">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FE70E586-FB85-D956-F1A4-85BF20182426}"/>
              </a:ext>
            </a:extLst>
          </p:cNvPr>
          <p:cNvSpPr/>
          <p:nvPr/>
        </p:nvSpPr>
        <p:spPr bwMode="auto">
          <a:xfrm>
            <a:off x="232356" y="3682599"/>
            <a:ext cx="1371600" cy="685800"/>
          </a:xfrm>
          <a:prstGeom prst="roundRect">
            <a:avLst/>
          </a:prstGeom>
          <a:solidFill>
            <a:srgbClr val="FF6A14">
              <a:alpha val="34902"/>
            </a:srgbClr>
          </a:solidFill>
          <a:ln>
            <a:noFill/>
          </a:ln>
        </p:spPr>
        <p:txBody>
          <a:bodyPr lIns="0" tIns="0" rIns="0" bIns="0" rtlCol="0" anchor="ctr"/>
          <a:lstStyle/>
          <a:p>
            <a:pPr lvl="0" algn="ctr"/>
            <a:r>
              <a:rPr lang="en-US" sz="1200" b="1">
                <a:latin typeface="Arial" panose="020B0604020202020204" pitchFamily="34" charset="0"/>
                <a:cs typeface="Arial" panose="020B0604020202020204" pitchFamily="34" charset="0"/>
              </a:rPr>
              <a:t>Be skeptical of free trial offers</a:t>
            </a:r>
            <a:endParaRPr lang="en-US" sz="1200">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16BB8468-F37F-95FF-E976-BFD02AE12F41}"/>
              </a:ext>
            </a:extLst>
          </p:cNvPr>
          <p:cNvSpPr/>
          <p:nvPr/>
        </p:nvSpPr>
        <p:spPr bwMode="auto">
          <a:xfrm>
            <a:off x="955159" y="2830808"/>
            <a:ext cx="7921044" cy="685800"/>
          </a:xfrm>
          <a:prstGeom prst="roundRect">
            <a:avLst/>
          </a:prstGeom>
          <a:noFill/>
          <a:ln>
            <a:noFill/>
          </a:ln>
        </p:spPr>
        <p:txBody>
          <a:bodyPr lIns="0" tIns="0" rIns="0" bIns="0" rtlCol="0" anchor="ctr"/>
          <a:lstStyle/>
          <a:p>
            <a:pPr marL="749300" lvl="0"/>
            <a:r>
              <a:rPr lang="en-US" sz="1100">
                <a:latin typeface="Arial" panose="020B0604020202020204" pitchFamily="34" charset="0"/>
                <a:cs typeface="Arial" panose="020B0604020202020204" pitchFamily="34" charset="0"/>
              </a:rPr>
              <a:t>Credit cards have significant fraud protection built in, but some payment methods don’t. Wiring money is risky because it’s nearly impossible to get your money back; that’s also true for reloadable cards (like MoneyPak or Reloadit) and gift cards (like iTunes or Google Play). Government offices and honest companies won’t require you to use these payment methods.</a:t>
            </a:r>
          </a:p>
        </p:txBody>
      </p:sp>
      <p:sp>
        <p:nvSpPr>
          <p:cNvPr id="32" name="Rectangle: Rounded Corners 31">
            <a:extLst>
              <a:ext uri="{FF2B5EF4-FFF2-40B4-BE49-F238E27FC236}">
                <a16:creationId xmlns:a16="http://schemas.microsoft.com/office/drawing/2014/main" id="{AD39131B-0527-3AB9-50CC-ED6D97AA8005}"/>
              </a:ext>
            </a:extLst>
          </p:cNvPr>
          <p:cNvSpPr/>
          <p:nvPr/>
        </p:nvSpPr>
        <p:spPr bwMode="auto">
          <a:xfrm>
            <a:off x="232356" y="2846215"/>
            <a:ext cx="1371600" cy="685800"/>
          </a:xfrm>
          <a:prstGeom prst="roundRect">
            <a:avLst/>
          </a:prstGeom>
          <a:solidFill>
            <a:srgbClr val="FF6A14">
              <a:alpha val="34902"/>
            </a:srgbClr>
          </a:solidFill>
          <a:ln>
            <a:noFill/>
          </a:ln>
        </p:spPr>
        <p:txBody>
          <a:bodyPr lIns="0" tIns="0" rIns="0" bIns="0" rtlCol="0" anchor="ctr"/>
          <a:lstStyle/>
          <a:p>
            <a:pPr lvl="0" algn="ctr"/>
            <a:r>
              <a:rPr lang="en-US" sz="1200" b="1">
                <a:latin typeface="Arial" panose="020B0604020202020204" pitchFamily="34" charset="0"/>
                <a:cs typeface="Arial" panose="020B0604020202020204" pitchFamily="34" charset="0"/>
              </a:rPr>
              <a:t>Consider how</a:t>
            </a:r>
          </a:p>
          <a:p>
            <a:pPr lvl="0" algn="ctr"/>
            <a:r>
              <a:rPr lang="en-US" sz="1200" b="1">
                <a:latin typeface="Arial" panose="020B0604020202020204" pitchFamily="34" charset="0"/>
                <a:cs typeface="Arial" panose="020B0604020202020204" pitchFamily="34" charset="0"/>
              </a:rPr>
              <a:t>you pay</a:t>
            </a:r>
            <a:endParaRPr lang="en-US" sz="120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7148A8C6-0F3A-F607-21BC-966096584DCE}"/>
              </a:ext>
            </a:extLst>
          </p:cNvPr>
          <p:cNvSpPr/>
          <p:nvPr/>
        </p:nvSpPr>
        <p:spPr bwMode="auto">
          <a:xfrm>
            <a:off x="955159" y="4546568"/>
            <a:ext cx="7921044" cy="685800"/>
          </a:xfrm>
          <a:prstGeom prst="roundRect">
            <a:avLst/>
          </a:prstGeom>
          <a:noFill/>
          <a:ln>
            <a:noFill/>
          </a:ln>
        </p:spPr>
        <p:txBody>
          <a:bodyPr lIns="0" tIns="0" rIns="0" bIns="0" rtlCol="0" anchor="ctr"/>
          <a:lstStyle/>
          <a:p>
            <a:pPr marL="74930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pitchFamily="34" charset="0"/>
                <a:cs typeface="Arial" panose="020B0604020202020204" pitchFamily="34" charset="0"/>
              </a:rPr>
              <a:t>Set up notifications for unusual account activity, large transactions, or changes to personal information. Many financial institutions and custodians offer customizable alerts that can help you detect fraud early and respond quickly.</a:t>
            </a:r>
          </a:p>
        </p:txBody>
      </p:sp>
      <p:sp>
        <p:nvSpPr>
          <p:cNvPr id="12" name="Rectangle: Rounded Corners 11">
            <a:extLst>
              <a:ext uri="{FF2B5EF4-FFF2-40B4-BE49-F238E27FC236}">
                <a16:creationId xmlns:a16="http://schemas.microsoft.com/office/drawing/2014/main" id="{4546A972-E14D-8D24-B181-49010B7250F9}"/>
              </a:ext>
            </a:extLst>
          </p:cNvPr>
          <p:cNvSpPr/>
          <p:nvPr/>
        </p:nvSpPr>
        <p:spPr bwMode="auto">
          <a:xfrm>
            <a:off x="232356" y="4528566"/>
            <a:ext cx="1371600" cy="707074"/>
          </a:xfrm>
          <a:prstGeom prst="roundRect">
            <a:avLst/>
          </a:prstGeom>
          <a:solidFill>
            <a:srgbClr val="FF6A14">
              <a:alpha val="34902"/>
            </a:srgbClr>
          </a:solidFill>
          <a:ln>
            <a:noFill/>
          </a:ln>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panose="020B0604020202020204" pitchFamily="34" charset="0"/>
                <a:cs typeface="Arial" panose="020B0604020202020204" pitchFamily="34" charset="0"/>
              </a:rPr>
              <a:t>Enable Real-Time Alerts</a:t>
            </a:r>
            <a:endParaRPr kumimoji="0" lang="en-US" sz="12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FE693809-FE49-830E-DF37-6D33AE04E0C9}"/>
              </a:ext>
            </a:extLst>
          </p:cNvPr>
          <p:cNvSpPr>
            <a:spLocks/>
          </p:cNvSpPr>
          <p:nvPr/>
        </p:nvSpPr>
        <p:spPr bwMode="auto">
          <a:xfrm>
            <a:off x="228600" y="5445208"/>
            <a:ext cx="8440430" cy="5539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If you spot a scam, report it at </a:t>
            </a:r>
            <a:r>
              <a:rPr lang="en-US" sz="1000" u="sng">
                <a:latin typeface="Arial" panose="020B0604020202020204" pitchFamily="34" charset="0"/>
                <a:cs typeface="Arial" panose="020B0604020202020204" pitchFamily="34" charset="0"/>
              </a:rPr>
              <a:t>ftc.gov/complaint</a:t>
            </a:r>
            <a:r>
              <a:rPr lang="en-US" sz="1000">
                <a:latin typeface="Arial" panose="020B0604020202020204" pitchFamily="34" charset="0"/>
                <a:cs typeface="Arial" panose="020B0604020202020204" pitchFamily="34" charset="0"/>
              </a:rPr>
              <a:t>. Your reports help the FTC and other law enforcement investigate scams and bring criminals to justice. </a:t>
            </a:r>
            <a:r>
              <a:rPr kumimoji="0" lang="en-US" sz="1000" b="0" i="0" u="none" strike="noStrike" kern="1200" cap="none" spc="0" normalizeH="0" baseline="0" noProof="0">
                <a:ln>
                  <a:noFill/>
                </a:ln>
                <a:effectLst/>
                <a:uLnTx/>
                <a:uFillTx/>
                <a:latin typeface="Arial" panose="020B0604020202020204" pitchFamily="34" charset="0"/>
                <a:cs typeface="Arial" panose="020B0604020202020204" pitchFamily="34" charset="0"/>
                <a:sym typeface="Lato Bold" charset="0"/>
              </a:rPr>
              <a:t>If you or anyone you know has been a victim of exploitation, consider reporting this to </a:t>
            </a:r>
            <a:r>
              <a:rPr kumimoji="0" lang="en-US" sz="1000" b="0" i="0" u="none" strike="noStrike" kern="1200" cap="none" spc="0" normalizeH="0" baseline="0" noProof="0">
                <a:ln>
                  <a:noFill/>
                </a:ln>
                <a:effectLst/>
                <a:uLnTx/>
                <a:uFillTx/>
                <a:latin typeface="Arial" panose="020B0604020202020204" pitchFamily="34" charset="0"/>
                <a:cs typeface="Arial" panose="020B0604020202020204" pitchFamily="34" charset="0"/>
                <a:sym typeface="Lato Bold" charset="0"/>
                <a:hlinkClick r:id="rId3">
                  <a:extLst>
                    <a:ext uri="{A12FA001-AC4F-418D-AE19-62706E023703}">
                      <ahyp:hlinkClr xmlns:ahyp="http://schemas.microsoft.com/office/drawing/2018/hyperlinkcolor" val="tx"/>
                    </a:ext>
                  </a:extLst>
                </a:hlinkClick>
              </a:rPr>
              <a:t>the Department of Justice National Elder Abuse Hotline </a:t>
            </a:r>
            <a:r>
              <a:rPr kumimoji="0" lang="en-US" sz="1000" b="0" i="0" u="none" strike="noStrike" kern="1200" cap="none" spc="0" normalizeH="0" baseline="0" noProof="0">
                <a:ln>
                  <a:noFill/>
                </a:ln>
                <a:effectLst/>
                <a:uLnTx/>
                <a:uFillTx/>
                <a:latin typeface="Arial" panose="020B0604020202020204" pitchFamily="34" charset="0"/>
                <a:cs typeface="Arial" panose="020B0604020202020204" pitchFamily="34" charset="0"/>
                <a:sym typeface="Lato Bold" charset="0"/>
              </a:rPr>
              <a:t>or to the </a:t>
            </a:r>
            <a:r>
              <a:rPr kumimoji="0" lang="en-US" sz="1000" b="0" i="0" u="none" strike="noStrike" kern="1200" cap="none" spc="0" normalizeH="0" baseline="0" noProof="0">
                <a:ln>
                  <a:noFill/>
                </a:ln>
                <a:effectLst/>
                <a:uLnTx/>
                <a:uFillTx/>
                <a:latin typeface="Arial" panose="020B0604020202020204" pitchFamily="34" charset="0"/>
                <a:cs typeface="Arial" panose="020B0604020202020204" pitchFamily="34" charset="0"/>
                <a:sym typeface="Lato Bold" charset="0"/>
                <a:hlinkClick r:id="rId4">
                  <a:extLst>
                    <a:ext uri="{A12FA001-AC4F-418D-AE19-62706E023703}">
                      <ahyp:hlinkClr xmlns:ahyp="http://schemas.microsoft.com/office/drawing/2018/hyperlinkcolor" val="tx"/>
                    </a:ext>
                  </a:extLst>
                </a:hlinkClick>
              </a:rPr>
              <a:t>FBI Internet Complaint Center</a:t>
            </a:r>
            <a:r>
              <a:rPr kumimoji="0" lang="en-US" sz="1000" b="0" i="0" u="none" strike="noStrike" kern="1200" cap="none" spc="0" normalizeH="0" baseline="0" noProof="0">
                <a:ln>
                  <a:noFill/>
                </a:ln>
                <a:effectLst/>
                <a:uLnTx/>
                <a:uFillTx/>
                <a:latin typeface="Arial" panose="020B0604020202020204" pitchFamily="34" charset="0"/>
                <a:cs typeface="Arial" panose="020B0604020202020204" pitchFamily="34" charset="0"/>
                <a:sym typeface="Lato Bold" charset="0"/>
              </a:rPr>
              <a:t>.</a:t>
            </a:r>
          </a:p>
        </p:txBody>
      </p:sp>
      <p:sp>
        <p:nvSpPr>
          <p:cNvPr id="8" name="TextBox 7">
            <a:extLst>
              <a:ext uri="{FF2B5EF4-FFF2-40B4-BE49-F238E27FC236}">
                <a16:creationId xmlns:a16="http://schemas.microsoft.com/office/drawing/2014/main" id="{F3403BD6-8094-4583-EB2B-2DF0A50D37AE}"/>
              </a:ext>
            </a:extLst>
          </p:cNvPr>
          <p:cNvSpPr txBox="1"/>
          <p:nvPr/>
        </p:nvSpPr>
        <p:spPr>
          <a:xfrm>
            <a:off x="228600" y="5999206"/>
            <a:ext cx="6629759" cy="461665"/>
          </a:xfrm>
          <a:prstGeom prst="rect">
            <a:avLst/>
          </a:prstGeom>
          <a:noFill/>
        </p:spPr>
        <p:txBody>
          <a:bodyPr wrap="square" lIns="91440" tIns="45720" rIns="91440" bIns="45720" anchor="t">
            <a:spAutoFit/>
          </a:bodyPr>
          <a:lstStyle/>
          <a:p>
            <a:r>
              <a:rPr lang="en-US" sz="800" i="1" kern="100">
                <a:solidFill>
                  <a:schemeClr val="bg1">
                    <a:lumMod val="50000"/>
                  </a:schemeClr>
                </a:solidFill>
                <a:effectLst/>
                <a:latin typeface="Arial"/>
                <a:ea typeface="Aptos" panose="020B0004020202020204" pitchFamily="34" charset="0"/>
                <a:cs typeface="Arial"/>
              </a:rPr>
              <a:t>Source: Federal Trade Commission (FTC</a:t>
            </a:r>
            <a:r>
              <a:rPr lang="en-US" sz="800" i="1" kern="100">
                <a:solidFill>
                  <a:schemeClr val="bg1">
                    <a:lumMod val="50000"/>
                  </a:schemeClr>
                </a:solidFill>
                <a:latin typeface="Arial"/>
                <a:ea typeface="Aptos" panose="020B0004020202020204" pitchFamily="34" charset="0"/>
                <a:cs typeface="Arial"/>
              </a:rPr>
              <a:t>) –</a:t>
            </a:r>
            <a:r>
              <a:rPr lang="en-US" sz="800" i="1" kern="100">
                <a:solidFill>
                  <a:schemeClr val="bg1">
                    <a:lumMod val="50000"/>
                  </a:schemeClr>
                </a:solidFill>
                <a:effectLst/>
                <a:latin typeface="Arial"/>
                <a:ea typeface="Aptos" panose="020B0004020202020204" pitchFamily="34" charset="0"/>
                <a:cs typeface="Arial"/>
              </a:rPr>
              <a:t> “How To Avoid a Scam” (July 2023)</a:t>
            </a:r>
          </a:p>
          <a:p>
            <a:pPr marL="0" marR="0"/>
            <a:r>
              <a:rPr lang="en-US" sz="800" i="1" kern="100" baseline="30000">
                <a:solidFill>
                  <a:schemeClr val="bg1">
                    <a:lumMod val="50000"/>
                  </a:schemeClr>
                </a:solidFill>
                <a:effectLst/>
                <a:latin typeface="Arial"/>
                <a:ea typeface="Aptos" panose="020B0004020202020204" pitchFamily="34" charset="0"/>
                <a:cs typeface="Arial"/>
              </a:rPr>
              <a:t>2</a:t>
            </a:r>
            <a:r>
              <a:rPr lang="en-US" sz="800" i="1" kern="100">
                <a:solidFill>
                  <a:schemeClr val="bg1">
                    <a:lumMod val="50000"/>
                  </a:schemeClr>
                </a:solidFill>
                <a:effectLst/>
                <a:latin typeface="Arial"/>
                <a:ea typeface="Aptos" panose="020B0004020202020204" pitchFamily="34" charset="0"/>
                <a:cs typeface="Arial"/>
              </a:rPr>
              <a:t>Source: Federal Trade Commission (FTC) – “What to Do if You Were Scammed” (July 2022)</a:t>
            </a:r>
            <a:endParaRPr lang="en-US" sz="800" kern="100">
              <a:solidFill>
                <a:schemeClr val="bg1">
                  <a:lumMod val="50000"/>
                </a:schemeClr>
              </a:solidFill>
              <a:effectLst/>
              <a:latin typeface="Arial"/>
              <a:ea typeface="Aptos" panose="020B0004020202020204" pitchFamily="34" charset="0"/>
              <a:cs typeface="Arial"/>
            </a:endParaRPr>
          </a:p>
          <a:p>
            <a:r>
              <a:rPr lang="en-US" sz="800" i="1" kern="100" baseline="30000">
                <a:solidFill>
                  <a:schemeClr val="bg1">
                    <a:lumMod val="50000"/>
                  </a:schemeClr>
                </a:solidFill>
                <a:effectLst/>
                <a:latin typeface="Arial"/>
                <a:ea typeface="Aptos" panose="020B0004020202020204" pitchFamily="34" charset="0"/>
                <a:cs typeface="Arial"/>
              </a:rPr>
              <a:t>3</a:t>
            </a:r>
            <a:r>
              <a:rPr lang="en-US" sz="800" i="1" kern="100">
                <a:solidFill>
                  <a:schemeClr val="bg1">
                    <a:lumMod val="50000"/>
                  </a:schemeClr>
                </a:solidFill>
                <a:effectLst/>
                <a:latin typeface="Arial"/>
                <a:ea typeface="Aptos" panose="020B0004020202020204" pitchFamily="34" charset="0"/>
                <a:cs typeface="Arial"/>
              </a:rPr>
              <a:t>Source: Federal Trade Commission (FTC) – “Protect Your Personal Informatio</a:t>
            </a:r>
            <a:r>
              <a:rPr lang="en-US" sz="800" i="1" kern="100">
                <a:solidFill>
                  <a:schemeClr val="bg1">
                    <a:lumMod val="50000"/>
                  </a:schemeClr>
                </a:solidFill>
                <a:latin typeface="Arial"/>
                <a:ea typeface="Aptos" panose="020B0004020202020204" pitchFamily="34" charset="0"/>
                <a:cs typeface="Arial"/>
              </a:rPr>
              <a:t>n from Hackers and Scammers” (November 2024)</a:t>
            </a:r>
            <a:endParaRPr lang="en-US" sz="800" kern="100">
              <a:solidFill>
                <a:schemeClr val="bg1">
                  <a:lumMod val="50000"/>
                </a:schemeClr>
              </a:solidFill>
              <a:effectLst/>
              <a:latin typeface="Arial"/>
              <a:ea typeface="Aptos" panose="020B0004020202020204" pitchFamily="34" charset="0"/>
              <a:cs typeface="Arial"/>
            </a:endParaRPr>
          </a:p>
        </p:txBody>
      </p:sp>
    </p:spTree>
    <p:extLst>
      <p:ext uri="{BB962C8B-B14F-4D97-AF65-F5344CB8AC3E}">
        <p14:creationId xmlns:p14="http://schemas.microsoft.com/office/powerpoint/2010/main" val="147695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577DA-F12F-4909-DEE2-92D4D3BB9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E2E35-F971-2DB2-37DD-E9B8887BF5D1}"/>
              </a:ext>
            </a:extLst>
          </p:cNvPr>
          <p:cNvSpPr>
            <a:spLocks noGrp="1"/>
          </p:cNvSpPr>
          <p:nvPr>
            <p:ph type="title"/>
          </p:nvPr>
        </p:nvSpPr>
        <p:spPr/>
        <p:txBody>
          <a:bodyPr>
            <a:normAutofit/>
          </a:bodyPr>
          <a:lstStyle/>
          <a:p>
            <a:r>
              <a:rPr lang="en-US">
                <a:solidFill>
                  <a:schemeClr val="accent1"/>
                </a:solidFill>
              </a:rPr>
              <a:t>Evolving Threats in 2026</a:t>
            </a:r>
          </a:p>
        </p:txBody>
      </p:sp>
      <p:sp>
        <p:nvSpPr>
          <p:cNvPr id="4" name="Footer Placeholder 3">
            <a:extLst>
              <a:ext uri="{FF2B5EF4-FFF2-40B4-BE49-F238E27FC236}">
                <a16:creationId xmlns:a16="http://schemas.microsoft.com/office/drawing/2014/main" id="{100C00F2-BCAF-7721-969C-29220AD0B673}"/>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www.FiducientAdvisors.com</a:t>
            </a:r>
          </a:p>
        </p:txBody>
      </p:sp>
      <p:sp>
        <p:nvSpPr>
          <p:cNvPr id="5" name="Slide Number Placeholder 4">
            <a:extLst>
              <a:ext uri="{FF2B5EF4-FFF2-40B4-BE49-F238E27FC236}">
                <a16:creationId xmlns:a16="http://schemas.microsoft.com/office/drawing/2014/main" id="{AE56342E-9C5E-6219-AE80-2E37D3446B57}"/>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63</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000E7C5C-65AA-C9BC-CF03-3D74D5FABDFF}"/>
              </a:ext>
            </a:extLst>
          </p:cNvPr>
          <p:cNvSpPr/>
          <p:nvPr/>
        </p:nvSpPr>
        <p:spPr bwMode="auto">
          <a:xfrm>
            <a:off x="989503" y="1204254"/>
            <a:ext cx="7886700" cy="685800"/>
          </a:xfrm>
          <a:prstGeom prst="roundRect">
            <a:avLst/>
          </a:prstGeom>
          <a:noFill/>
          <a:ln>
            <a:noFill/>
          </a:ln>
        </p:spPr>
        <p:txBody>
          <a:bodyPr lIns="0" tIns="0" rIns="0" bIns="0" rtlCol="0" anchor="ctr"/>
          <a:lstStyle/>
          <a:p>
            <a:pPr marL="749300" lvl="0" algn="just"/>
            <a:r>
              <a:rPr lang="en-US" sz="1100" dirty="0">
                <a:latin typeface="Arial" panose="020B0604020202020204" pitchFamily="34" charset="0"/>
                <a:cs typeface="Arial" panose="020B0604020202020204" pitchFamily="34" charset="0"/>
              </a:rPr>
              <a:t>Fraudsters are increasingly using artificial intelligence to create convincing voice clones and deepfake videos, impersonating family members, advisors or executives. Always verify unexpected requests through a trusted channel – such as calling a known number – before acting. Be skeptical of urgent financial or personal requests, even if they sound familiar</a:t>
            </a:r>
          </a:p>
        </p:txBody>
      </p:sp>
      <p:sp>
        <p:nvSpPr>
          <p:cNvPr id="22" name="Rectangle: Rounded Corners 21">
            <a:extLst>
              <a:ext uri="{FF2B5EF4-FFF2-40B4-BE49-F238E27FC236}">
                <a16:creationId xmlns:a16="http://schemas.microsoft.com/office/drawing/2014/main" id="{FA8FECF5-8715-C34C-3A6B-8B19123E1D5A}"/>
              </a:ext>
            </a:extLst>
          </p:cNvPr>
          <p:cNvSpPr/>
          <p:nvPr/>
        </p:nvSpPr>
        <p:spPr bwMode="auto">
          <a:xfrm>
            <a:off x="232356" y="1204254"/>
            <a:ext cx="1371600" cy="685800"/>
          </a:xfrm>
          <a:prstGeom prst="roundRect">
            <a:avLst/>
          </a:prstGeom>
          <a:solidFill>
            <a:srgbClr val="FF6A14">
              <a:alpha val="34902"/>
            </a:srgbClr>
          </a:solidFill>
          <a:ln>
            <a:noFill/>
          </a:ln>
        </p:spPr>
        <p:txBody>
          <a:bodyPr lIns="0" tIns="0" rIns="0" bIns="0" rtlCol="0" anchor="ctr"/>
          <a:lstStyle/>
          <a:p>
            <a:pPr lvl="0" algn="ctr"/>
            <a:r>
              <a:rPr lang="en-US" sz="1200" b="1">
                <a:latin typeface="Arial" panose="020B0604020202020204" pitchFamily="34" charset="0"/>
                <a:cs typeface="Arial" panose="020B0604020202020204" pitchFamily="34" charset="0"/>
              </a:rPr>
              <a:t>AI-Driven Threats</a:t>
            </a:r>
            <a:endParaRPr lang="en-US" sz="1200">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8F54EB74-DFFE-CD35-66FE-4898BE60EE01}"/>
              </a:ext>
            </a:extLst>
          </p:cNvPr>
          <p:cNvSpPr/>
          <p:nvPr/>
        </p:nvSpPr>
        <p:spPr bwMode="auto">
          <a:xfrm>
            <a:off x="989503" y="1993050"/>
            <a:ext cx="7886700" cy="685800"/>
          </a:xfrm>
          <a:prstGeom prst="roundRect">
            <a:avLst/>
          </a:prstGeom>
          <a:noFill/>
          <a:ln>
            <a:noFill/>
          </a:ln>
        </p:spPr>
        <p:txBody>
          <a:bodyPr lIns="0" tIns="0" rIns="0" bIns="0" rtlCol="0" anchor="ctr"/>
          <a:lstStyle/>
          <a:p>
            <a:pPr marL="749300" algn="just"/>
            <a:r>
              <a:rPr lang="en-US" sz="1100" dirty="0">
                <a:latin typeface="Arial" panose="020B0604020202020204" pitchFamily="34" charset="0"/>
                <a:cs typeface="Arial" panose="020B0604020202020204" pitchFamily="34" charset="0"/>
              </a:rPr>
              <a:t>QR codes are now a common attack vector. Scammers embed malicious links in QR codes sent via email, text, or even on physical invoices. Avoid scanning codes from unsolicited sources; instead, manually type the official website address. Similarly, be cautious with peer-to-peer payment apps—only send money to verified contacts.</a:t>
            </a:r>
          </a:p>
        </p:txBody>
      </p:sp>
      <p:sp>
        <p:nvSpPr>
          <p:cNvPr id="26" name="Rectangle: Rounded Corners 25">
            <a:extLst>
              <a:ext uri="{FF2B5EF4-FFF2-40B4-BE49-F238E27FC236}">
                <a16:creationId xmlns:a16="http://schemas.microsoft.com/office/drawing/2014/main" id="{2998871B-24C8-5C9E-CFC5-9A9ED84B0495}"/>
              </a:ext>
            </a:extLst>
          </p:cNvPr>
          <p:cNvSpPr/>
          <p:nvPr/>
        </p:nvSpPr>
        <p:spPr bwMode="auto">
          <a:xfrm>
            <a:off x="955159" y="3667192"/>
            <a:ext cx="7921044" cy="685800"/>
          </a:xfrm>
          <a:prstGeom prst="roundRect">
            <a:avLst/>
          </a:prstGeom>
          <a:noFill/>
          <a:ln>
            <a:noFill/>
          </a:ln>
        </p:spPr>
        <p:txBody>
          <a:bodyPr lIns="0" tIns="0" rIns="0" bIns="0" rtlCol="0" anchor="ctr"/>
          <a:lstStyle/>
          <a:p>
            <a:pPr marL="749300" algn="just"/>
            <a:r>
              <a:rPr lang="en-US" sz="1100" dirty="0">
                <a:latin typeface="Arial" panose="020B0604020202020204" pitchFamily="34" charset="0"/>
                <a:cs typeface="Arial" panose="020B0604020202020204" pitchFamily="34" charset="0"/>
              </a:rPr>
              <a:t>Digital assets like cryptocurrency are prime targets for fraud. Verify custodians and platforms before investing and avoid unsolicited pitches promising guaranteed returns. Use hardware wallets or secure custodial solutions and enable MFA on all crypto-related accounts.</a:t>
            </a:r>
          </a:p>
        </p:txBody>
      </p:sp>
      <p:sp>
        <p:nvSpPr>
          <p:cNvPr id="28" name="Rectangle: Rounded Corners 27">
            <a:extLst>
              <a:ext uri="{FF2B5EF4-FFF2-40B4-BE49-F238E27FC236}">
                <a16:creationId xmlns:a16="http://schemas.microsoft.com/office/drawing/2014/main" id="{C557CC1C-ADB2-35B1-CE75-18C1912B3093}"/>
              </a:ext>
            </a:extLst>
          </p:cNvPr>
          <p:cNvSpPr/>
          <p:nvPr/>
        </p:nvSpPr>
        <p:spPr bwMode="auto">
          <a:xfrm>
            <a:off x="232356" y="2008457"/>
            <a:ext cx="1371600" cy="685800"/>
          </a:xfrm>
          <a:prstGeom prst="roundRect">
            <a:avLst/>
          </a:prstGeom>
          <a:solidFill>
            <a:srgbClr val="FF6A14">
              <a:alpha val="34902"/>
            </a:srgbClr>
          </a:solidFill>
          <a:ln>
            <a:noFill/>
          </a:ln>
        </p:spPr>
        <p:txBody>
          <a:bodyPr lIns="0" tIns="0" rIns="0" bIns="0" rtlCol="0" anchor="ctr"/>
          <a:lstStyle/>
          <a:p>
            <a:pPr lvl="0" algn="ctr"/>
            <a:r>
              <a:rPr lang="en-US" sz="1200" b="1">
                <a:latin typeface="Arial" panose="020B0604020202020204" pitchFamily="34" charset="0"/>
                <a:cs typeface="Arial" panose="020B0604020202020204" pitchFamily="34" charset="0"/>
              </a:rPr>
              <a:t>QR Code &amp; Payment Scams</a:t>
            </a:r>
            <a:endParaRPr lang="en-US" sz="1200">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CB1CA724-BF86-5409-681B-E23D7E5BE6B0}"/>
              </a:ext>
            </a:extLst>
          </p:cNvPr>
          <p:cNvSpPr/>
          <p:nvPr/>
        </p:nvSpPr>
        <p:spPr bwMode="auto">
          <a:xfrm>
            <a:off x="232356" y="3682599"/>
            <a:ext cx="1371600" cy="685800"/>
          </a:xfrm>
          <a:prstGeom prst="roundRect">
            <a:avLst/>
          </a:prstGeom>
          <a:solidFill>
            <a:srgbClr val="FF6A14">
              <a:alpha val="34902"/>
            </a:srgbClr>
          </a:solidFill>
          <a:ln>
            <a:noFill/>
          </a:ln>
        </p:spPr>
        <p:txBody>
          <a:bodyPr lIns="0" tIns="0" rIns="0" bIns="0" rtlCol="0" anchor="ctr"/>
          <a:lstStyle/>
          <a:p>
            <a:pPr lvl="0" algn="ctr"/>
            <a:r>
              <a:rPr lang="en-US" sz="1200" b="1">
                <a:latin typeface="Arial" panose="020B0604020202020204" pitchFamily="34" charset="0"/>
                <a:cs typeface="Arial" panose="020B0604020202020204" pitchFamily="34" charset="0"/>
              </a:rPr>
              <a:t>Crypto &amp; Digital Asset Risks</a:t>
            </a:r>
            <a:endParaRPr lang="en-US" sz="1200">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A76F2367-9A09-47F2-AD71-B3C9F3C2C5B6}"/>
              </a:ext>
            </a:extLst>
          </p:cNvPr>
          <p:cNvSpPr/>
          <p:nvPr/>
        </p:nvSpPr>
        <p:spPr bwMode="auto">
          <a:xfrm>
            <a:off x="955159" y="2830808"/>
            <a:ext cx="7921044" cy="685800"/>
          </a:xfrm>
          <a:prstGeom prst="roundRect">
            <a:avLst/>
          </a:prstGeom>
          <a:noFill/>
          <a:ln>
            <a:noFill/>
          </a:ln>
        </p:spPr>
        <p:txBody>
          <a:bodyPr lIns="0" tIns="0" rIns="0" bIns="0" rtlCol="0" anchor="ctr"/>
          <a:lstStyle/>
          <a:p>
            <a:pPr marL="749300" algn="just"/>
            <a:r>
              <a:rPr lang="en-US" sz="1100" dirty="0">
                <a:latin typeface="Arial" panose="020B0604020202020204" pitchFamily="34" charset="0"/>
                <a:cs typeface="Arial" panose="020B0604020202020204" pitchFamily="34" charset="0"/>
              </a:rPr>
              <a:t>Password managers are convenient but can be a target for hackers. Use a strong, unique master password and enable multi-factor authentication (MFA) on your password vault. Regularly update stored credentials and monitor for any breach alerts from your provider.</a:t>
            </a:r>
          </a:p>
        </p:txBody>
      </p:sp>
      <p:sp>
        <p:nvSpPr>
          <p:cNvPr id="32" name="Rectangle: Rounded Corners 31">
            <a:extLst>
              <a:ext uri="{FF2B5EF4-FFF2-40B4-BE49-F238E27FC236}">
                <a16:creationId xmlns:a16="http://schemas.microsoft.com/office/drawing/2014/main" id="{86B7DD41-36D3-FA64-2046-1CD1CAEC3436}"/>
              </a:ext>
            </a:extLst>
          </p:cNvPr>
          <p:cNvSpPr/>
          <p:nvPr/>
        </p:nvSpPr>
        <p:spPr bwMode="auto">
          <a:xfrm>
            <a:off x="232356" y="2846215"/>
            <a:ext cx="1371600" cy="685800"/>
          </a:xfrm>
          <a:prstGeom prst="roundRect">
            <a:avLst/>
          </a:prstGeom>
          <a:solidFill>
            <a:srgbClr val="FF6A14">
              <a:alpha val="34902"/>
            </a:srgbClr>
          </a:solidFill>
          <a:ln>
            <a:noFill/>
          </a:ln>
        </p:spPr>
        <p:txBody>
          <a:bodyPr lIns="0" tIns="0" rIns="0" bIns="0" rtlCol="0" anchor="ctr"/>
          <a:lstStyle/>
          <a:p>
            <a:pPr lvl="0" algn="ctr"/>
            <a:r>
              <a:rPr lang="en-US" sz="1200" b="1">
                <a:latin typeface="Arial" panose="020B0604020202020204" pitchFamily="34" charset="0"/>
                <a:cs typeface="Arial" panose="020B0604020202020204" pitchFamily="34" charset="0"/>
              </a:rPr>
              <a:t>Password Manager Security</a:t>
            </a:r>
            <a:endParaRPr lang="en-US" sz="120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F03840A7-61B3-087A-C6AC-26F65C9D4DEC}"/>
              </a:ext>
            </a:extLst>
          </p:cNvPr>
          <p:cNvSpPr/>
          <p:nvPr/>
        </p:nvSpPr>
        <p:spPr bwMode="auto">
          <a:xfrm>
            <a:off x="955159" y="4546568"/>
            <a:ext cx="7921044" cy="685800"/>
          </a:xfrm>
          <a:prstGeom prst="roundRect">
            <a:avLst/>
          </a:prstGeom>
          <a:noFill/>
          <a:ln>
            <a:noFill/>
          </a:ln>
        </p:spPr>
        <p:txBody>
          <a:bodyPr lIns="0" tIns="0" rIns="0" bIns="0" rtlCol="0" anchor="ctr"/>
          <a:lstStyle/>
          <a:p>
            <a:pPr marL="749300" algn="just"/>
            <a:r>
              <a:rPr lang="en-US" sz="1100" dirty="0">
                <a:latin typeface="Arial" panose="020B0604020202020204" pitchFamily="34" charset="0"/>
                <a:cs typeface="Arial" panose="020B0604020202020204" pitchFamily="34" charset="0"/>
              </a:rPr>
              <a:t>Reduce exposure to scams by limiting unsolicited contact. Register phone numbers with the Do Not Call Registry and consider opting out of marketing lists through reputable channels. Fewer unsolicited calls and emails mean fewer opportunities for fraudsters to reach you.</a:t>
            </a:r>
          </a:p>
        </p:txBody>
      </p:sp>
      <p:sp>
        <p:nvSpPr>
          <p:cNvPr id="12" name="Rectangle: Rounded Corners 11">
            <a:extLst>
              <a:ext uri="{FF2B5EF4-FFF2-40B4-BE49-F238E27FC236}">
                <a16:creationId xmlns:a16="http://schemas.microsoft.com/office/drawing/2014/main" id="{3471D213-CD74-96D1-AB42-8D14EF461187}"/>
              </a:ext>
            </a:extLst>
          </p:cNvPr>
          <p:cNvSpPr/>
          <p:nvPr/>
        </p:nvSpPr>
        <p:spPr bwMode="auto">
          <a:xfrm>
            <a:off x="232356" y="4528566"/>
            <a:ext cx="1371600" cy="707074"/>
          </a:xfrm>
          <a:prstGeom prst="roundRect">
            <a:avLst/>
          </a:prstGeom>
          <a:solidFill>
            <a:srgbClr val="FF6A14">
              <a:alpha val="34902"/>
            </a:srgbClr>
          </a:solidFill>
          <a:ln>
            <a:noFill/>
          </a:ln>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panose="020B0604020202020204" pitchFamily="34" charset="0"/>
                <a:cs typeface="Arial" panose="020B0604020202020204" pitchFamily="34" charset="0"/>
              </a:rPr>
              <a:t>Opt-out of solicitations</a:t>
            </a:r>
            <a:endParaRPr kumimoji="0" lang="en-US" sz="12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D33F2186-1557-9FC7-E452-DA20DE902D53}"/>
              </a:ext>
            </a:extLst>
          </p:cNvPr>
          <p:cNvSpPr>
            <a:spLocks/>
          </p:cNvSpPr>
          <p:nvPr/>
        </p:nvSpPr>
        <p:spPr bwMode="auto">
          <a:xfrm>
            <a:off x="228600" y="5445208"/>
            <a:ext cx="8440430" cy="5539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If you spot a scam, report it at </a:t>
            </a:r>
            <a:r>
              <a:rPr lang="en-US" sz="1000" u="sng" dirty="0">
                <a:latin typeface="Arial" panose="020B0604020202020204" pitchFamily="34" charset="0"/>
                <a:cs typeface="Arial" panose="020B0604020202020204" pitchFamily="34" charset="0"/>
              </a:rPr>
              <a:t>ftc.gov/complaint</a:t>
            </a:r>
            <a:r>
              <a:rPr lang="en-US" sz="1000" dirty="0">
                <a:latin typeface="Arial" panose="020B0604020202020204" pitchFamily="34" charset="0"/>
                <a:cs typeface="Arial" panose="020B0604020202020204" pitchFamily="34" charset="0"/>
              </a:rPr>
              <a:t>. Your reports help the FTC and other law enforcement investigate scams and bring criminals to justice. </a:t>
            </a: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Lato Bold" charset="0"/>
              </a:rPr>
              <a:t>If you or anyone you know has been a victim of exploitation, consider reporting this to </a:t>
            </a: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Lato Bold" charset="0"/>
                <a:hlinkClick r:id="rId3">
                  <a:extLst>
                    <a:ext uri="{A12FA001-AC4F-418D-AE19-62706E023703}">
                      <ahyp:hlinkClr xmlns:ahyp="http://schemas.microsoft.com/office/drawing/2018/hyperlinkcolor" val="tx"/>
                    </a:ext>
                  </a:extLst>
                </a:hlinkClick>
              </a:rPr>
              <a:t>the Department of Justice National Elder Abuse Hotline </a:t>
            </a: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Lato Bold" charset="0"/>
              </a:rPr>
              <a:t>or to the </a:t>
            </a: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Lato Bold" charset="0"/>
                <a:hlinkClick r:id="rId4">
                  <a:extLst>
                    <a:ext uri="{A12FA001-AC4F-418D-AE19-62706E023703}">
                      <ahyp:hlinkClr xmlns:ahyp="http://schemas.microsoft.com/office/drawing/2018/hyperlinkcolor" val="tx"/>
                    </a:ext>
                  </a:extLst>
                </a:hlinkClick>
              </a:rPr>
              <a:t>FBI Internet Complaint Center</a:t>
            </a: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Lato Bold" charset="0"/>
              </a:rPr>
              <a:t>.</a:t>
            </a:r>
          </a:p>
        </p:txBody>
      </p:sp>
      <p:sp>
        <p:nvSpPr>
          <p:cNvPr id="8" name="TextBox 7">
            <a:extLst>
              <a:ext uri="{FF2B5EF4-FFF2-40B4-BE49-F238E27FC236}">
                <a16:creationId xmlns:a16="http://schemas.microsoft.com/office/drawing/2014/main" id="{4FBC4916-0799-C902-D476-CB5215B40E7F}"/>
              </a:ext>
            </a:extLst>
          </p:cNvPr>
          <p:cNvSpPr txBox="1"/>
          <p:nvPr/>
        </p:nvSpPr>
        <p:spPr>
          <a:xfrm>
            <a:off x="228600" y="5999206"/>
            <a:ext cx="6629759" cy="707886"/>
          </a:xfrm>
          <a:prstGeom prst="rect">
            <a:avLst/>
          </a:prstGeom>
          <a:noFill/>
        </p:spPr>
        <p:txBody>
          <a:bodyPr wrap="square" lIns="91440" tIns="45720" rIns="91440" bIns="45720" anchor="t">
            <a:spAutoFit/>
          </a:bodyPr>
          <a:lstStyle/>
          <a:p>
            <a:r>
              <a:rPr lang="en-US" sz="800" i="1" kern="100" baseline="30000" dirty="0">
                <a:solidFill>
                  <a:schemeClr val="bg1">
                    <a:lumMod val="50000"/>
                  </a:schemeClr>
                </a:solidFill>
                <a:effectLst/>
                <a:latin typeface="Arial"/>
                <a:ea typeface="Aptos" panose="020B0004020202020204" pitchFamily="34" charset="0"/>
                <a:cs typeface="Arial"/>
              </a:rPr>
              <a:t>1</a:t>
            </a:r>
            <a:r>
              <a:rPr lang="en-US" sz="800" i="1" kern="100" dirty="0">
                <a:solidFill>
                  <a:schemeClr val="bg1">
                    <a:lumMod val="50000"/>
                  </a:schemeClr>
                </a:solidFill>
                <a:effectLst/>
                <a:latin typeface="Arial"/>
                <a:ea typeface="Aptos" panose="020B0004020202020204" pitchFamily="34" charset="0"/>
                <a:cs typeface="Arial"/>
              </a:rPr>
              <a:t> Source: Federal Trade Commission (FTC</a:t>
            </a:r>
            <a:r>
              <a:rPr lang="en-US" sz="800" i="1" kern="100" dirty="0">
                <a:solidFill>
                  <a:schemeClr val="bg1">
                    <a:lumMod val="50000"/>
                  </a:schemeClr>
                </a:solidFill>
                <a:latin typeface="Arial"/>
                <a:ea typeface="Aptos" panose="020B0004020202020204" pitchFamily="34" charset="0"/>
                <a:cs typeface="Arial"/>
              </a:rPr>
              <a:t>) –</a:t>
            </a:r>
            <a:r>
              <a:rPr lang="en-US" sz="800" i="1" kern="100" dirty="0">
                <a:solidFill>
                  <a:schemeClr val="bg1">
                    <a:lumMod val="50000"/>
                  </a:schemeClr>
                </a:solidFill>
                <a:effectLst/>
                <a:latin typeface="Arial"/>
                <a:ea typeface="Aptos" panose="020B0004020202020204" pitchFamily="34" charset="0"/>
                <a:cs typeface="Arial"/>
              </a:rPr>
              <a:t> “How To Avoid a Scam” (July 2023)</a:t>
            </a:r>
          </a:p>
          <a:p>
            <a:r>
              <a:rPr lang="en-US" sz="800" i="1" kern="100" baseline="30000" dirty="0">
                <a:solidFill>
                  <a:schemeClr val="bg1">
                    <a:lumMod val="50000"/>
                  </a:schemeClr>
                </a:solidFill>
                <a:latin typeface="Arial"/>
                <a:cs typeface="Arial"/>
              </a:rPr>
              <a:t>2 </a:t>
            </a:r>
            <a:r>
              <a:rPr lang="en-US" sz="800" i="1" kern="100" dirty="0">
                <a:solidFill>
                  <a:schemeClr val="bg1">
                    <a:lumMod val="50000"/>
                  </a:schemeClr>
                </a:solidFill>
                <a:latin typeface="Arial"/>
                <a:cs typeface="Arial"/>
              </a:rPr>
              <a:t>Source: Cybersecurity &amp; Infrastructure Security Agency (CISA) - “Securing Password Managers” (2024)</a:t>
            </a:r>
          </a:p>
          <a:p>
            <a:r>
              <a:rPr lang="en-US" sz="800" i="1" kern="100" baseline="30000" dirty="0">
                <a:solidFill>
                  <a:schemeClr val="bg1">
                    <a:lumMod val="50000"/>
                  </a:schemeClr>
                </a:solidFill>
                <a:effectLst/>
                <a:latin typeface="Arial"/>
                <a:ea typeface="Aptos" panose="020B0004020202020204" pitchFamily="34" charset="0"/>
                <a:cs typeface="Arial"/>
              </a:rPr>
              <a:t>3 </a:t>
            </a:r>
            <a:r>
              <a:rPr lang="en-US" sz="800" i="1" kern="100" dirty="0">
                <a:solidFill>
                  <a:schemeClr val="bg1">
                    <a:lumMod val="50000"/>
                  </a:schemeClr>
                </a:solidFill>
                <a:effectLst/>
                <a:latin typeface="Arial"/>
                <a:ea typeface="Aptos" panose="020B0004020202020204" pitchFamily="34" charset="0"/>
                <a:cs typeface="Arial"/>
              </a:rPr>
              <a:t>Source: </a:t>
            </a:r>
            <a:r>
              <a:rPr lang="fr-FR" sz="800" i="1" kern="100" dirty="0">
                <a:solidFill>
                  <a:schemeClr val="bg1">
                    <a:lumMod val="50000"/>
                  </a:schemeClr>
                </a:solidFill>
                <a:effectLst/>
                <a:latin typeface="Arial"/>
                <a:ea typeface="Aptos" panose="020B0004020202020204" pitchFamily="34" charset="0"/>
                <a:cs typeface="Arial"/>
              </a:rPr>
              <a:t>FBI Internet Crime Complaint Center (IC3) – </a:t>
            </a:r>
            <a:r>
              <a:rPr lang="en-US" sz="800" i="1" kern="100" dirty="0">
                <a:solidFill>
                  <a:schemeClr val="bg1">
                    <a:lumMod val="50000"/>
                  </a:schemeClr>
                </a:solidFill>
                <a:latin typeface="Arial"/>
                <a:ea typeface="Aptos" panose="020B0004020202020204" pitchFamily="34" charset="0"/>
                <a:cs typeface="Arial"/>
              </a:rPr>
              <a:t>“</a:t>
            </a:r>
            <a:r>
              <a:rPr lang="fr-FR" sz="800" i="1" kern="100" dirty="0" err="1">
                <a:solidFill>
                  <a:schemeClr val="bg1">
                    <a:lumMod val="50000"/>
                  </a:schemeClr>
                </a:solidFill>
                <a:effectLst/>
                <a:latin typeface="Arial"/>
                <a:ea typeface="Aptos" panose="020B0004020202020204" pitchFamily="34" charset="0"/>
                <a:cs typeface="Arial"/>
              </a:rPr>
              <a:t>Annual</a:t>
            </a:r>
            <a:r>
              <a:rPr lang="fr-FR" sz="800" i="1" kern="100" dirty="0">
                <a:solidFill>
                  <a:schemeClr val="bg1">
                    <a:lumMod val="50000"/>
                  </a:schemeClr>
                </a:solidFill>
                <a:effectLst/>
                <a:latin typeface="Arial"/>
                <a:ea typeface="Aptos" panose="020B0004020202020204" pitchFamily="34" charset="0"/>
                <a:cs typeface="Arial"/>
              </a:rPr>
              <a:t> Internet Crime Report</a:t>
            </a:r>
            <a:r>
              <a:rPr lang="en-US" sz="800" i="1" kern="100" dirty="0">
                <a:solidFill>
                  <a:schemeClr val="bg1">
                    <a:lumMod val="50000"/>
                  </a:schemeClr>
                </a:solidFill>
                <a:latin typeface="Arial"/>
                <a:cs typeface="Arial"/>
              </a:rPr>
              <a:t> ”</a:t>
            </a:r>
            <a:r>
              <a:rPr lang="fr-FR" sz="800" i="1" kern="100" dirty="0">
                <a:solidFill>
                  <a:schemeClr val="bg1">
                    <a:lumMod val="50000"/>
                  </a:schemeClr>
                </a:solidFill>
                <a:effectLst/>
                <a:latin typeface="Arial"/>
                <a:ea typeface="Aptos" panose="020B0004020202020204" pitchFamily="34" charset="0"/>
                <a:cs typeface="Arial"/>
              </a:rPr>
              <a:t> (2024)</a:t>
            </a:r>
          </a:p>
          <a:p>
            <a:r>
              <a:rPr lang="en-US" sz="800" i="1" kern="100" baseline="30000" dirty="0">
                <a:solidFill>
                  <a:schemeClr val="bg1">
                    <a:lumMod val="50000"/>
                  </a:schemeClr>
                </a:solidFill>
                <a:latin typeface="Arial"/>
                <a:cs typeface="Arial"/>
              </a:rPr>
              <a:t>4 </a:t>
            </a:r>
            <a:r>
              <a:rPr lang="en-US" sz="800" i="1" kern="100" dirty="0">
                <a:solidFill>
                  <a:schemeClr val="bg1">
                    <a:lumMod val="50000"/>
                  </a:schemeClr>
                </a:solidFill>
                <a:latin typeface="Arial"/>
                <a:cs typeface="Arial"/>
              </a:rPr>
              <a:t>Source: U.S. Securities and Exchange Commission (SEC) – “Investor Alerts: Fraud Involving Digital Assets” (2024) </a:t>
            </a:r>
          </a:p>
          <a:p>
            <a:endParaRPr lang="en-US" sz="800" kern="100" dirty="0">
              <a:solidFill>
                <a:schemeClr val="bg1">
                  <a:lumMod val="50000"/>
                </a:schemeClr>
              </a:solidFill>
              <a:effectLst/>
              <a:latin typeface="Arial"/>
              <a:ea typeface="Aptos" panose="020B0004020202020204" pitchFamily="34" charset="0"/>
              <a:cs typeface="Arial"/>
            </a:endParaRPr>
          </a:p>
        </p:txBody>
      </p:sp>
    </p:spTree>
    <p:extLst>
      <p:ext uri="{BB962C8B-B14F-4D97-AF65-F5344CB8AC3E}">
        <p14:creationId xmlns:p14="http://schemas.microsoft.com/office/powerpoint/2010/main" val="31460960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7106-33CE-BF51-883B-C1A50A7C6C13}"/>
              </a:ext>
            </a:extLst>
          </p:cNvPr>
          <p:cNvSpPr>
            <a:spLocks noGrp="1"/>
          </p:cNvSpPr>
          <p:nvPr>
            <p:ph type="title"/>
          </p:nvPr>
        </p:nvSpPr>
        <p:spPr/>
        <p:txBody>
          <a:bodyPr/>
          <a:lstStyle/>
          <a:p>
            <a:r>
              <a:rPr lang="en-US"/>
              <a:t>Questions to Ask a Fiducient Advisor</a:t>
            </a:r>
          </a:p>
        </p:txBody>
      </p:sp>
      <p:sp>
        <p:nvSpPr>
          <p:cNvPr id="4" name="Footer Placeholder 3">
            <a:extLst>
              <a:ext uri="{FF2B5EF4-FFF2-40B4-BE49-F238E27FC236}">
                <a16:creationId xmlns:a16="http://schemas.microsoft.com/office/drawing/2014/main" id="{C80A10DC-BAEF-7FB7-B085-554E0489DBA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5" name="Slide Number Placeholder 4">
            <a:extLst>
              <a:ext uri="{FF2B5EF4-FFF2-40B4-BE49-F238E27FC236}">
                <a16:creationId xmlns:a16="http://schemas.microsoft.com/office/drawing/2014/main" id="{65354F24-7D2B-B67A-729D-06176D3B6E4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64</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19147617-6CB9-1FF5-9645-15612EE96848}"/>
              </a:ext>
            </a:extLst>
          </p:cNvPr>
          <p:cNvSpPr/>
          <p:nvPr/>
        </p:nvSpPr>
        <p:spPr>
          <a:xfrm>
            <a:off x="8728" y="1368732"/>
            <a:ext cx="9144000" cy="4305455"/>
          </a:xfrm>
          <a:prstGeom prst="rect">
            <a:avLst/>
          </a:prstGeom>
          <a:solidFill>
            <a:srgbClr val="FF6A1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FB6E0BA-9D4F-5070-FA8F-6F075670B530}"/>
              </a:ext>
            </a:extLst>
          </p:cNvPr>
          <p:cNvSpPr/>
          <p:nvPr/>
        </p:nvSpPr>
        <p:spPr>
          <a:xfrm>
            <a:off x="635052" y="1553711"/>
            <a:ext cx="2453489" cy="3912835"/>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a:latin typeface="Arial" panose="020B0604020202020204" pitchFamily="34" charset="0"/>
              <a:cs typeface="Arial" panose="020B0604020202020204" pitchFamily="34" charset="0"/>
            </a:endParaRPr>
          </a:p>
          <a:p>
            <a:pPr algn="ctr"/>
            <a:endParaRPr lang="en-US" sz="1100">
              <a:latin typeface="Arial" panose="020B0604020202020204" pitchFamily="34" charset="0"/>
              <a:cs typeface="Arial" panose="020B0604020202020204" pitchFamily="34" charset="0"/>
            </a:endParaRPr>
          </a:p>
          <a:p>
            <a:pPr algn="ctr"/>
            <a:endParaRPr lang="en-US" sz="1100">
              <a:latin typeface="Arial" panose="020B0604020202020204" pitchFamily="34" charset="0"/>
              <a:cs typeface="Arial" panose="020B0604020202020204" pitchFamily="34" charset="0"/>
            </a:endParaRPr>
          </a:p>
          <a:p>
            <a:pPr algn="ctr"/>
            <a:endParaRPr lang="en-US" sz="1100" b="1">
              <a:solidFill>
                <a:schemeClr val="accent1"/>
              </a:solidFill>
              <a:latin typeface="Arial" panose="020B0604020202020204" pitchFamily="34" charset="0"/>
              <a:cs typeface="Arial" panose="020B0604020202020204" pitchFamily="34" charset="0"/>
            </a:endParaRPr>
          </a:p>
          <a:p>
            <a:pPr algn="ctr"/>
            <a:endParaRPr lang="en-US" sz="1100" b="1">
              <a:solidFill>
                <a:schemeClr val="accent1"/>
              </a:solidFill>
              <a:latin typeface="Arial" panose="020B0604020202020204" pitchFamily="34" charset="0"/>
              <a:cs typeface="Arial" panose="020B0604020202020204" pitchFamily="34" charset="0"/>
            </a:endParaRPr>
          </a:p>
          <a:p>
            <a:pPr algn="ctr"/>
            <a:r>
              <a:rPr lang="en-US" sz="1100" b="1">
                <a:solidFill>
                  <a:schemeClr val="tx1"/>
                </a:solidFill>
                <a:latin typeface="Arial" panose="020B0604020202020204" pitchFamily="34" charset="0"/>
                <a:cs typeface="Arial" panose="020B0604020202020204" pitchFamily="34" charset="0"/>
              </a:rPr>
              <a:t>How do I stay educated </a:t>
            </a:r>
          </a:p>
          <a:p>
            <a:pPr algn="ctr"/>
            <a:r>
              <a:rPr lang="en-US" sz="1100" b="1">
                <a:solidFill>
                  <a:schemeClr val="tx1"/>
                </a:solidFill>
                <a:latin typeface="Arial" panose="020B0604020202020204" pitchFamily="34" charset="0"/>
                <a:cs typeface="Arial" panose="020B0604020202020204" pitchFamily="34" charset="0"/>
              </a:rPr>
              <a:t>on trends in fraud?</a:t>
            </a:r>
          </a:p>
          <a:p>
            <a:pPr algn="ctr"/>
            <a:endParaRPr lang="en-US" sz="1100" b="1">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Follow reputable news sources that report on fraud and cybersecurity issues, as these sources provide valuable insights into emerging scams and fraud trends.</a:t>
            </a:r>
          </a:p>
          <a:p>
            <a:endParaRPr lang="en-US" sz="1100">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Subscribe to newsletters or blogs from organizations which </a:t>
            </a:r>
            <a:br>
              <a:rPr lang="en-US" sz="1100">
                <a:solidFill>
                  <a:schemeClr val="tx1"/>
                </a:solidFill>
                <a:latin typeface="Arial" panose="020B0604020202020204" pitchFamily="34" charset="0"/>
                <a:cs typeface="Arial" panose="020B0604020202020204" pitchFamily="34" charset="0"/>
              </a:rPr>
            </a:br>
            <a:r>
              <a:rPr lang="en-US" sz="1100">
                <a:solidFill>
                  <a:schemeClr val="tx1"/>
                </a:solidFill>
                <a:latin typeface="Arial" panose="020B0604020202020204" pitchFamily="34" charset="0"/>
                <a:cs typeface="Arial" panose="020B0604020202020204" pitchFamily="34" charset="0"/>
              </a:rPr>
              <a:t>specialize in fraud prevention. </a:t>
            </a:r>
            <a:br>
              <a:rPr lang="en-US" sz="1100">
                <a:solidFill>
                  <a:schemeClr val="tx1"/>
                </a:solidFill>
                <a:latin typeface="Arial" panose="020B0604020202020204" pitchFamily="34" charset="0"/>
                <a:cs typeface="Arial" panose="020B0604020202020204" pitchFamily="34" charset="0"/>
              </a:rPr>
            </a:br>
            <a:r>
              <a:rPr lang="en-US" sz="1100">
                <a:solidFill>
                  <a:schemeClr val="tx1"/>
                </a:solidFill>
                <a:latin typeface="Arial" panose="020B0604020202020204" pitchFamily="34" charset="0"/>
                <a:cs typeface="Arial" panose="020B0604020202020204" pitchFamily="34" charset="0"/>
              </a:rPr>
              <a:t>Examples include newsletters </a:t>
            </a:r>
            <a:br>
              <a:rPr lang="en-US" sz="1100">
                <a:solidFill>
                  <a:schemeClr val="tx1"/>
                </a:solidFill>
                <a:latin typeface="Arial" panose="020B0604020202020204" pitchFamily="34" charset="0"/>
                <a:cs typeface="Arial" panose="020B0604020202020204" pitchFamily="34" charset="0"/>
              </a:rPr>
            </a:br>
            <a:r>
              <a:rPr lang="en-US" sz="1100">
                <a:solidFill>
                  <a:schemeClr val="tx1"/>
                </a:solidFill>
                <a:latin typeface="Arial" panose="020B0604020202020204" pitchFamily="34" charset="0"/>
                <a:cs typeface="Arial" panose="020B0604020202020204" pitchFamily="34" charset="0"/>
              </a:rPr>
              <a:t>from government agencies, </a:t>
            </a:r>
            <a:br>
              <a:rPr lang="en-US" sz="1100">
                <a:solidFill>
                  <a:schemeClr val="tx1"/>
                </a:solidFill>
                <a:latin typeface="Arial" panose="020B0604020202020204" pitchFamily="34" charset="0"/>
                <a:cs typeface="Arial" panose="020B0604020202020204" pitchFamily="34" charset="0"/>
              </a:rPr>
            </a:br>
            <a:r>
              <a:rPr lang="en-US" sz="1100">
                <a:solidFill>
                  <a:schemeClr val="tx1"/>
                </a:solidFill>
                <a:latin typeface="Arial" panose="020B0604020202020204" pitchFamily="34" charset="0"/>
                <a:cs typeface="Arial" panose="020B0604020202020204" pitchFamily="34" charset="0"/>
              </a:rPr>
              <a:t>financial institutions or </a:t>
            </a:r>
            <a:br>
              <a:rPr lang="en-US" sz="1100">
                <a:solidFill>
                  <a:schemeClr val="tx1"/>
                </a:solidFill>
                <a:latin typeface="Arial" panose="020B0604020202020204" pitchFamily="34" charset="0"/>
                <a:cs typeface="Arial" panose="020B0604020202020204" pitchFamily="34" charset="0"/>
              </a:rPr>
            </a:br>
            <a:r>
              <a:rPr lang="en-US" sz="1100">
                <a:solidFill>
                  <a:schemeClr val="tx1"/>
                </a:solidFill>
                <a:latin typeface="Arial" panose="020B0604020202020204" pitchFamily="34" charset="0"/>
                <a:cs typeface="Arial" panose="020B0604020202020204" pitchFamily="34" charset="0"/>
              </a:rPr>
              <a:t>cybersecurity companies. </a:t>
            </a:r>
          </a:p>
        </p:txBody>
      </p:sp>
      <p:sp>
        <p:nvSpPr>
          <p:cNvPr id="24" name="Rectangle 23">
            <a:extLst>
              <a:ext uri="{FF2B5EF4-FFF2-40B4-BE49-F238E27FC236}">
                <a16:creationId xmlns:a16="http://schemas.microsoft.com/office/drawing/2014/main" id="{DBB029F0-FCF2-FFB6-2397-483CCE653E05}"/>
              </a:ext>
            </a:extLst>
          </p:cNvPr>
          <p:cNvSpPr/>
          <p:nvPr/>
        </p:nvSpPr>
        <p:spPr>
          <a:xfrm>
            <a:off x="6126411" y="1565043"/>
            <a:ext cx="2453489" cy="3912835"/>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a:latin typeface="Arial" panose="020B0604020202020204" pitchFamily="34" charset="0"/>
              <a:cs typeface="Arial" panose="020B0604020202020204" pitchFamily="34" charset="0"/>
            </a:endParaRPr>
          </a:p>
          <a:p>
            <a:pPr algn="ctr"/>
            <a:endParaRPr lang="en-US" sz="1100">
              <a:latin typeface="Arial" panose="020B0604020202020204" pitchFamily="34" charset="0"/>
              <a:cs typeface="Arial" panose="020B0604020202020204" pitchFamily="34" charset="0"/>
            </a:endParaRPr>
          </a:p>
          <a:p>
            <a:pPr algn="ctr"/>
            <a:endParaRPr lang="en-US" sz="1100">
              <a:latin typeface="Arial" panose="020B0604020202020204" pitchFamily="34" charset="0"/>
              <a:cs typeface="Arial" panose="020B0604020202020204" pitchFamily="34" charset="0"/>
            </a:endParaRPr>
          </a:p>
          <a:p>
            <a:pPr algn="ctr"/>
            <a:endParaRPr lang="en-US" sz="1100" b="1">
              <a:solidFill>
                <a:schemeClr val="accent1"/>
              </a:solidFill>
              <a:latin typeface="Arial" panose="020B0604020202020204" pitchFamily="34" charset="0"/>
              <a:cs typeface="Arial" panose="020B0604020202020204" pitchFamily="34" charset="0"/>
            </a:endParaRPr>
          </a:p>
          <a:p>
            <a:pPr algn="ctr"/>
            <a:endParaRPr lang="en-US" sz="1100" b="1">
              <a:solidFill>
                <a:schemeClr val="accent1"/>
              </a:solidFill>
              <a:latin typeface="Arial" panose="020B0604020202020204" pitchFamily="34" charset="0"/>
              <a:cs typeface="Arial" panose="020B0604020202020204" pitchFamily="34" charset="0"/>
            </a:endParaRPr>
          </a:p>
          <a:p>
            <a:pPr algn="ctr"/>
            <a:r>
              <a:rPr lang="en-US" sz="1100" b="1">
                <a:solidFill>
                  <a:schemeClr val="tx1"/>
                </a:solidFill>
                <a:latin typeface="Arial" panose="020B0604020202020204" pitchFamily="34" charset="0"/>
                <a:cs typeface="Arial" panose="020B0604020202020204" pitchFamily="34" charset="0"/>
              </a:rPr>
              <a:t>How can I protect my personal information from being stolen?</a:t>
            </a:r>
          </a:p>
          <a:p>
            <a:endParaRPr lang="en-US" sz="1100" b="1">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Update passwords regularly, only visit safe and secure websites, and avoid giving out any personal information unless required.</a:t>
            </a:r>
            <a:br>
              <a:rPr lang="en-US" sz="1100">
                <a:solidFill>
                  <a:schemeClr val="tx1"/>
                </a:solidFill>
                <a:latin typeface="Arial" panose="020B0604020202020204" pitchFamily="34" charset="0"/>
                <a:cs typeface="Arial" panose="020B0604020202020204" pitchFamily="34" charset="0"/>
              </a:rPr>
            </a:br>
            <a:endParaRPr lang="en-US" sz="1100">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Do not click on links or attachments sent from an unknown sender.</a:t>
            </a:r>
          </a:p>
          <a:p>
            <a:br>
              <a:rPr lang="en-US" sz="1100">
                <a:solidFill>
                  <a:schemeClr val="tx1"/>
                </a:solidFill>
                <a:latin typeface="Arial" panose="020B0604020202020204" pitchFamily="34" charset="0"/>
                <a:cs typeface="Arial" panose="020B0604020202020204" pitchFamily="34" charset="0"/>
              </a:rPr>
            </a:br>
            <a:r>
              <a:rPr lang="en-US" sz="1100">
                <a:solidFill>
                  <a:schemeClr val="tx1"/>
                </a:solidFill>
                <a:latin typeface="Arial" panose="020B0604020202020204" pitchFamily="34" charset="0"/>
                <a:cs typeface="Arial" panose="020B0604020202020204" pitchFamily="34" charset="0"/>
              </a:rPr>
              <a:t>If you suspect fraudulent activity on your account or would like more information on what you can do to prevent it, reach out to your </a:t>
            </a:r>
            <a:br>
              <a:rPr lang="en-US" sz="1100">
                <a:solidFill>
                  <a:schemeClr val="tx1"/>
                </a:solidFill>
                <a:latin typeface="Arial" panose="020B0604020202020204" pitchFamily="34" charset="0"/>
                <a:cs typeface="Arial" panose="020B0604020202020204" pitchFamily="34" charset="0"/>
              </a:rPr>
            </a:br>
            <a:r>
              <a:rPr lang="en-US" sz="1100">
                <a:solidFill>
                  <a:schemeClr val="tx1"/>
                </a:solidFill>
                <a:latin typeface="Arial" panose="020B0604020202020204" pitchFamily="34" charset="0"/>
                <a:cs typeface="Arial" panose="020B0604020202020204" pitchFamily="34" charset="0"/>
              </a:rPr>
              <a:t>financial advisor.</a:t>
            </a:r>
          </a:p>
        </p:txBody>
      </p:sp>
      <p:sp>
        <p:nvSpPr>
          <p:cNvPr id="25" name="Rectangle 24">
            <a:extLst>
              <a:ext uri="{FF2B5EF4-FFF2-40B4-BE49-F238E27FC236}">
                <a16:creationId xmlns:a16="http://schemas.microsoft.com/office/drawing/2014/main" id="{358C83FA-0316-0655-9F5D-10C1A4D74F8F}"/>
              </a:ext>
            </a:extLst>
          </p:cNvPr>
          <p:cNvSpPr/>
          <p:nvPr/>
        </p:nvSpPr>
        <p:spPr>
          <a:xfrm>
            <a:off x="3396445" y="1565043"/>
            <a:ext cx="2453489" cy="3912835"/>
          </a:xfrm>
          <a:prstGeom prst="rect">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a:latin typeface="Arial" panose="020B0604020202020204" pitchFamily="34" charset="0"/>
              <a:cs typeface="Arial" panose="020B0604020202020204" pitchFamily="34" charset="0"/>
            </a:endParaRPr>
          </a:p>
          <a:p>
            <a:pPr algn="ctr"/>
            <a:endParaRPr lang="en-US" sz="1100">
              <a:latin typeface="Arial" panose="020B0604020202020204" pitchFamily="34" charset="0"/>
              <a:cs typeface="Arial" panose="020B0604020202020204" pitchFamily="34" charset="0"/>
            </a:endParaRPr>
          </a:p>
          <a:p>
            <a:pPr algn="ctr"/>
            <a:endParaRPr lang="en-US" sz="1100">
              <a:latin typeface="Arial" panose="020B0604020202020204" pitchFamily="34" charset="0"/>
              <a:cs typeface="Arial" panose="020B0604020202020204" pitchFamily="34" charset="0"/>
            </a:endParaRPr>
          </a:p>
          <a:p>
            <a:pPr algn="ctr"/>
            <a:endParaRPr lang="en-US" sz="1100" b="1">
              <a:solidFill>
                <a:schemeClr val="accent1"/>
              </a:solidFill>
              <a:latin typeface="Arial" panose="020B0604020202020204" pitchFamily="34" charset="0"/>
              <a:cs typeface="Arial" panose="020B0604020202020204" pitchFamily="34" charset="0"/>
            </a:endParaRPr>
          </a:p>
          <a:p>
            <a:pPr algn="ctr"/>
            <a:endParaRPr lang="en-US" sz="1100" b="1">
              <a:solidFill>
                <a:schemeClr val="accent1"/>
              </a:solidFill>
              <a:latin typeface="Arial" panose="020B0604020202020204" pitchFamily="34" charset="0"/>
              <a:cs typeface="Arial" panose="020B0604020202020204" pitchFamily="34" charset="0"/>
            </a:endParaRPr>
          </a:p>
          <a:p>
            <a:pPr algn="ctr"/>
            <a:r>
              <a:rPr lang="en-US" sz="1100" b="1">
                <a:solidFill>
                  <a:schemeClr val="tx1"/>
                </a:solidFill>
                <a:latin typeface="Arial" panose="020B0604020202020204" pitchFamily="34" charset="0"/>
                <a:cs typeface="Arial" panose="020B0604020202020204" pitchFamily="34" charset="0"/>
              </a:rPr>
              <a:t>What steps should I take if I suspect fraudulent activity?</a:t>
            </a:r>
          </a:p>
          <a:p>
            <a:pPr algn="ctr"/>
            <a:endParaRPr lang="en-US" sz="1100" b="1">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Carefully review all bank and credit card statements for any unauthorized transactions. </a:t>
            </a:r>
          </a:p>
          <a:p>
            <a:endParaRPr lang="en-US" sz="1100">
              <a:solidFill>
                <a:schemeClr val="tx1"/>
              </a:solidFill>
              <a:latin typeface="Arial" panose="020B0604020202020204" pitchFamily="34" charset="0"/>
              <a:cs typeface="Arial" panose="020B0604020202020204" pitchFamily="34" charset="0"/>
            </a:endParaRPr>
          </a:p>
          <a:p>
            <a:r>
              <a:rPr lang="en-US" sz="1100">
                <a:solidFill>
                  <a:schemeClr val="tx1"/>
                </a:solidFill>
                <a:latin typeface="Arial" panose="020B0604020202020204" pitchFamily="34" charset="0"/>
                <a:cs typeface="Arial" panose="020B0604020202020204" pitchFamily="34" charset="0"/>
              </a:rPr>
              <a:t>Reach out to a credit bureau to verify your credit report is accurate. If you find any fraudulent activity, file a police report. Remember to keep a copy of the report as it may be needed when disputing charges. </a:t>
            </a:r>
            <a:br>
              <a:rPr lang="en-US" sz="1100">
                <a:solidFill>
                  <a:schemeClr val="tx1"/>
                </a:solidFill>
                <a:latin typeface="Arial" panose="020B0604020202020204" pitchFamily="34" charset="0"/>
                <a:cs typeface="Arial" panose="020B0604020202020204" pitchFamily="34" charset="0"/>
              </a:rPr>
            </a:br>
            <a:br>
              <a:rPr lang="en-US" sz="1100">
                <a:solidFill>
                  <a:schemeClr val="tx1"/>
                </a:solidFill>
                <a:latin typeface="Arial" panose="020B0604020202020204" pitchFamily="34" charset="0"/>
                <a:cs typeface="Arial" panose="020B0604020202020204" pitchFamily="34" charset="0"/>
              </a:rPr>
            </a:br>
            <a:r>
              <a:rPr lang="en-US" sz="1100">
                <a:solidFill>
                  <a:schemeClr val="tx1"/>
                </a:solidFill>
                <a:latin typeface="Arial" panose="020B0604020202020204" pitchFamily="34" charset="0"/>
                <a:cs typeface="Arial" panose="020B0604020202020204" pitchFamily="34" charset="0"/>
              </a:rPr>
              <a:t>After reporting to the police, contact your financial institution to report </a:t>
            </a:r>
            <a:br>
              <a:rPr lang="en-US" sz="1100">
                <a:solidFill>
                  <a:schemeClr val="tx1"/>
                </a:solidFill>
                <a:latin typeface="Arial" panose="020B0604020202020204" pitchFamily="34" charset="0"/>
                <a:cs typeface="Arial" panose="020B0604020202020204" pitchFamily="34" charset="0"/>
              </a:rPr>
            </a:br>
            <a:r>
              <a:rPr lang="en-US" sz="1100">
                <a:solidFill>
                  <a:schemeClr val="tx1"/>
                </a:solidFill>
                <a:latin typeface="Arial" panose="020B0604020202020204" pitchFamily="34" charset="0"/>
                <a:cs typeface="Arial" panose="020B0604020202020204" pitchFamily="34" charset="0"/>
              </a:rPr>
              <a:t>the activity. </a:t>
            </a:r>
          </a:p>
        </p:txBody>
      </p:sp>
      <p:pic>
        <p:nvPicPr>
          <p:cNvPr id="27" name="Graphic 26" descr="Money outline">
            <a:extLst>
              <a:ext uri="{FF2B5EF4-FFF2-40B4-BE49-F238E27FC236}">
                <a16:creationId xmlns:a16="http://schemas.microsoft.com/office/drawing/2014/main" id="{6B74E97A-7049-B4C8-AC77-203E2B3410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65989" y="1553711"/>
            <a:ext cx="914400" cy="914400"/>
          </a:xfrm>
          <a:prstGeom prst="rect">
            <a:avLst/>
          </a:prstGeom>
        </p:spPr>
      </p:pic>
      <p:pic>
        <p:nvPicPr>
          <p:cNvPr id="29" name="Graphic 28" descr="Boardroom outline">
            <a:extLst>
              <a:ext uri="{FF2B5EF4-FFF2-40B4-BE49-F238E27FC236}">
                <a16:creationId xmlns:a16="http://schemas.microsoft.com/office/drawing/2014/main" id="{4DA5771E-0B91-CE7C-64DC-1260EE69C9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4596" y="1556939"/>
            <a:ext cx="914400" cy="914400"/>
          </a:xfrm>
          <a:prstGeom prst="rect">
            <a:avLst/>
          </a:prstGeom>
        </p:spPr>
      </p:pic>
      <p:pic>
        <p:nvPicPr>
          <p:cNvPr id="8" name="Graphic 7" descr="Clipboard outline">
            <a:extLst>
              <a:ext uri="{FF2B5EF4-FFF2-40B4-BE49-F238E27FC236}">
                <a16:creationId xmlns:a16="http://schemas.microsoft.com/office/drawing/2014/main" id="{9648101D-20B9-0A7C-D94D-D4F8B792E3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30200" y="1586116"/>
            <a:ext cx="845910" cy="845910"/>
          </a:xfrm>
          <a:prstGeom prst="rect">
            <a:avLst/>
          </a:prstGeom>
        </p:spPr>
      </p:pic>
    </p:spTree>
    <p:extLst>
      <p:ext uri="{BB962C8B-B14F-4D97-AF65-F5344CB8AC3E}">
        <p14:creationId xmlns:p14="http://schemas.microsoft.com/office/powerpoint/2010/main" val="31436293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8DED9-B3F5-D271-7465-930B969FFF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96D841-2A31-120A-7B59-50A8AA8E6288}"/>
              </a:ext>
            </a:extLst>
          </p:cNvPr>
          <p:cNvSpPr>
            <a:spLocks noGrp="1"/>
          </p:cNvSpPr>
          <p:nvPr>
            <p:ph type="title"/>
          </p:nvPr>
        </p:nvSpPr>
        <p:spPr/>
        <p:txBody>
          <a:bodyPr/>
          <a:lstStyle/>
          <a:p>
            <a:r>
              <a:rPr lang="en-US" dirty="0"/>
              <a:t>Additional Planning Insights</a:t>
            </a:r>
          </a:p>
        </p:txBody>
      </p:sp>
      <p:sp>
        <p:nvSpPr>
          <p:cNvPr id="4" name="Footer Placeholder 3">
            <a:extLst>
              <a:ext uri="{FF2B5EF4-FFF2-40B4-BE49-F238E27FC236}">
                <a16:creationId xmlns:a16="http://schemas.microsoft.com/office/drawing/2014/main" id="{FD679913-9333-45FB-EF1D-6D1986BA7304}"/>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mn-cs"/>
              </a:rPr>
              <a:t>www.FiducientAdvisors.com</a:t>
            </a:r>
          </a:p>
        </p:txBody>
      </p:sp>
      <p:sp>
        <p:nvSpPr>
          <p:cNvPr id="5" name="Slide Number Placeholder 4">
            <a:extLst>
              <a:ext uri="{FF2B5EF4-FFF2-40B4-BE49-F238E27FC236}">
                <a16:creationId xmlns:a16="http://schemas.microsoft.com/office/drawing/2014/main" id="{BA3C232C-FF5A-E7BA-B524-49F1DA3F681D}"/>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A0B7C-FA6A-BC42-8139-60285044CFD9}" type="slidenum">
              <a:rPr kumimoji="0" lang="en-US" sz="900" b="0" i="0" u="none" strike="noStrike" kern="1200" cap="none" spc="0" normalizeH="0" baseline="0" noProof="0" smtClean="0">
                <a:ln>
                  <a:noFill/>
                </a:ln>
                <a:solidFill>
                  <a:srgbClr val="152B53"/>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65</a:t>
            </a:fld>
            <a:endParaRPr kumimoji="0" lang="en-US" sz="900" b="0" i="0" u="none" strike="noStrike" kern="1200" cap="none" spc="0" normalizeH="0" baseline="0" noProof="0">
              <a:ln>
                <a:noFill/>
              </a:ln>
              <a:solidFill>
                <a:srgbClr val="152B53"/>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AE02DE93-9ACA-F9E5-B76C-9CD83E99C5E9}"/>
              </a:ext>
            </a:extLst>
          </p:cNvPr>
          <p:cNvPicPr>
            <a:picLocks noChangeAspect="1"/>
          </p:cNvPicPr>
          <p:nvPr/>
        </p:nvPicPr>
        <p:blipFill>
          <a:blip r:embed="rId2"/>
          <a:srcRect r="6582"/>
          <a:stretch>
            <a:fillRect/>
          </a:stretch>
        </p:blipFill>
        <p:spPr>
          <a:xfrm>
            <a:off x="310896" y="1646555"/>
            <a:ext cx="8542116" cy="701065"/>
          </a:xfrm>
          <a:prstGeom prst="rect">
            <a:avLst/>
          </a:prstGeom>
          <a:ln>
            <a:solidFill>
              <a:schemeClr val="accent1"/>
            </a:solidFill>
          </a:ln>
        </p:spPr>
      </p:pic>
      <p:sp>
        <p:nvSpPr>
          <p:cNvPr id="7" name="TextBox 6">
            <a:extLst>
              <a:ext uri="{FF2B5EF4-FFF2-40B4-BE49-F238E27FC236}">
                <a16:creationId xmlns:a16="http://schemas.microsoft.com/office/drawing/2014/main" id="{4BDD9EF3-F3A6-3060-FBA4-2ECF13731867}"/>
              </a:ext>
            </a:extLst>
          </p:cNvPr>
          <p:cNvSpPr txBox="1"/>
          <p:nvPr/>
        </p:nvSpPr>
        <p:spPr>
          <a:xfrm>
            <a:off x="310896" y="1051560"/>
            <a:ext cx="8171551" cy="323165"/>
          </a:xfrm>
          <a:prstGeom prst="rect">
            <a:avLst/>
          </a:prstGeom>
          <a:noFill/>
        </p:spPr>
        <p:txBody>
          <a:bodyPr wrap="square" rtlCol="0">
            <a:spAutoFit/>
          </a:bodyPr>
          <a:lstStyle/>
          <a:p>
            <a:pPr indent="53975"/>
            <a:r>
              <a:rPr lang="en-US" sz="1500">
                <a:solidFill>
                  <a:schemeClr val="accent1"/>
                </a:solidFill>
                <a:latin typeface="Arial" panose="020B0604020202020204" pitchFamily="34" charset="0"/>
                <a:cs typeface="Arial" panose="020B0604020202020204" pitchFamily="34" charset="0"/>
              </a:rPr>
              <a:t>Please visit our </a:t>
            </a:r>
            <a:r>
              <a:rPr lang="en-US" sz="1500" b="1">
                <a:solidFill>
                  <a:schemeClr val="accent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website</a:t>
            </a:r>
            <a:r>
              <a:rPr lang="en-US" sz="1500">
                <a:solidFill>
                  <a:schemeClr val="accent1"/>
                </a:solidFill>
                <a:latin typeface="Arial" panose="020B0604020202020204" pitchFamily="34" charset="0"/>
                <a:cs typeface="Arial" panose="020B0604020202020204" pitchFamily="34" charset="0"/>
              </a:rPr>
              <a:t> for other timely investing and financial planning insights.</a:t>
            </a:r>
          </a:p>
        </p:txBody>
      </p:sp>
      <p:sp>
        <p:nvSpPr>
          <p:cNvPr id="9" name="Oval 8">
            <a:extLst>
              <a:ext uri="{FF2B5EF4-FFF2-40B4-BE49-F238E27FC236}">
                <a16:creationId xmlns:a16="http://schemas.microsoft.com/office/drawing/2014/main" id="{0E48D5E1-5E05-C882-7805-58AAD119B4D6}"/>
              </a:ext>
            </a:extLst>
          </p:cNvPr>
          <p:cNvSpPr/>
          <p:nvPr/>
        </p:nvSpPr>
        <p:spPr>
          <a:xfrm>
            <a:off x="5887242" y="1738619"/>
            <a:ext cx="788704" cy="3808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2CB8FC19-E097-A9A3-73CE-E0BEF3C4AB71}"/>
              </a:ext>
            </a:extLst>
          </p:cNvPr>
          <p:cNvSpPr/>
          <p:nvPr/>
        </p:nvSpPr>
        <p:spPr>
          <a:xfrm>
            <a:off x="430700" y="2576466"/>
            <a:ext cx="2631990" cy="1748481"/>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9BEAEAB9-FD15-3BFD-4BFE-B87AFF635036}"/>
              </a:ext>
            </a:extLst>
          </p:cNvPr>
          <p:cNvSpPr/>
          <p:nvPr/>
        </p:nvSpPr>
        <p:spPr>
          <a:xfrm>
            <a:off x="3254137" y="2576466"/>
            <a:ext cx="2631990" cy="1748481"/>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940863CB-7CD8-7BFC-157C-7F7798D43A33}"/>
              </a:ext>
            </a:extLst>
          </p:cNvPr>
          <p:cNvSpPr/>
          <p:nvPr/>
        </p:nvSpPr>
        <p:spPr>
          <a:xfrm>
            <a:off x="6062978" y="2572639"/>
            <a:ext cx="2631990" cy="1748481"/>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16D63471-199A-F8BA-4248-619B6973694B}"/>
              </a:ext>
            </a:extLst>
          </p:cNvPr>
          <p:cNvSpPr/>
          <p:nvPr/>
        </p:nvSpPr>
        <p:spPr>
          <a:xfrm>
            <a:off x="435120" y="4506190"/>
            <a:ext cx="2631990" cy="1748481"/>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28F820AF-A23B-78A9-8F7A-38F24A5EA6E9}"/>
              </a:ext>
            </a:extLst>
          </p:cNvPr>
          <p:cNvSpPr/>
          <p:nvPr/>
        </p:nvSpPr>
        <p:spPr>
          <a:xfrm>
            <a:off x="3258557" y="4506190"/>
            <a:ext cx="2631990" cy="1748481"/>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2958ED71-9412-3AF8-4263-58837D02AB20}"/>
              </a:ext>
            </a:extLst>
          </p:cNvPr>
          <p:cNvSpPr/>
          <p:nvPr/>
        </p:nvSpPr>
        <p:spPr>
          <a:xfrm>
            <a:off x="6062978" y="4510380"/>
            <a:ext cx="2631990" cy="1748481"/>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5">
            <a:extLst>
              <a:ext uri="{FF2B5EF4-FFF2-40B4-BE49-F238E27FC236}">
                <a16:creationId xmlns:a16="http://schemas.microsoft.com/office/drawing/2014/main" id="{6A407C2D-C574-20E0-1876-38F6FA1991EA}"/>
              </a:ext>
            </a:extLst>
          </p:cNvPr>
          <p:cNvPicPr>
            <a:picLocks noChangeAspect="1"/>
          </p:cNvPicPr>
          <p:nvPr/>
        </p:nvPicPr>
        <p:blipFill>
          <a:blip r:embed="rId4">
            <a:clrChange>
              <a:clrFrom>
                <a:srgbClr val="EDEDED"/>
              </a:clrFrom>
              <a:clrTo>
                <a:srgbClr val="EDEDED">
                  <a:alpha val="0"/>
                </a:srgbClr>
              </a:clrTo>
            </a:clrChange>
          </a:blip>
          <a:stretch>
            <a:fillRect/>
          </a:stretch>
        </p:blipFill>
        <p:spPr>
          <a:xfrm>
            <a:off x="799053" y="2951805"/>
            <a:ext cx="1915272" cy="954390"/>
          </a:xfrm>
          <a:prstGeom prst="rect">
            <a:avLst/>
          </a:prstGeom>
        </p:spPr>
      </p:pic>
      <p:pic>
        <p:nvPicPr>
          <p:cNvPr id="17" name="Picture 16">
            <a:extLst>
              <a:ext uri="{FF2B5EF4-FFF2-40B4-BE49-F238E27FC236}">
                <a16:creationId xmlns:a16="http://schemas.microsoft.com/office/drawing/2014/main" id="{9FCAF6DA-060B-76BF-16F9-67F0EF26C22F}"/>
              </a:ext>
            </a:extLst>
          </p:cNvPr>
          <p:cNvPicPr>
            <a:picLocks noChangeAspect="1"/>
          </p:cNvPicPr>
          <p:nvPr/>
        </p:nvPicPr>
        <p:blipFill>
          <a:blip r:embed="rId5">
            <a:clrChange>
              <a:clrFrom>
                <a:srgbClr val="EDEDED"/>
              </a:clrFrom>
              <a:clrTo>
                <a:srgbClr val="EDEDED">
                  <a:alpha val="0"/>
                </a:srgbClr>
              </a:clrTo>
            </a:clrChange>
          </a:blip>
          <a:stretch>
            <a:fillRect/>
          </a:stretch>
        </p:blipFill>
        <p:spPr>
          <a:xfrm>
            <a:off x="3651557" y="2948333"/>
            <a:ext cx="1837944" cy="893267"/>
          </a:xfrm>
          <a:prstGeom prst="rect">
            <a:avLst/>
          </a:prstGeom>
        </p:spPr>
      </p:pic>
      <p:pic>
        <p:nvPicPr>
          <p:cNvPr id="18" name="Picture 17">
            <a:extLst>
              <a:ext uri="{FF2B5EF4-FFF2-40B4-BE49-F238E27FC236}">
                <a16:creationId xmlns:a16="http://schemas.microsoft.com/office/drawing/2014/main" id="{3C4A0A30-6285-7C8D-5337-5D7BA91880DF}"/>
              </a:ext>
            </a:extLst>
          </p:cNvPr>
          <p:cNvPicPr>
            <a:picLocks noChangeAspect="1"/>
          </p:cNvPicPr>
          <p:nvPr/>
        </p:nvPicPr>
        <p:blipFill>
          <a:blip r:embed="rId6">
            <a:clrChange>
              <a:clrFrom>
                <a:srgbClr val="EDEDED"/>
              </a:clrFrom>
              <a:clrTo>
                <a:srgbClr val="EDEDED">
                  <a:alpha val="0"/>
                </a:srgbClr>
              </a:clrTo>
            </a:clrChange>
          </a:blip>
          <a:stretch>
            <a:fillRect/>
          </a:stretch>
        </p:blipFill>
        <p:spPr>
          <a:xfrm>
            <a:off x="6507003" y="2901268"/>
            <a:ext cx="1837944" cy="1026474"/>
          </a:xfrm>
          <a:prstGeom prst="rect">
            <a:avLst/>
          </a:prstGeom>
        </p:spPr>
      </p:pic>
      <p:pic>
        <p:nvPicPr>
          <p:cNvPr id="19" name="Picture 18">
            <a:extLst>
              <a:ext uri="{FF2B5EF4-FFF2-40B4-BE49-F238E27FC236}">
                <a16:creationId xmlns:a16="http://schemas.microsoft.com/office/drawing/2014/main" id="{B92D0F5D-9003-F060-C4CB-EDBA74779E1F}"/>
              </a:ext>
            </a:extLst>
          </p:cNvPr>
          <p:cNvPicPr>
            <a:picLocks noChangeAspect="1"/>
          </p:cNvPicPr>
          <p:nvPr/>
        </p:nvPicPr>
        <p:blipFill>
          <a:blip r:embed="rId7">
            <a:clrChange>
              <a:clrFrom>
                <a:srgbClr val="EDEDED"/>
              </a:clrFrom>
              <a:clrTo>
                <a:srgbClr val="EDEDED">
                  <a:alpha val="0"/>
                </a:srgbClr>
              </a:clrTo>
            </a:clrChange>
          </a:blip>
          <a:stretch>
            <a:fillRect/>
          </a:stretch>
        </p:blipFill>
        <p:spPr>
          <a:xfrm>
            <a:off x="841651" y="4899379"/>
            <a:ext cx="1837944" cy="962101"/>
          </a:xfrm>
          <a:prstGeom prst="rect">
            <a:avLst/>
          </a:prstGeom>
        </p:spPr>
      </p:pic>
      <p:pic>
        <p:nvPicPr>
          <p:cNvPr id="20" name="Picture 19">
            <a:extLst>
              <a:ext uri="{FF2B5EF4-FFF2-40B4-BE49-F238E27FC236}">
                <a16:creationId xmlns:a16="http://schemas.microsoft.com/office/drawing/2014/main" id="{DF4A0EF4-8BAB-A5F4-84C4-EA71291C3E3E}"/>
              </a:ext>
            </a:extLst>
          </p:cNvPr>
          <p:cNvPicPr>
            <a:picLocks noChangeAspect="1"/>
          </p:cNvPicPr>
          <p:nvPr/>
        </p:nvPicPr>
        <p:blipFill>
          <a:blip r:embed="rId8">
            <a:clrChange>
              <a:clrFrom>
                <a:srgbClr val="FEFEFE"/>
              </a:clrFrom>
              <a:clrTo>
                <a:srgbClr val="FEFEFE">
                  <a:alpha val="0"/>
                </a:srgbClr>
              </a:clrTo>
            </a:clrChange>
          </a:blip>
          <a:stretch>
            <a:fillRect/>
          </a:stretch>
        </p:blipFill>
        <p:spPr>
          <a:xfrm>
            <a:off x="3651557" y="4899379"/>
            <a:ext cx="1837944" cy="876651"/>
          </a:xfrm>
          <a:prstGeom prst="rect">
            <a:avLst/>
          </a:prstGeom>
        </p:spPr>
      </p:pic>
      <p:pic>
        <p:nvPicPr>
          <p:cNvPr id="21" name="Picture 20">
            <a:extLst>
              <a:ext uri="{FF2B5EF4-FFF2-40B4-BE49-F238E27FC236}">
                <a16:creationId xmlns:a16="http://schemas.microsoft.com/office/drawing/2014/main" id="{CAAA5F93-C333-4C4A-DF9E-14ADBC845C7A}"/>
              </a:ext>
            </a:extLst>
          </p:cNvPr>
          <p:cNvPicPr>
            <a:picLocks noChangeAspect="1"/>
          </p:cNvPicPr>
          <p:nvPr/>
        </p:nvPicPr>
        <p:blipFill>
          <a:blip r:embed="rId9">
            <a:clrChange>
              <a:clrFrom>
                <a:srgbClr val="EDEDED"/>
              </a:clrFrom>
              <a:clrTo>
                <a:srgbClr val="EDEDED">
                  <a:alpha val="0"/>
                </a:srgbClr>
              </a:clrTo>
            </a:clrChange>
          </a:blip>
          <a:stretch>
            <a:fillRect/>
          </a:stretch>
        </p:blipFill>
        <p:spPr>
          <a:xfrm>
            <a:off x="6460001" y="4896567"/>
            <a:ext cx="1837944" cy="909873"/>
          </a:xfrm>
          <a:prstGeom prst="rect">
            <a:avLst/>
          </a:prstGeom>
        </p:spPr>
      </p:pic>
    </p:spTree>
    <p:extLst>
      <p:ext uri="{BB962C8B-B14F-4D97-AF65-F5344CB8AC3E}">
        <p14:creationId xmlns:p14="http://schemas.microsoft.com/office/powerpoint/2010/main" val="1274917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754FD02-0CD5-993E-7124-80A75C819C65}"/>
              </a:ext>
            </a:extLst>
          </p:cNvPr>
          <p:cNvCxnSpPr/>
          <p:nvPr/>
        </p:nvCxnSpPr>
        <p:spPr>
          <a:xfrm>
            <a:off x="3994150" y="5873750"/>
            <a:ext cx="1371600"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2" name="Title 1">
            <a:extLst>
              <a:ext uri="{FF2B5EF4-FFF2-40B4-BE49-F238E27FC236}">
                <a16:creationId xmlns:a16="http://schemas.microsoft.com/office/drawing/2014/main" id="{4FE3F9A8-7630-3B95-2FFF-C756639B606F}"/>
              </a:ext>
            </a:extLst>
          </p:cNvPr>
          <p:cNvSpPr>
            <a:spLocks noGrp="1"/>
          </p:cNvSpPr>
          <p:nvPr>
            <p:ph type="title"/>
          </p:nvPr>
        </p:nvSpPr>
        <p:spPr>
          <a:xfrm>
            <a:off x="2061002" y="5993038"/>
            <a:ext cx="5088598" cy="579960"/>
          </a:xfrm>
        </p:spPr>
        <p:txBody>
          <a:bodyPr/>
          <a:lstStyle/>
          <a:p>
            <a:r>
              <a:rPr lang="en-US"/>
              <a:t>www.FiducientAdvisors.com</a:t>
            </a:r>
          </a:p>
        </p:txBody>
      </p:sp>
    </p:spTree>
    <p:extLst>
      <p:ext uri="{BB962C8B-B14F-4D97-AF65-F5344CB8AC3E}">
        <p14:creationId xmlns:p14="http://schemas.microsoft.com/office/powerpoint/2010/main" val="134913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DD01D6-24B8-47D8-B06B-438364F3ABCE}"/>
              </a:ext>
            </a:extLst>
          </p:cNvPr>
          <p:cNvSpPr>
            <a:spLocks noGrp="1"/>
          </p:cNvSpPr>
          <p:nvPr>
            <p:ph type="title"/>
          </p:nvPr>
        </p:nvSpPr>
        <p:spPr/>
        <p:txBody>
          <a:bodyPr>
            <a:normAutofit/>
          </a:bodyPr>
          <a:lstStyle/>
          <a:p>
            <a:r>
              <a:rPr lang="en-US"/>
              <a:t>Quick Takes for the New Year (2026)</a:t>
            </a:r>
          </a:p>
        </p:txBody>
      </p:sp>
      <p:sp>
        <p:nvSpPr>
          <p:cNvPr id="4" name="Footer Placeholder 3">
            <a:extLst>
              <a:ext uri="{FF2B5EF4-FFF2-40B4-BE49-F238E27FC236}">
                <a16:creationId xmlns:a16="http://schemas.microsoft.com/office/drawing/2014/main" id="{99EEB32E-D35A-4ADF-A365-A6FB38942A16}"/>
              </a:ext>
            </a:extLst>
          </p:cNvPr>
          <p:cNvSpPr>
            <a:spLocks noGrp="1"/>
          </p:cNvSpPr>
          <p:nvPr>
            <p:ph type="ftr" sz="quarter" idx="3"/>
          </p:nvPr>
        </p:nvSpPr>
        <p:spPr/>
        <p:txBody>
          <a:bodyPr/>
          <a:lstStyle/>
          <a:p>
            <a:r>
              <a:rPr lang="en-US"/>
              <a:t>www.FiducientAdvisors.com</a:t>
            </a:r>
          </a:p>
        </p:txBody>
      </p:sp>
      <p:sp>
        <p:nvSpPr>
          <p:cNvPr id="5" name="Slide Number Placeholder 4">
            <a:extLst>
              <a:ext uri="{FF2B5EF4-FFF2-40B4-BE49-F238E27FC236}">
                <a16:creationId xmlns:a16="http://schemas.microsoft.com/office/drawing/2014/main" id="{AA8C179A-D810-403E-9872-5F55988F47AB}"/>
              </a:ext>
            </a:extLst>
          </p:cNvPr>
          <p:cNvSpPr>
            <a:spLocks noGrp="1"/>
          </p:cNvSpPr>
          <p:nvPr>
            <p:ph type="sldNum" sz="quarter" idx="4"/>
          </p:nvPr>
        </p:nvSpPr>
        <p:spPr/>
        <p:txBody>
          <a:bodyPr/>
          <a:lstStyle/>
          <a:p>
            <a:fld id="{E57A0B7C-FA6A-BC42-8139-60285044CFD9}" type="slidenum">
              <a:rPr lang="en-US" smtClean="0"/>
              <a:pPr/>
              <a:t>7</a:t>
            </a:fld>
            <a:endParaRPr lang="en-US"/>
          </a:p>
        </p:txBody>
      </p:sp>
      <p:grpSp>
        <p:nvGrpSpPr>
          <p:cNvPr id="11" name="Group 10">
            <a:extLst>
              <a:ext uri="{FF2B5EF4-FFF2-40B4-BE49-F238E27FC236}">
                <a16:creationId xmlns:a16="http://schemas.microsoft.com/office/drawing/2014/main" id="{E05986A7-0B03-DD7A-9E83-40C9396B0EE9}"/>
              </a:ext>
            </a:extLst>
          </p:cNvPr>
          <p:cNvGrpSpPr/>
          <p:nvPr/>
        </p:nvGrpSpPr>
        <p:grpSpPr>
          <a:xfrm>
            <a:off x="342316" y="2505170"/>
            <a:ext cx="8556902" cy="1051560"/>
            <a:chOff x="346916" y="2627743"/>
            <a:chExt cx="8556902" cy="1024128"/>
          </a:xfrm>
          <a:effectLst>
            <a:outerShdw blurRad="50800" dist="38100" dir="8100000" algn="tr" rotWithShape="0">
              <a:prstClr val="black">
                <a:alpha val="40000"/>
              </a:prstClr>
            </a:outerShdw>
          </a:effectLst>
        </p:grpSpPr>
        <p:sp>
          <p:nvSpPr>
            <p:cNvPr id="19" name="Rectangle: Rounded Corners 18">
              <a:extLst>
                <a:ext uri="{FF2B5EF4-FFF2-40B4-BE49-F238E27FC236}">
                  <a16:creationId xmlns:a16="http://schemas.microsoft.com/office/drawing/2014/main" id="{9C38CFD1-20FB-4960-E19E-95CFC432A9C6}"/>
                </a:ext>
              </a:extLst>
            </p:cNvPr>
            <p:cNvSpPr/>
            <p:nvPr/>
          </p:nvSpPr>
          <p:spPr>
            <a:xfrm>
              <a:off x="2029343" y="2627743"/>
              <a:ext cx="6874475" cy="102412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25475"/>
              <a:r>
                <a:rPr lang="en-US" sz="1100" dirty="0">
                  <a:solidFill>
                    <a:schemeClr val="tx1"/>
                  </a:solidFill>
                  <a:latin typeface="Arial" panose="020B0604020202020204" pitchFamily="34" charset="0"/>
                  <a:cs typeface="Arial" panose="020B0604020202020204" pitchFamily="34" charset="0"/>
                </a:rPr>
                <a:t>The federal estate tax exclusion and lifetime gift tax exemption increased dramatically from 2025 to 2026, from $13.99 million per person to $15 million per person.</a:t>
              </a:r>
              <a:r>
                <a:rPr lang="en-US" sz="1100" baseline="30000" dirty="0">
                  <a:solidFill>
                    <a:schemeClr val="tx1"/>
                  </a:solidFill>
                  <a:latin typeface="Arial" panose="020B0604020202020204" pitchFamily="34" charset="0"/>
                  <a:cs typeface="Arial" panose="020B0604020202020204" pitchFamily="34" charset="0"/>
                </a:rPr>
                <a:t>1</a:t>
              </a:r>
              <a:r>
                <a:rPr lang="en-US" sz="1100" dirty="0">
                  <a:solidFill>
                    <a:schemeClr val="tx1"/>
                  </a:solidFill>
                  <a:latin typeface="Arial" panose="020B0604020202020204" pitchFamily="34" charset="0"/>
                  <a:cs typeface="Arial" panose="020B0604020202020204" pitchFamily="34" charset="0"/>
                </a:rPr>
                <a:t> Individuals who had previously exhausted their lifetime gifting exemption may now find capacity to remove additional assets from their taxable estate. The annual gift tax exclusion remains at $19,000 per </a:t>
              </a:r>
              <a:r>
                <a:rPr lang="en-US" sz="1100" dirty="0" err="1">
                  <a:solidFill>
                    <a:schemeClr val="tx1"/>
                  </a:solidFill>
                  <a:latin typeface="Arial" panose="020B0604020202020204" pitchFamily="34" charset="0"/>
                  <a:cs typeface="Arial" panose="020B0604020202020204" pitchFamily="34" charset="0"/>
                </a:rPr>
                <a:t>donee</a:t>
              </a:r>
              <a:r>
                <a:rPr lang="en-US" sz="1100" dirty="0">
                  <a:solidFill>
                    <a:schemeClr val="tx1"/>
                  </a:solidFill>
                  <a:latin typeface="Arial" panose="020B0604020202020204" pitchFamily="34" charset="0"/>
                  <a:cs typeface="Arial" panose="020B0604020202020204" pitchFamily="34" charset="0"/>
                </a:rPr>
                <a:t> (gift recipient) for 2026.</a:t>
              </a:r>
              <a:r>
                <a:rPr lang="en-US" sz="1100" baseline="30000" dirty="0">
                  <a:solidFill>
                    <a:schemeClr val="tx1"/>
                  </a:solidFill>
                  <a:latin typeface="Arial" panose="020B0604020202020204" pitchFamily="34" charset="0"/>
                  <a:cs typeface="Arial" panose="020B0604020202020204" pitchFamily="34" charset="0"/>
                </a:rPr>
                <a:t>1</a:t>
              </a:r>
            </a:p>
          </p:txBody>
        </p:sp>
        <p:sp>
          <p:nvSpPr>
            <p:cNvPr id="16" name="Rectangle: Diagonal Corners Rounded 15">
              <a:extLst>
                <a:ext uri="{FF2B5EF4-FFF2-40B4-BE49-F238E27FC236}">
                  <a16:creationId xmlns:a16="http://schemas.microsoft.com/office/drawing/2014/main" id="{4A447507-030A-C40F-6572-B2B82652E224}"/>
                </a:ext>
              </a:extLst>
            </p:cNvPr>
            <p:cNvSpPr/>
            <p:nvPr/>
          </p:nvSpPr>
          <p:spPr>
            <a:xfrm>
              <a:off x="346916" y="2627743"/>
              <a:ext cx="2043860" cy="1024128"/>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latin typeface="Arial" panose="020B0604020202020204" pitchFamily="34" charset="0"/>
                <a:cs typeface="Arial" panose="020B0604020202020204" pitchFamily="34" charset="0"/>
              </a:endParaRPr>
            </a:p>
          </p:txBody>
        </p:sp>
        <p:sp>
          <p:nvSpPr>
            <p:cNvPr id="17" name="Rectangle: Diagonal Corners Rounded 16">
              <a:extLst>
                <a:ext uri="{FF2B5EF4-FFF2-40B4-BE49-F238E27FC236}">
                  <a16:creationId xmlns:a16="http://schemas.microsoft.com/office/drawing/2014/main" id="{152E9D51-C7CA-DA9E-9B8D-763E6DC678C7}"/>
                </a:ext>
              </a:extLst>
            </p:cNvPr>
            <p:cNvSpPr/>
            <p:nvPr/>
          </p:nvSpPr>
          <p:spPr>
            <a:xfrm>
              <a:off x="459191" y="2627743"/>
              <a:ext cx="2111328" cy="1024128"/>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panose="020B0604020202020204" pitchFamily="34" charset="0"/>
                  <a:cs typeface="Arial" panose="020B0604020202020204" pitchFamily="34" charset="0"/>
                </a:rPr>
                <a:t>Additional Opportunities</a:t>
              </a:r>
            </a:p>
            <a:p>
              <a:pPr algn="ctr"/>
              <a:r>
                <a:rPr lang="en-US" sz="1200" b="1">
                  <a:solidFill>
                    <a:schemeClr val="bg1"/>
                  </a:solidFill>
                  <a:latin typeface="Arial" panose="020B0604020202020204" pitchFamily="34" charset="0"/>
                  <a:cs typeface="Arial" panose="020B0604020202020204" pitchFamily="34" charset="0"/>
                </a:rPr>
                <a:t>for Gifting</a:t>
              </a:r>
            </a:p>
          </p:txBody>
        </p:sp>
      </p:grpSp>
      <p:grpSp>
        <p:nvGrpSpPr>
          <p:cNvPr id="10" name="Group 9">
            <a:extLst>
              <a:ext uri="{FF2B5EF4-FFF2-40B4-BE49-F238E27FC236}">
                <a16:creationId xmlns:a16="http://schemas.microsoft.com/office/drawing/2014/main" id="{DAD51C81-3E7B-716C-E6C0-83D1724866C7}"/>
              </a:ext>
            </a:extLst>
          </p:cNvPr>
          <p:cNvGrpSpPr/>
          <p:nvPr/>
        </p:nvGrpSpPr>
        <p:grpSpPr>
          <a:xfrm>
            <a:off x="346916" y="1282408"/>
            <a:ext cx="8552302" cy="1051560"/>
            <a:chOff x="351516" y="1338301"/>
            <a:chExt cx="8552302" cy="1027655"/>
          </a:xfrm>
          <a:effectLst>
            <a:outerShdw blurRad="50800" dist="38100" dir="8100000" algn="tr" rotWithShape="0">
              <a:prstClr val="black">
                <a:alpha val="40000"/>
              </a:prstClr>
            </a:outerShdw>
          </a:effectLst>
        </p:grpSpPr>
        <p:sp>
          <p:nvSpPr>
            <p:cNvPr id="13" name="Rectangle: Diagonal Corners Rounded 12">
              <a:extLst>
                <a:ext uri="{FF2B5EF4-FFF2-40B4-BE49-F238E27FC236}">
                  <a16:creationId xmlns:a16="http://schemas.microsoft.com/office/drawing/2014/main" id="{A91CBDAC-86A9-948D-A24E-49F807531DFF}"/>
                </a:ext>
              </a:extLst>
            </p:cNvPr>
            <p:cNvSpPr/>
            <p:nvPr/>
          </p:nvSpPr>
          <p:spPr>
            <a:xfrm>
              <a:off x="351516" y="1338941"/>
              <a:ext cx="2043860" cy="1024128"/>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038495AA-233E-8FBD-4CFF-883AA3B0AC3D}"/>
                </a:ext>
              </a:extLst>
            </p:cNvPr>
            <p:cNvSpPr/>
            <p:nvPr/>
          </p:nvSpPr>
          <p:spPr>
            <a:xfrm>
              <a:off x="2029343" y="1341828"/>
              <a:ext cx="6874475" cy="102412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25475"/>
              <a:r>
                <a:rPr lang="en-US" sz="1100" dirty="0">
                  <a:solidFill>
                    <a:schemeClr val="tx1"/>
                  </a:solidFill>
                  <a:latin typeface="Arial" panose="020B0604020202020204" pitchFamily="34" charset="0"/>
                  <a:cs typeface="Arial" panose="020B0604020202020204" pitchFamily="34" charset="0"/>
                </a:rPr>
                <a:t>Many of the personal tax provisions from the 2017 Tax Cuts and Jobs Act (“TCJA”) had been scheduled to expire at the end of 2025, though such provisions were ultimately extended (after lengthy negotiations) by the One Big Beautiful Bill (“OBBB”), which was signed into law in July 2025. The legislation provides much needed clarity to taxpayers.</a:t>
              </a:r>
            </a:p>
          </p:txBody>
        </p:sp>
        <p:sp>
          <p:nvSpPr>
            <p:cNvPr id="26" name="Rectangle: Diagonal Corners Rounded 25">
              <a:extLst>
                <a:ext uri="{FF2B5EF4-FFF2-40B4-BE49-F238E27FC236}">
                  <a16:creationId xmlns:a16="http://schemas.microsoft.com/office/drawing/2014/main" id="{1C63699E-DB24-D2B9-4BD0-773CAB58F8D3}"/>
                </a:ext>
              </a:extLst>
            </p:cNvPr>
            <p:cNvSpPr/>
            <p:nvPr/>
          </p:nvSpPr>
          <p:spPr>
            <a:xfrm>
              <a:off x="449975" y="1338301"/>
              <a:ext cx="2125144" cy="1027655"/>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The 2017 Tax Cuts</a:t>
              </a:r>
            </a:p>
            <a:p>
              <a:pPr algn="ctr"/>
              <a:r>
                <a:rPr lang="en-US" sz="1200" b="1" dirty="0">
                  <a:solidFill>
                    <a:schemeClr val="bg1"/>
                  </a:solidFill>
                  <a:latin typeface="Arial" panose="020B0604020202020204" pitchFamily="34" charset="0"/>
                  <a:cs typeface="Arial" panose="020B0604020202020204" pitchFamily="34" charset="0"/>
                </a:rPr>
                <a:t>Extended via</a:t>
              </a:r>
            </a:p>
            <a:p>
              <a:pPr algn="ctr"/>
              <a:r>
                <a:rPr lang="en-US" sz="1200" b="1" dirty="0">
                  <a:solidFill>
                    <a:schemeClr val="bg1"/>
                  </a:solidFill>
                  <a:latin typeface="Arial" panose="020B0604020202020204" pitchFamily="34" charset="0"/>
                  <a:cs typeface="Arial" panose="020B0604020202020204" pitchFamily="34" charset="0"/>
                </a:rPr>
                <a:t>OBBBA</a:t>
              </a:r>
            </a:p>
          </p:txBody>
        </p:sp>
      </p:grpSp>
      <p:grpSp>
        <p:nvGrpSpPr>
          <p:cNvPr id="14" name="Group 13">
            <a:extLst>
              <a:ext uri="{FF2B5EF4-FFF2-40B4-BE49-F238E27FC236}">
                <a16:creationId xmlns:a16="http://schemas.microsoft.com/office/drawing/2014/main" id="{6236B0C1-27F9-0D19-E0BE-B9E936205DD4}"/>
              </a:ext>
            </a:extLst>
          </p:cNvPr>
          <p:cNvGrpSpPr/>
          <p:nvPr/>
        </p:nvGrpSpPr>
        <p:grpSpPr>
          <a:xfrm>
            <a:off x="346916" y="3733841"/>
            <a:ext cx="8556902" cy="1051560"/>
            <a:chOff x="346916" y="3913658"/>
            <a:chExt cx="8556902" cy="1024128"/>
          </a:xfrm>
          <a:effectLst>
            <a:outerShdw blurRad="50800" dist="38100" dir="8100000" algn="tr" rotWithShape="0">
              <a:prstClr val="black">
                <a:alpha val="40000"/>
              </a:prstClr>
            </a:outerShdw>
          </a:effectLst>
        </p:grpSpPr>
        <p:sp>
          <p:nvSpPr>
            <p:cNvPr id="2" name="Rectangle: Rounded Corners 1">
              <a:extLst>
                <a:ext uri="{FF2B5EF4-FFF2-40B4-BE49-F238E27FC236}">
                  <a16:creationId xmlns:a16="http://schemas.microsoft.com/office/drawing/2014/main" id="{9F202CE5-DA3C-6F8E-2C74-494EC4B58FFD}"/>
                </a:ext>
              </a:extLst>
            </p:cNvPr>
            <p:cNvSpPr/>
            <p:nvPr/>
          </p:nvSpPr>
          <p:spPr>
            <a:xfrm>
              <a:off x="2029343" y="3913658"/>
              <a:ext cx="6874475" cy="102412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25475"/>
              <a:r>
                <a:rPr lang="en-US" sz="1100" dirty="0">
                  <a:solidFill>
                    <a:schemeClr val="tx1"/>
                  </a:solidFill>
                  <a:latin typeface="Arial" panose="020B0604020202020204" pitchFamily="34" charset="0"/>
                  <a:cs typeface="Arial" panose="020B0604020202020204" pitchFamily="34" charset="0"/>
                </a:rPr>
                <a:t>As a reminder, SECURE Act 2.0 included a new provision allowing older individuals (age 60-63) to make a “super” catch-up contribution up to $11,250 to their 401(k)/403(b)/457 retirement plan. Individuals must be age 60-63 by the end of the calendar year; otherwise, the age-50+ catch-up limit is $8,000.</a:t>
              </a:r>
              <a:r>
                <a:rPr lang="en-US" sz="1100" baseline="30000" dirty="0">
                  <a:solidFill>
                    <a:schemeClr val="tx1"/>
                  </a:solidFill>
                  <a:latin typeface="Arial" panose="020B0604020202020204" pitchFamily="34" charset="0"/>
                  <a:cs typeface="Arial" panose="020B0604020202020204" pitchFamily="34" charset="0"/>
                </a:rPr>
                <a:t>2</a:t>
              </a:r>
            </a:p>
          </p:txBody>
        </p:sp>
        <p:sp>
          <p:nvSpPr>
            <p:cNvPr id="3" name="Rectangle: Diagonal Corners Rounded 2">
              <a:extLst>
                <a:ext uri="{FF2B5EF4-FFF2-40B4-BE49-F238E27FC236}">
                  <a16:creationId xmlns:a16="http://schemas.microsoft.com/office/drawing/2014/main" id="{5EE68035-9A98-22FD-6A9A-74D0DFBF2AEC}"/>
                </a:ext>
              </a:extLst>
            </p:cNvPr>
            <p:cNvSpPr/>
            <p:nvPr/>
          </p:nvSpPr>
          <p:spPr>
            <a:xfrm>
              <a:off x="346916" y="3913658"/>
              <a:ext cx="2043860" cy="1024128"/>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latin typeface="Arial" panose="020B0604020202020204" pitchFamily="34" charset="0"/>
                <a:cs typeface="Arial" panose="020B0604020202020204" pitchFamily="34" charset="0"/>
              </a:endParaRPr>
            </a:p>
          </p:txBody>
        </p:sp>
        <p:sp>
          <p:nvSpPr>
            <p:cNvPr id="6" name="Rectangle: Diagonal Corners Rounded 5">
              <a:extLst>
                <a:ext uri="{FF2B5EF4-FFF2-40B4-BE49-F238E27FC236}">
                  <a16:creationId xmlns:a16="http://schemas.microsoft.com/office/drawing/2014/main" id="{AA043B9D-5694-DAA1-EAF6-8F3470EE1C18}"/>
                </a:ext>
              </a:extLst>
            </p:cNvPr>
            <p:cNvSpPr/>
            <p:nvPr/>
          </p:nvSpPr>
          <p:spPr>
            <a:xfrm>
              <a:off x="459191" y="3913658"/>
              <a:ext cx="2111328" cy="1024128"/>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“Super Catch-up”</a:t>
              </a:r>
            </a:p>
            <a:p>
              <a:pPr algn="ctr"/>
              <a:r>
                <a:rPr lang="en-US" sz="1200" b="1" dirty="0">
                  <a:solidFill>
                    <a:schemeClr val="bg1"/>
                  </a:solidFill>
                  <a:latin typeface="Arial" panose="020B0604020202020204" pitchFamily="34" charset="0"/>
                  <a:cs typeface="Arial" panose="020B0604020202020204" pitchFamily="34" charset="0"/>
                </a:rPr>
                <a:t>Contributions</a:t>
              </a:r>
            </a:p>
            <a:p>
              <a:pPr algn="ctr"/>
              <a:r>
                <a:rPr lang="en-US" sz="1200" b="1" dirty="0">
                  <a:solidFill>
                    <a:schemeClr val="bg1"/>
                  </a:solidFill>
                  <a:latin typeface="Arial" panose="020B0604020202020204" pitchFamily="34" charset="0"/>
                  <a:cs typeface="Arial" panose="020B0604020202020204" pitchFamily="34" charset="0"/>
                </a:rPr>
                <a:t>for</a:t>
              </a:r>
            </a:p>
            <a:p>
              <a:pPr algn="ctr"/>
              <a:r>
                <a:rPr lang="en-US" sz="1200" b="1" dirty="0">
                  <a:solidFill>
                    <a:schemeClr val="bg1"/>
                  </a:solidFill>
                  <a:latin typeface="Arial" panose="020B0604020202020204" pitchFamily="34" charset="0"/>
                  <a:cs typeface="Arial" panose="020B0604020202020204" pitchFamily="34" charset="0"/>
                </a:rPr>
                <a:t>401(k) / 403(b) / 457</a:t>
              </a:r>
            </a:p>
          </p:txBody>
        </p:sp>
      </p:grpSp>
      <p:sp>
        <p:nvSpPr>
          <p:cNvPr id="18" name="TextBox 17">
            <a:extLst>
              <a:ext uri="{FF2B5EF4-FFF2-40B4-BE49-F238E27FC236}">
                <a16:creationId xmlns:a16="http://schemas.microsoft.com/office/drawing/2014/main" id="{D5204684-1E01-204F-355B-A5E14E427E2D}"/>
              </a:ext>
            </a:extLst>
          </p:cNvPr>
          <p:cNvSpPr txBox="1"/>
          <p:nvPr/>
        </p:nvSpPr>
        <p:spPr>
          <a:xfrm>
            <a:off x="311412" y="6188228"/>
            <a:ext cx="8468565" cy="461665"/>
          </a:xfrm>
          <a:prstGeom prst="rect">
            <a:avLst/>
          </a:prstGeom>
          <a:noFill/>
        </p:spPr>
        <p:txBody>
          <a:bodyPr wrap="square" rtlCol="0">
            <a:spAutoFit/>
          </a:bodyPr>
          <a:lstStyle/>
          <a:p>
            <a:r>
              <a:rPr lang="en-US" sz="800" i="1" baseline="30000" dirty="0">
                <a:solidFill>
                  <a:schemeClr val="bg2">
                    <a:lumMod val="50000"/>
                  </a:schemeClr>
                </a:solidFill>
                <a:latin typeface="Arial" panose="020B0604020202020204" pitchFamily="34" charset="0"/>
                <a:cs typeface="Arial" panose="020B0604020202020204" pitchFamily="34" charset="0"/>
              </a:rPr>
              <a:t>1 </a:t>
            </a:r>
            <a:r>
              <a:rPr lang="en-US" sz="800" i="1" dirty="0">
                <a:solidFill>
                  <a:schemeClr val="bg2">
                    <a:lumMod val="50000"/>
                  </a:schemeClr>
                </a:solidFill>
                <a:latin typeface="Arial" panose="020B0604020202020204" pitchFamily="34" charset="0"/>
                <a:cs typeface="Arial" panose="020B0604020202020204" pitchFamily="34" charset="0"/>
              </a:rPr>
              <a:t>Source: IRS – “IRS releases tax inflation adjustments for tax year 2026, including amendments from the One Big Beautiful Bill” (October 9, 2025)</a:t>
            </a:r>
          </a:p>
          <a:p>
            <a:r>
              <a:rPr lang="en-US" sz="800" i="1" baseline="30000" dirty="0">
                <a:solidFill>
                  <a:schemeClr val="bg2">
                    <a:lumMod val="50000"/>
                  </a:schemeClr>
                </a:solidFill>
                <a:latin typeface="Arial" panose="020B0604020202020204" pitchFamily="34" charset="0"/>
                <a:cs typeface="Arial" panose="020B0604020202020204" pitchFamily="34" charset="0"/>
              </a:rPr>
              <a:t>2</a:t>
            </a:r>
            <a:r>
              <a:rPr lang="en-US" sz="800" i="1" dirty="0">
                <a:solidFill>
                  <a:schemeClr val="bg2">
                    <a:lumMod val="50000"/>
                  </a:schemeClr>
                </a:solidFill>
                <a:latin typeface="Arial" panose="020B0604020202020204" pitchFamily="34" charset="0"/>
                <a:cs typeface="Arial" panose="020B0604020202020204" pitchFamily="34" charset="0"/>
              </a:rPr>
              <a:t> Source: Charles Schwab – “401k Catch-Up Contributions: 2025 and 2026” (December 5, 2025)</a:t>
            </a:r>
          </a:p>
          <a:p>
            <a:r>
              <a:rPr lang="en-US" sz="800" i="1" baseline="30000" dirty="0">
                <a:solidFill>
                  <a:schemeClr val="bg2">
                    <a:lumMod val="50000"/>
                  </a:schemeClr>
                </a:solidFill>
                <a:latin typeface="Arial" panose="020B0604020202020204" pitchFamily="34" charset="0"/>
                <a:cs typeface="Arial" panose="020B0604020202020204" pitchFamily="34" charset="0"/>
              </a:rPr>
              <a:t>3</a:t>
            </a:r>
            <a:r>
              <a:rPr lang="en-US" sz="800" i="1" dirty="0">
                <a:solidFill>
                  <a:schemeClr val="bg2">
                    <a:lumMod val="50000"/>
                  </a:schemeClr>
                </a:solidFill>
                <a:latin typeface="Arial" panose="020B0604020202020204" pitchFamily="34" charset="0"/>
                <a:cs typeface="Arial" panose="020B0604020202020204" pitchFamily="34" charset="0"/>
              </a:rPr>
              <a:t> Source: Franklin Templeton – “SECURE 2.0 update: Mandatory Roth catch-up contributions arrive in 2026” (December 10, 2025)</a:t>
            </a:r>
          </a:p>
        </p:txBody>
      </p:sp>
      <p:grpSp>
        <p:nvGrpSpPr>
          <p:cNvPr id="22" name="Group 21">
            <a:extLst>
              <a:ext uri="{FF2B5EF4-FFF2-40B4-BE49-F238E27FC236}">
                <a16:creationId xmlns:a16="http://schemas.microsoft.com/office/drawing/2014/main" id="{07E9E7C6-0BC6-7357-542D-9CD8832CC3E3}"/>
              </a:ext>
            </a:extLst>
          </p:cNvPr>
          <p:cNvGrpSpPr/>
          <p:nvPr/>
        </p:nvGrpSpPr>
        <p:grpSpPr>
          <a:xfrm>
            <a:off x="342316" y="4965466"/>
            <a:ext cx="8556902" cy="1051560"/>
            <a:chOff x="346916" y="3913658"/>
            <a:chExt cx="8556902" cy="1024128"/>
          </a:xfrm>
          <a:effectLst>
            <a:outerShdw blurRad="50800" dist="38100" dir="8100000" algn="tr" rotWithShape="0">
              <a:prstClr val="black">
                <a:alpha val="40000"/>
              </a:prstClr>
            </a:outerShdw>
          </a:effectLst>
        </p:grpSpPr>
        <p:sp>
          <p:nvSpPr>
            <p:cNvPr id="23" name="Rectangle: Rounded Corners 22">
              <a:extLst>
                <a:ext uri="{FF2B5EF4-FFF2-40B4-BE49-F238E27FC236}">
                  <a16:creationId xmlns:a16="http://schemas.microsoft.com/office/drawing/2014/main" id="{F21F8BC2-DA8C-E46E-6A2C-AB728927A614}"/>
                </a:ext>
              </a:extLst>
            </p:cNvPr>
            <p:cNvSpPr/>
            <p:nvPr/>
          </p:nvSpPr>
          <p:spPr>
            <a:xfrm>
              <a:off x="2029343" y="3913658"/>
              <a:ext cx="6874475" cy="102412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25475"/>
              <a:r>
                <a:rPr lang="en-US" sz="1100" dirty="0">
                  <a:solidFill>
                    <a:schemeClr val="tx1"/>
                  </a:solidFill>
                  <a:latin typeface="Arial" panose="020B0604020202020204" pitchFamily="34" charset="0"/>
                  <a:cs typeface="Arial" panose="020B0604020202020204" pitchFamily="34" charset="0"/>
                </a:rPr>
                <a:t>As a result of SECURE Act 2.0, high earners (those who made more than $150,000 of FICA wages in 2025) who are age 50+ will be required to make catch-up contributions to their employer-sponsored plans to a Roth (after-tax) account. IRAs are not impacted by this new provision.</a:t>
              </a:r>
              <a:r>
                <a:rPr lang="en-US" sz="1100" baseline="30000" dirty="0">
                  <a:solidFill>
                    <a:schemeClr val="tx1"/>
                  </a:solidFill>
                  <a:latin typeface="Arial" panose="020B0604020202020204" pitchFamily="34" charset="0"/>
                  <a:cs typeface="Arial" panose="020B0604020202020204" pitchFamily="34" charset="0"/>
                </a:rPr>
                <a:t>3</a:t>
              </a:r>
            </a:p>
          </p:txBody>
        </p:sp>
        <p:sp>
          <p:nvSpPr>
            <p:cNvPr id="24" name="Rectangle: Diagonal Corners Rounded 23">
              <a:extLst>
                <a:ext uri="{FF2B5EF4-FFF2-40B4-BE49-F238E27FC236}">
                  <a16:creationId xmlns:a16="http://schemas.microsoft.com/office/drawing/2014/main" id="{1A5871C7-C2B5-7039-1D41-9B05A38842FF}"/>
                </a:ext>
              </a:extLst>
            </p:cNvPr>
            <p:cNvSpPr/>
            <p:nvPr/>
          </p:nvSpPr>
          <p:spPr>
            <a:xfrm>
              <a:off x="346916" y="3913658"/>
              <a:ext cx="2043860" cy="1024128"/>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latin typeface="Arial" panose="020B0604020202020204" pitchFamily="34" charset="0"/>
                <a:cs typeface="Arial" panose="020B0604020202020204" pitchFamily="34" charset="0"/>
              </a:endParaRPr>
            </a:p>
          </p:txBody>
        </p:sp>
        <p:sp>
          <p:nvSpPr>
            <p:cNvPr id="27" name="Rectangle: Diagonal Corners Rounded 26">
              <a:extLst>
                <a:ext uri="{FF2B5EF4-FFF2-40B4-BE49-F238E27FC236}">
                  <a16:creationId xmlns:a16="http://schemas.microsoft.com/office/drawing/2014/main" id="{B3D53317-BE4C-DA5B-CB89-BA8646648E67}"/>
                </a:ext>
              </a:extLst>
            </p:cNvPr>
            <p:cNvSpPr/>
            <p:nvPr/>
          </p:nvSpPr>
          <p:spPr>
            <a:xfrm>
              <a:off x="459191" y="3913658"/>
              <a:ext cx="2111328" cy="1024128"/>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panose="020B0604020202020204" pitchFamily="34" charset="0"/>
                  <a:cs typeface="Arial" panose="020B0604020202020204" pitchFamily="34" charset="0"/>
                </a:rPr>
                <a:t>“</a:t>
              </a:r>
              <a:r>
                <a:rPr lang="en-US" sz="1200" b="1" err="1">
                  <a:solidFill>
                    <a:schemeClr val="bg1"/>
                  </a:solidFill>
                  <a:latin typeface="Arial" panose="020B0604020202020204" pitchFamily="34" charset="0"/>
                  <a:cs typeface="Arial" panose="020B0604020202020204" pitchFamily="34" charset="0"/>
                </a:rPr>
                <a:t>Rothification</a:t>
              </a:r>
              <a:r>
                <a:rPr lang="en-US" sz="1200" b="1">
                  <a:solidFill>
                    <a:schemeClr val="bg1"/>
                  </a:solidFill>
                  <a:latin typeface="Arial" panose="020B0604020202020204" pitchFamily="34" charset="0"/>
                  <a:cs typeface="Arial" panose="020B0604020202020204" pitchFamily="34" charset="0"/>
                </a:rPr>
                <a:t>” of</a:t>
              </a:r>
            </a:p>
            <a:p>
              <a:pPr algn="ctr"/>
              <a:r>
                <a:rPr lang="en-US" sz="1200" b="1">
                  <a:solidFill>
                    <a:schemeClr val="bg1"/>
                  </a:solidFill>
                  <a:latin typeface="Arial" panose="020B0604020202020204" pitchFamily="34" charset="0"/>
                  <a:cs typeface="Arial" panose="020B0604020202020204" pitchFamily="34" charset="0"/>
                </a:rPr>
                <a:t>Catch-up Contributions</a:t>
              </a:r>
            </a:p>
            <a:p>
              <a:pPr algn="ctr"/>
              <a:r>
                <a:rPr lang="en-US" sz="1200" b="1">
                  <a:solidFill>
                    <a:schemeClr val="bg1"/>
                  </a:solidFill>
                  <a:latin typeface="Arial" panose="020B0604020202020204" pitchFamily="34" charset="0"/>
                  <a:cs typeface="Arial" panose="020B0604020202020204" pitchFamily="34" charset="0"/>
                </a:rPr>
                <a:t>For High Earners</a:t>
              </a:r>
            </a:p>
          </p:txBody>
        </p:sp>
      </p:grpSp>
    </p:spTree>
    <p:extLst>
      <p:ext uri="{BB962C8B-B14F-4D97-AF65-F5344CB8AC3E}">
        <p14:creationId xmlns:p14="http://schemas.microsoft.com/office/powerpoint/2010/main" val="40162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96E2E-68F9-4630-1BA9-FF81FF6D0CCB}"/>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59ECC989-A8BE-A047-1EB2-C75B49D81F8A}"/>
              </a:ext>
            </a:extLst>
          </p:cNvPr>
          <p:cNvSpPr>
            <a:spLocks noGrp="1"/>
          </p:cNvSpPr>
          <p:nvPr>
            <p:ph type="title"/>
          </p:nvPr>
        </p:nvSpPr>
        <p:spPr/>
        <p:txBody>
          <a:bodyPr>
            <a:normAutofit/>
          </a:bodyPr>
          <a:lstStyle/>
          <a:p>
            <a:r>
              <a:rPr lang="en-US"/>
              <a:t>Quick Takes for the New Year (2026)</a:t>
            </a:r>
          </a:p>
        </p:txBody>
      </p:sp>
      <p:sp>
        <p:nvSpPr>
          <p:cNvPr id="4" name="Footer Placeholder 3">
            <a:extLst>
              <a:ext uri="{FF2B5EF4-FFF2-40B4-BE49-F238E27FC236}">
                <a16:creationId xmlns:a16="http://schemas.microsoft.com/office/drawing/2014/main" id="{EC321547-346F-5C38-70F3-43C489812439}"/>
              </a:ext>
            </a:extLst>
          </p:cNvPr>
          <p:cNvSpPr>
            <a:spLocks noGrp="1"/>
          </p:cNvSpPr>
          <p:nvPr>
            <p:ph type="ftr" sz="quarter" idx="3"/>
          </p:nvPr>
        </p:nvSpPr>
        <p:spPr/>
        <p:txBody>
          <a:bodyPr/>
          <a:lstStyle/>
          <a:p>
            <a:r>
              <a:rPr lang="en-US"/>
              <a:t>www.FiducientAdvisors.com</a:t>
            </a:r>
          </a:p>
        </p:txBody>
      </p:sp>
      <p:sp>
        <p:nvSpPr>
          <p:cNvPr id="5" name="Slide Number Placeholder 4">
            <a:extLst>
              <a:ext uri="{FF2B5EF4-FFF2-40B4-BE49-F238E27FC236}">
                <a16:creationId xmlns:a16="http://schemas.microsoft.com/office/drawing/2014/main" id="{D9ABE7A5-8870-EDD4-1DEF-0C88BE33FA26}"/>
              </a:ext>
            </a:extLst>
          </p:cNvPr>
          <p:cNvSpPr>
            <a:spLocks noGrp="1"/>
          </p:cNvSpPr>
          <p:nvPr>
            <p:ph type="sldNum" sz="quarter" idx="4"/>
          </p:nvPr>
        </p:nvSpPr>
        <p:spPr/>
        <p:txBody>
          <a:bodyPr/>
          <a:lstStyle/>
          <a:p>
            <a:fld id="{E57A0B7C-FA6A-BC42-8139-60285044CFD9}" type="slidenum">
              <a:rPr lang="en-US" smtClean="0"/>
              <a:pPr/>
              <a:t>8</a:t>
            </a:fld>
            <a:endParaRPr lang="en-US"/>
          </a:p>
        </p:txBody>
      </p:sp>
      <p:grpSp>
        <p:nvGrpSpPr>
          <p:cNvPr id="11" name="Group 10">
            <a:extLst>
              <a:ext uri="{FF2B5EF4-FFF2-40B4-BE49-F238E27FC236}">
                <a16:creationId xmlns:a16="http://schemas.microsoft.com/office/drawing/2014/main" id="{3AC862FB-F40B-EAB9-3C0E-2E046A47C8E3}"/>
              </a:ext>
            </a:extLst>
          </p:cNvPr>
          <p:cNvGrpSpPr/>
          <p:nvPr/>
        </p:nvGrpSpPr>
        <p:grpSpPr>
          <a:xfrm>
            <a:off x="342316" y="2505170"/>
            <a:ext cx="8556902" cy="1051560"/>
            <a:chOff x="346916" y="2627743"/>
            <a:chExt cx="8556902" cy="1024128"/>
          </a:xfrm>
          <a:effectLst>
            <a:outerShdw blurRad="50800" dist="38100" dir="8100000" algn="tr" rotWithShape="0">
              <a:prstClr val="black">
                <a:alpha val="40000"/>
              </a:prstClr>
            </a:outerShdw>
          </a:effectLst>
        </p:grpSpPr>
        <p:sp>
          <p:nvSpPr>
            <p:cNvPr id="19" name="Rectangle: Rounded Corners 18">
              <a:extLst>
                <a:ext uri="{FF2B5EF4-FFF2-40B4-BE49-F238E27FC236}">
                  <a16:creationId xmlns:a16="http://schemas.microsoft.com/office/drawing/2014/main" id="{ADA684A5-899F-41D1-E0E7-9268900E88CA}"/>
                </a:ext>
              </a:extLst>
            </p:cNvPr>
            <p:cNvSpPr/>
            <p:nvPr/>
          </p:nvSpPr>
          <p:spPr>
            <a:xfrm>
              <a:off x="2029343" y="2627743"/>
              <a:ext cx="6874475" cy="102412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25475"/>
              <a:r>
                <a:rPr lang="en-US" sz="1100" dirty="0">
                  <a:solidFill>
                    <a:schemeClr val="tx1"/>
                  </a:solidFill>
                  <a:latin typeface="Arial" panose="020B0604020202020204" pitchFamily="34" charset="0"/>
                  <a:cs typeface="Arial" panose="020B0604020202020204" pitchFamily="34" charset="0"/>
                </a:rPr>
                <a:t>The Tax Cuts and Jobs Act (TCJA) made favorable changes to the Alternative Minimum Tax (AMT), which reduced the number of taxpayers subject to AMT from 5 million in 2017 to only 200,000 in 2018. One Big Beautiful Bill (OBBB) lowers the AMT phaseout income threshold ($1mm for joint filers; $500k for other taxpayers) and accelerates the rate at which the AMT exemption phases out (50 cents per dollar over the threshold, from 25 cents previously). As a result of the OBBB changes, more taxpayers are likely to be subject to AMT as of 2026.</a:t>
              </a:r>
              <a:r>
                <a:rPr lang="en-US" sz="1100" baseline="30000" dirty="0">
                  <a:solidFill>
                    <a:schemeClr val="tx1"/>
                  </a:solidFill>
                  <a:latin typeface="Arial" panose="020B0604020202020204" pitchFamily="34" charset="0"/>
                  <a:cs typeface="Arial" panose="020B0604020202020204" pitchFamily="34" charset="0"/>
                </a:rPr>
                <a:t>2</a:t>
              </a:r>
            </a:p>
          </p:txBody>
        </p:sp>
        <p:sp>
          <p:nvSpPr>
            <p:cNvPr id="16" name="Rectangle: Diagonal Corners Rounded 15">
              <a:extLst>
                <a:ext uri="{FF2B5EF4-FFF2-40B4-BE49-F238E27FC236}">
                  <a16:creationId xmlns:a16="http://schemas.microsoft.com/office/drawing/2014/main" id="{97B4178C-7731-4442-C16A-E6B6FCE572C7}"/>
                </a:ext>
              </a:extLst>
            </p:cNvPr>
            <p:cNvSpPr/>
            <p:nvPr/>
          </p:nvSpPr>
          <p:spPr>
            <a:xfrm>
              <a:off x="346916" y="2627743"/>
              <a:ext cx="2043860" cy="1024128"/>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latin typeface="Arial" panose="020B0604020202020204" pitchFamily="34" charset="0"/>
                <a:cs typeface="Arial" panose="020B0604020202020204" pitchFamily="34" charset="0"/>
              </a:endParaRPr>
            </a:p>
          </p:txBody>
        </p:sp>
        <p:sp>
          <p:nvSpPr>
            <p:cNvPr id="17" name="Rectangle: Diagonal Corners Rounded 16">
              <a:extLst>
                <a:ext uri="{FF2B5EF4-FFF2-40B4-BE49-F238E27FC236}">
                  <a16:creationId xmlns:a16="http://schemas.microsoft.com/office/drawing/2014/main" id="{BFBED106-F824-8BCA-299F-82476800ACCD}"/>
                </a:ext>
              </a:extLst>
            </p:cNvPr>
            <p:cNvSpPr/>
            <p:nvPr/>
          </p:nvSpPr>
          <p:spPr>
            <a:xfrm>
              <a:off x="459191" y="2627743"/>
              <a:ext cx="2111328" cy="1024128"/>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panose="020B0604020202020204" pitchFamily="34" charset="0"/>
                  <a:cs typeface="Arial" panose="020B0604020202020204" pitchFamily="34" charset="0"/>
                </a:rPr>
                <a:t>Notable Changes </a:t>
              </a:r>
            </a:p>
            <a:p>
              <a:pPr algn="ctr"/>
              <a:r>
                <a:rPr lang="en-US" sz="1200" b="1">
                  <a:solidFill>
                    <a:schemeClr val="bg1"/>
                  </a:solidFill>
                  <a:latin typeface="Arial" panose="020B0604020202020204" pitchFamily="34" charset="0"/>
                  <a:cs typeface="Arial" panose="020B0604020202020204" pitchFamily="34" charset="0"/>
                </a:rPr>
                <a:t>for the</a:t>
              </a:r>
            </a:p>
            <a:p>
              <a:pPr algn="ctr"/>
              <a:r>
                <a:rPr lang="en-US" sz="1200" b="1">
                  <a:solidFill>
                    <a:schemeClr val="bg1"/>
                  </a:solidFill>
                  <a:latin typeface="Arial" panose="020B0604020202020204" pitchFamily="34" charset="0"/>
                  <a:cs typeface="Arial" panose="020B0604020202020204" pitchFamily="34" charset="0"/>
                </a:rPr>
                <a:t>Alternative</a:t>
              </a:r>
            </a:p>
            <a:p>
              <a:pPr algn="ctr"/>
              <a:r>
                <a:rPr lang="en-US" sz="1200" b="1">
                  <a:solidFill>
                    <a:schemeClr val="bg1"/>
                  </a:solidFill>
                  <a:latin typeface="Arial" panose="020B0604020202020204" pitchFamily="34" charset="0"/>
                  <a:cs typeface="Arial" panose="020B0604020202020204" pitchFamily="34" charset="0"/>
                </a:rPr>
                <a:t>Minimum Tax (AMT)</a:t>
              </a:r>
            </a:p>
          </p:txBody>
        </p:sp>
      </p:grpSp>
      <p:grpSp>
        <p:nvGrpSpPr>
          <p:cNvPr id="10" name="Group 9">
            <a:extLst>
              <a:ext uri="{FF2B5EF4-FFF2-40B4-BE49-F238E27FC236}">
                <a16:creationId xmlns:a16="http://schemas.microsoft.com/office/drawing/2014/main" id="{0EC56817-8A35-9424-E8E2-60747F19DD6A}"/>
              </a:ext>
            </a:extLst>
          </p:cNvPr>
          <p:cNvGrpSpPr/>
          <p:nvPr/>
        </p:nvGrpSpPr>
        <p:grpSpPr>
          <a:xfrm>
            <a:off x="346916" y="1282408"/>
            <a:ext cx="8552302" cy="1051560"/>
            <a:chOff x="351516" y="1338301"/>
            <a:chExt cx="8552302" cy="1027655"/>
          </a:xfrm>
          <a:effectLst>
            <a:outerShdw blurRad="50800" dist="38100" dir="8100000" algn="tr" rotWithShape="0">
              <a:prstClr val="black">
                <a:alpha val="40000"/>
              </a:prstClr>
            </a:outerShdw>
          </a:effectLst>
        </p:grpSpPr>
        <p:sp>
          <p:nvSpPr>
            <p:cNvPr id="13" name="Rectangle: Diagonal Corners Rounded 12">
              <a:extLst>
                <a:ext uri="{FF2B5EF4-FFF2-40B4-BE49-F238E27FC236}">
                  <a16:creationId xmlns:a16="http://schemas.microsoft.com/office/drawing/2014/main" id="{3DE41A92-1B41-F00D-721E-24A4123242BB}"/>
                </a:ext>
              </a:extLst>
            </p:cNvPr>
            <p:cNvSpPr/>
            <p:nvPr/>
          </p:nvSpPr>
          <p:spPr>
            <a:xfrm>
              <a:off x="351516" y="1338941"/>
              <a:ext cx="2043860" cy="1024128"/>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77AC9633-1691-F2A0-5248-27744375AEAD}"/>
                </a:ext>
              </a:extLst>
            </p:cNvPr>
            <p:cNvSpPr/>
            <p:nvPr/>
          </p:nvSpPr>
          <p:spPr>
            <a:xfrm>
              <a:off x="2029343" y="1341828"/>
              <a:ext cx="6874475" cy="102412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25475"/>
              <a:r>
                <a:rPr lang="en-US" sz="1100" dirty="0">
                  <a:solidFill>
                    <a:schemeClr val="tx1"/>
                  </a:solidFill>
                  <a:latin typeface="Arial" panose="020B0604020202020204" pitchFamily="34" charset="0"/>
                  <a:cs typeface="Arial" panose="020B0604020202020204" pitchFamily="34" charset="0"/>
                </a:rPr>
                <a:t>Beginning in 2026, taxpayers who itemize charitable deductions can only claim a deduction for the portion of qualified contributions which exceeds 0.5% of adjusted gross income (AGI). In addition, the new tax legislation caps the tax benefit for itemized charitable gifts at 35% for individuals in the 37% federal income tax bracket; as a result, taxpayers in the highest federal bracket are now subject to a “capped” benefit for their charitable gifts.</a:t>
              </a:r>
              <a:r>
                <a:rPr lang="en-US" sz="1100" baseline="30000" dirty="0">
                  <a:solidFill>
                    <a:schemeClr val="tx1"/>
                  </a:solidFill>
                  <a:latin typeface="Arial" panose="020B0604020202020204" pitchFamily="34" charset="0"/>
                  <a:cs typeface="Arial" panose="020B0604020202020204" pitchFamily="34" charset="0"/>
                </a:rPr>
                <a:t>1</a:t>
              </a:r>
            </a:p>
          </p:txBody>
        </p:sp>
        <p:sp>
          <p:nvSpPr>
            <p:cNvPr id="26" name="Rectangle: Diagonal Corners Rounded 25">
              <a:extLst>
                <a:ext uri="{FF2B5EF4-FFF2-40B4-BE49-F238E27FC236}">
                  <a16:creationId xmlns:a16="http://schemas.microsoft.com/office/drawing/2014/main" id="{153CA387-FB50-6010-3C15-48C26ABAB9A7}"/>
                </a:ext>
              </a:extLst>
            </p:cNvPr>
            <p:cNvSpPr/>
            <p:nvPr/>
          </p:nvSpPr>
          <p:spPr>
            <a:xfrm>
              <a:off x="449975" y="1338301"/>
              <a:ext cx="2125144" cy="1027655"/>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panose="020B0604020202020204" pitchFamily="34" charset="0"/>
                  <a:cs typeface="Arial" panose="020B0604020202020204" pitchFamily="34" charset="0"/>
                </a:rPr>
                <a:t>Charitable Deduction</a:t>
              </a:r>
            </a:p>
            <a:p>
              <a:pPr algn="ctr"/>
              <a:r>
                <a:rPr lang="en-US" sz="1200" b="1">
                  <a:solidFill>
                    <a:schemeClr val="bg1"/>
                  </a:solidFill>
                  <a:latin typeface="Arial" panose="020B0604020202020204" pitchFamily="34" charset="0"/>
                  <a:cs typeface="Arial" panose="020B0604020202020204" pitchFamily="34" charset="0"/>
                </a:rPr>
                <a:t>Floor &amp; Cap</a:t>
              </a:r>
            </a:p>
          </p:txBody>
        </p:sp>
      </p:grpSp>
      <p:sp>
        <p:nvSpPr>
          <p:cNvPr id="18" name="TextBox 17">
            <a:extLst>
              <a:ext uri="{FF2B5EF4-FFF2-40B4-BE49-F238E27FC236}">
                <a16:creationId xmlns:a16="http://schemas.microsoft.com/office/drawing/2014/main" id="{80C00378-59ED-A972-CBA5-7B639EB98757}"/>
              </a:ext>
            </a:extLst>
          </p:cNvPr>
          <p:cNvSpPr txBox="1"/>
          <p:nvPr/>
        </p:nvSpPr>
        <p:spPr>
          <a:xfrm>
            <a:off x="337717" y="6150035"/>
            <a:ext cx="8468565" cy="584775"/>
          </a:xfrm>
          <a:prstGeom prst="rect">
            <a:avLst/>
          </a:prstGeom>
          <a:noFill/>
        </p:spPr>
        <p:txBody>
          <a:bodyPr wrap="square" rtlCol="0">
            <a:spAutoFit/>
          </a:bodyPr>
          <a:lstStyle/>
          <a:p>
            <a:r>
              <a:rPr lang="en-US" sz="800" i="1" baseline="30000" dirty="0">
                <a:solidFill>
                  <a:schemeClr val="bg2">
                    <a:lumMod val="50000"/>
                  </a:schemeClr>
                </a:solidFill>
                <a:latin typeface="Arial" panose="020B0604020202020204" pitchFamily="34" charset="0"/>
                <a:cs typeface="Arial" panose="020B0604020202020204" pitchFamily="34" charset="0"/>
              </a:rPr>
              <a:t>1 </a:t>
            </a:r>
            <a:r>
              <a:rPr lang="en-US" sz="800" i="1" dirty="0">
                <a:solidFill>
                  <a:schemeClr val="bg2">
                    <a:lumMod val="50000"/>
                  </a:schemeClr>
                </a:solidFill>
                <a:latin typeface="Arial" panose="020B0604020202020204" pitchFamily="34" charset="0"/>
                <a:cs typeface="Arial" panose="020B0604020202020204" pitchFamily="34" charset="0"/>
              </a:rPr>
              <a:t>Source: Fidelity – “3 Big Changes to Charitable Giving” (October 17, 2025)</a:t>
            </a:r>
          </a:p>
          <a:p>
            <a:r>
              <a:rPr lang="en-US" sz="800" i="1" baseline="30000" dirty="0">
                <a:solidFill>
                  <a:schemeClr val="bg2">
                    <a:lumMod val="50000"/>
                  </a:schemeClr>
                </a:solidFill>
                <a:latin typeface="Arial" panose="020B0604020202020204" pitchFamily="34" charset="0"/>
                <a:cs typeface="Arial" panose="020B0604020202020204" pitchFamily="34" charset="0"/>
              </a:rPr>
              <a:t>2</a:t>
            </a:r>
            <a:r>
              <a:rPr lang="en-US" sz="800" i="1" dirty="0">
                <a:solidFill>
                  <a:schemeClr val="bg2">
                    <a:lumMod val="50000"/>
                  </a:schemeClr>
                </a:solidFill>
                <a:latin typeface="Arial" panose="020B0604020202020204" pitchFamily="34" charset="0"/>
                <a:cs typeface="Arial" panose="020B0604020202020204" pitchFamily="34" charset="0"/>
              </a:rPr>
              <a:t> Source: KLR – “AMT Changes Under the Big Beautiful Bill Act: What to Expect in 2026” (August 25, 2025)</a:t>
            </a:r>
          </a:p>
          <a:p>
            <a:r>
              <a:rPr lang="en-US" sz="800" i="1" baseline="30000" dirty="0">
                <a:solidFill>
                  <a:schemeClr val="bg2">
                    <a:lumMod val="50000"/>
                  </a:schemeClr>
                </a:solidFill>
                <a:latin typeface="Arial" panose="020B0604020202020204" pitchFamily="34" charset="0"/>
                <a:cs typeface="Arial" panose="020B0604020202020204" pitchFamily="34" charset="0"/>
              </a:rPr>
              <a:t>3</a:t>
            </a:r>
            <a:r>
              <a:rPr lang="en-US" sz="800" i="1" dirty="0">
                <a:solidFill>
                  <a:schemeClr val="bg2">
                    <a:lumMod val="50000"/>
                  </a:schemeClr>
                </a:solidFill>
                <a:latin typeface="Arial" panose="020B0604020202020204" pitchFamily="34" charset="0"/>
                <a:cs typeface="Arial" panose="020B0604020202020204" pitchFamily="34" charset="0"/>
              </a:rPr>
              <a:t> Source: CNBC – “Trump raised the SALT deduction limit to $40,000 for 2025 — here’s how to maximize it” (September 5, 2025)</a:t>
            </a:r>
          </a:p>
          <a:p>
            <a:r>
              <a:rPr lang="en-US" sz="800" i="1" baseline="30000" dirty="0">
                <a:solidFill>
                  <a:schemeClr val="bg2">
                    <a:lumMod val="50000"/>
                  </a:schemeClr>
                </a:solidFill>
                <a:latin typeface="Arial" panose="020B0604020202020204" pitchFamily="34" charset="0"/>
                <a:cs typeface="Arial" panose="020B0604020202020204" pitchFamily="34" charset="0"/>
              </a:rPr>
              <a:t>4</a:t>
            </a:r>
            <a:r>
              <a:rPr lang="en-US" sz="800" i="1" dirty="0">
                <a:solidFill>
                  <a:schemeClr val="bg2">
                    <a:lumMod val="50000"/>
                  </a:schemeClr>
                </a:solidFill>
                <a:latin typeface="Arial" panose="020B0604020202020204" pitchFamily="34" charset="0"/>
                <a:cs typeface="Arial" panose="020B0604020202020204" pitchFamily="34" charset="0"/>
              </a:rPr>
              <a:t> Source: Morningstar – “3 Big Changes for Retirement Planning in 2026” (December 8, 2025, by Christine Benz)</a:t>
            </a:r>
          </a:p>
        </p:txBody>
      </p:sp>
      <p:grpSp>
        <p:nvGrpSpPr>
          <p:cNvPr id="9" name="Group 8">
            <a:extLst>
              <a:ext uri="{FF2B5EF4-FFF2-40B4-BE49-F238E27FC236}">
                <a16:creationId xmlns:a16="http://schemas.microsoft.com/office/drawing/2014/main" id="{94B4E118-490B-C4CC-2668-D2CC019A99DA}"/>
              </a:ext>
            </a:extLst>
          </p:cNvPr>
          <p:cNvGrpSpPr/>
          <p:nvPr/>
        </p:nvGrpSpPr>
        <p:grpSpPr>
          <a:xfrm>
            <a:off x="346916" y="4956603"/>
            <a:ext cx="8556902" cy="1051560"/>
            <a:chOff x="346916" y="3913658"/>
            <a:chExt cx="8556902" cy="1024128"/>
          </a:xfrm>
          <a:effectLst>
            <a:outerShdw blurRad="50800" dist="38100" dir="8100000" algn="tr" rotWithShape="0">
              <a:prstClr val="black">
                <a:alpha val="40000"/>
              </a:prstClr>
            </a:outerShdw>
          </a:effectLst>
        </p:grpSpPr>
        <p:sp>
          <p:nvSpPr>
            <p:cNvPr id="15" name="Rectangle: Rounded Corners 14">
              <a:extLst>
                <a:ext uri="{FF2B5EF4-FFF2-40B4-BE49-F238E27FC236}">
                  <a16:creationId xmlns:a16="http://schemas.microsoft.com/office/drawing/2014/main" id="{CE462FF9-8658-5A43-003C-EE3F8E94BC2C}"/>
                </a:ext>
              </a:extLst>
            </p:cNvPr>
            <p:cNvSpPr/>
            <p:nvPr/>
          </p:nvSpPr>
          <p:spPr>
            <a:xfrm>
              <a:off x="2029343" y="3913658"/>
              <a:ext cx="6874475" cy="102412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25475"/>
              <a:r>
                <a:rPr lang="en-US" sz="1100" dirty="0">
                  <a:solidFill>
                    <a:schemeClr val="tx1"/>
                  </a:solidFill>
                  <a:latin typeface="Arial" panose="020B0604020202020204" pitchFamily="34" charset="0"/>
                  <a:cs typeface="Arial" panose="020B0604020202020204" pitchFamily="34" charset="0"/>
                </a:rPr>
                <a:t>OBBB created an additional deduction for seniors who are at least age 65. The $6,000 deduction is available to itemizers and non-itemizers (and would double to $12,000 for a married couple, provided that each individual is age 65+). However, income limits apply for this deduction, as the deduction phases out for single taxpayers with Modified Adjusted Gross Income (MAGI) between $75k-175k and for married taxpayers with MAGI between $150k-250k.</a:t>
              </a:r>
              <a:r>
                <a:rPr lang="en-US" sz="1100" baseline="30000" dirty="0">
                  <a:solidFill>
                    <a:schemeClr val="tx1"/>
                  </a:solidFill>
                  <a:latin typeface="Arial" panose="020B0604020202020204" pitchFamily="34" charset="0"/>
                  <a:cs typeface="Arial" panose="020B0604020202020204" pitchFamily="34" charset="0"/>
                </a:rPr>
                <a:t>4</a:t>
              </a:r>
            </a:p>
          </p:txBody>
        </p:sp>
        <p:sp>
          <p:nvSpPr>
            <p:cNvPr id="20" name="Rectangle: Diagonal Corners Rounded 19">
              <a:extLst>
                <a:ext uri="{FF2B5EF4-FFF2-40B4-BE49-F238E27FC236}">
                  <a16:creationId xmlns:a16="http://schemas.microsoft.com/office/drawing/2014/main" id="{77070946-8702-4CE7-4DB6-67D3DB68013A}"/>
                </a:ext>
              </a:extLst>
            </p:cNvPr>
            <p:cNvSpPr/>
            <p:nvPr/>
          </p:nvSpPr>
          <p:spPr>
            <a:xfrm>
              <a:off x="346916" y="3913658"/>
              <a:ext cx="2043860" cy="1024128"/>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latin typeface="Arial" panose="020B0604020202020204" pitchFamily="34" charset="0"/>
                <a:cs typeface="Arial" panose="020B0604020202020204" pitchFamily="34" charset="0"/>
              </a:endParaRPr>
            </a:p>
          </p:txBody>
        </p:sp>
        <p:sp>
          <p:nvSpPr>
            <p:cNvPr id="21" name="Rectangle: Diagonal Corners Rounded 20">
              <a:extLst>
                <a:ext uri="{FF2B5EF4-FFF2-40B4-BE49-F238E27FC236}">
                  <a16:creationId xmlns:a16="http://schemas.microsoft.com/office/drawing/2014/main" id="{DB9BCF27-0B3D-2882-93EB-9B936A235AB7}"/>
                </a:ext>
              </a:extLst>
            </p:cNvPr>
            <p:cNvSpPr/>
            <p:nvPr/>
          </p:nvSpPr>
          <p:spPr>
            <a:xfrm>
              <a:off x="459191" y="3913658"/>
              <a:ext cx="2111328" cy="1024128"/>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panose="020B0604020202020204" pitchFamily="34" charset="0"/>
                  <a:cs typeface="Arial" panose="020B0604020202020204" pitchFamily="34" charset="0"/>
                </a:rPr>
                <a:t>New Deduction</a:t>
              </a:r>
            </a:p>
            <a:p>
              <a:pPr algn="ctr"/>
              <a:r>
                <a:rPr lang="en-US" sz="1200" b="1">
                  <a:solidFill>
                    <a:schemeClr val="bg1"/>
                  </a:solidFill>
                  <a:latin typeface="Arial" panose="020B0604020202020204" pitchFamily="34" charset="0"/>
                  <a:cs typeface="Arial" panose="020B0604020202020204" pitchFamily="34" charset="0"/>
                </a:rPr>
                <a:t>for Seniors</a:t>
              </a:r>
            </a:p>
            <a:p>
              <a:pPr algn="ctr"/>
              <a:r>
                <a:rPr lang="en-US" sz="1200" b="1">
                  <a:solidFill>
                    <a:schemeClr val="bg1"/>
                  </a:solidFill>
                  <a:latin typeface="Arial" panose="020B0604020202020204" pitchFamily="34" charset="0"/>
                  <a:cs typeface="Arial" panose="020B0604020202020204" pitchFamily="34" charset="0"/>
                </a:rPr>
                <a:t>(2025-2028)</a:t>
              </a:r>
            </a:p>
          </p:txBody>
        </p:sp>
      </p:grpSp>
      <p:grpSp>
        <p:nvGrpSpPr>
          <p:cNvPr id="28" name="Group 27">
            <a:extLst>
              <a:ext uri="{FF2B5EF4-FFF2-40B4-BE49-F238E27FC236}">
                <a16:creationId xmlns:a16="http://schemas.microsoft.com/office/drawing/2014/main" id="{C12B8378-C961-5EB8-32B7-12EE7621B674}"/>
              </a:ext>
            </a:extLst>
          </p:cNvPr>
          <p:cNvGrpSpPr/>
          <p:nvPr/>
        </p:nvGrpSpPr>
        <p:grpSpPr>
          <a:xfrm>
            <a:off x="346916" y="3736795"/>
            <a:ext cx="8556902" cy="1051560"/>
            <a:chOff x="346916" y="2627743"/>
            <a:chExt cx="8556902" cy="1024128"/>
          </a:xfrm>
          <a:effectLst>
            <a:outerShdw blurRad="50800" dist="38100" dir="8100000" algn="tr" rotWithShape="0">
              <a:prstClr val="black">
                <a:alpha val="40000"/>
              </a:prstClr>
            </a:outerShdw>
          </a:effectLst>
        </p:grpSpPr>
        <p:sp>
          <p:nvSpPr>
            <p:cNvPr id="29" name="Rectangle: Rounded Corners 28">
              <a:extLst>
                <a:ext uri="{FF2B5EF4-FFF2-40B4-BE49-F238E27FC236}">
                  <a16:creationId xmlns:a16="http://schemas.microsoft.com/office/drawing/2014/main" id="{A9CB3033-FC14-70F4-C143-AF3E646C6060}"/>
                </a:ext>
              </a:extLst>
            </p:cNvPr>
            <p:cNvSpPr/>
            <p:nvPr/>
          </p:nvSpPr>
          <p:spPr>
            <a:xfrm>
              <a:off x="2029343" y="2627743"/>
              <a:ext cx="6874475" cy="102412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25475"/>
              <a:r>
                <a:rPr lang="en-US" sz="1100" dirty="0">
                  <a:solidFill>
                    <a:schemeClr val="tx1"/>
                  </a:solidFill>
                  <a:latin typeface="Arial" panose="020B0604020202020204" pitchFamily="34" charset="0"/>
                  <a:cs typeface="Arial" panose="020B0604020202020204" pitchFamily="34" charset="0"/>
                </a:rPr>
                <a:t>OBBB increased the state-and-local-tax (‘SALT’) deduction limit from $10,000 to $40,000 as of 2025. However, the deduction decreases when Modified Adjusted Gross Income (MAGI) exceeds $500,000, with the deduction dropping to $10,000 for taxpayers with MAGI greater than $600,000. The SALT cap is scheduled to revert to $10,000 in 2030.</a:t>
              </a:r>
              <a:r>
                <a:rPr lang="en-US" sz="1100" baseline="30000" dirty="0">
                  <a:solidFill>
                    <a:schemeClr val="tx1"/>
                  </a:solidFill>
                  <a:latin typeface="Arial" panose="020B0604020202020204" pitchFamily="34" charset="0"/>
                  <a:cs typeface="Arial" panose="020B0604020202020204" pitchFamily="34" charset="0"/>
                </a:rPr>
                <a:t>3</a:t>
              </a:r>
            </a:p>
          </p:txBody>
        </p:sp>
        <p:sp>
          <p:nvSpPr>
            <p:cNvPr id="30" name="Rectangle: Diagonal Corners Rounded 29">
              <a:extLst>
                <a:ext uri="{FF2B5EF4-FFF2-40B4-BE49-F238E27FC236}">
                  <a16:creationId xmlns:a16="http://schemas.microsoft.com/office/drawing/2014/main" id="{79679491-FA64-14D1-F693-05C0EFA0C437}"/>
                </a:ext>
              </a:extLst>
            </p:cNvPr>
            <p:cNvSpPr/>
            <p:nvPr/>
          </p:nvSpPr>
          <p:spPr>
            <a:xfrm>
              <a:off x="346916" y="2627743"/>
              <a:ext cx="2043860" cy="1024128"/>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latin typeface="Arial" panose="020B0604020202020204" pitchFamily="34" charset="0"/>
                <a:cs typeface="Arial" panose="020B0604020202020204" pitchFamily="34" charset="0"/>
              </a:endParaRPr>
            </a:p>
          </p:txBody>
        </p:sp>
        <p:sp>
          <p:nvSpPr>
            <p:cNvPr id="31" name="Rectangle: Diagonal Corners Rounded 30">
              <a:extLst>
                <a:ext uri="{FF2B5EF4-FFF2-40B4-BE49-F238E27FC236}">
                  <a16:creationId xmlns:a16="http://schemas.microsoft.com/office/drawing/2014/main" id="{BF4BAAC0-B04B-3319-8188-CA93455243BB}"/>
                </a:ext>
              </a:extLst>
            </p:cNvPr>
            <p:cNvSpPr/>
            <p:nvPr/>
          </p:nvSpPr>
          <p:spPr>
            <a:xfrm>
              <a:off x="459191" y="2627743"/>
              <a:ext cx="2111328" cy="1024128"/>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panose="020B0604020202020204" pitchFamily="34" charset="0"/>
                  <a:cs typeface="Arial" panose="020B0604020202020204" pitchFamily="34" charset="0"/>
                </a:rPr>
                <a:t>$40,000 Deduction for</a:t>
              </a:r>
            </a:p>
            <a:p>
              <a:pPr algn="ctr"/>
              <a:r>
                <a:rPr lang="en-US" sz="1200" b="1">
                  <a:solidFill>
                    <a:schemeClr val="bg1"/>
                  </a:solidFill>
                  <a:latin typeface="Arial" panose="020B0604020202020204" pitchFamily="34" charset="0"/>
                  <a:cs typeface="Arial" panose="020B0604020202020204" pitchFamily="34" charset="0"/>
                </a:rPr>
                <a:t>State and Local Tax</a:t>
              </a:r>
            </a:p>
            <a:p>
              <a:pPr algn="ctr"/>
              <a:r>
                <a:rPr lang="en-US" sz="1200" b="1">
                  <a:solidFill>
                    <a:schemeClr val="bg1"/>
                  </a:solidFill>
                  <a:latin typeface="Arial" panose="020B0604020202020204" pitchFamily="34" charset="0"/>
                  <a:cs typeface="Arial" panose="020B0604020202020204" pitchFamily="34" charset="0"/>
                </a:rPr>
                <a:t>(with a caveat)</a:t>
              </a:r>
            </a:p>
          </p:txBody>
        </p:sp>
      </p:grpSp>
    </p:spTree>
    <p:extLst>
      <p:ext uri="{BB962C8B-B14F-4D97-AF65-F5344CB8AC3E}">
        <p14:creationId xmlns:p14="http://schemas.microsoft.com/office/powerpoint/2010/main" val="231245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4B920A-2900-6E41-A458-C25FFA69F9CF}"/>
              </a:ext>
            </a:extLst>
          </p:cNvPr>
          <p:cNvSpPr>
            <a:spLocks noGrp="1"/>
          </p:cNvSpPr>
          <p:nvPr>
            <p:ph type="title"/>
          </p:nvPr>
        </p:nvSpPr>
        <p:spPr>
          <a:xfrm>
            <a:off x="203200" y="2325864"/>
            <a:ext cx="3829050" cy="2206271"/>
          </a:xfrm>
        </p:spPr>
        <p:txBody>
          <a:bodyPr/>
          <a:lstStyle/>
          <a:p>
            <a:pPr>
              <a:lnSpc>
                <a:spcPct val="100000"/>
              </a:lnSpc>
              <a:spcAft>
                <a:spcPts val="800"/>
              </a:spcAft>
            </a:pPr>
            <a:r>
              <a:rPr lang="en-US" b="1" dirty="0"/>
              <a:t>SECTION 1 </a:t>
            </a:r>
            <a:br>
              <a:rPr lang="en-US" b="1" dirty="0"/>
            </a:br>
            <a:br>
              <a:rPr lang="en-US" dirty="0"/>
            </a:br>
            <a:r>
              <a:rPr lang="en-US" dirty="0"/>
              <a:t>Tax Planning</a:t>
            </a:r>
          </a:p>
        </p:txBody>
      </p:sp>
    </p:spTree>
    <p:extLst>
      <p:ext uri="{BB962C8B-B14F-4D97-AF65-F5344CB8AC3E}">
        <p14:creationId xmlns:p14="http://schemas.microsoft.com/office/powerpoint/2010/main" val="373431408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B5054"/>
      </a:dk2>
      <a:lt2>
        <a:srgbClr val="D9D8D5"/>
      </a:lt2>
      <a:accent1>
        <a:srgbClr val="002855"/>
      </a:accent1>
      <a:accent2>
        <a:srgbClr val="009CDE"/>
      </a:accent2>
      <a:accent3>
        <a:srgbClr val="A0DAB3"/>
      </a:accent3>
      <a:accent4>
        <a:srgbClr val="F1B334"/>
      </a:accent4>
      <a:accent5>
        <a:srgbClr val="582C40"/>
      </a:accent5>
      <a:accent6>
        <a:srgbClr val="00B2A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
      <a:dk1>
        <a:srgbClr val="000000"/>
      </a:dk1>
      <a:lt1>
        <a:srgbClr val="FFFFFF"/>
      </a:lt1>
      <a:dk2>
        <a:srgbClr val="4B5054"/>
      </a:dk2>
      <a:lt2>
        <a:srgbClr val="D9D8D5"/>
      </a:lt2>
      <a:accent1>
        <a:srgbClr val="002855"/>
      </a:accent1>
      <a:accent2>
        <a:srgbClr val="009CDE"/>
      </a:accent2>
      <a:accent3>
        <a:srgbClr val="A0DAB3"/>
      </a:accent3>
      <a:accent4>
        <a:srgbClr val="F1B334"/>
      </a:accent4>
      <a:accent5>
        <a:srgbClr val="582C40"/>
      </a:accent5>
      <a:accent6>
        <a:srgbClr val="00B2A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Custom 1">
      <a:dk1>
        <a:srgbClr val="000000"/>
      </a:dk1>
      <a:lt1>
        <a:srgbClr val="FFFFFF"/>
      </a:lt1>
      <a:dk2>
        <a:srgbClr val="4B5054"/>
      </a:dk2>
      <a:lt2>
        <a:srgbClr val="D9D8D5"/>
      </a:lt2>
      <a:accent1>
        <a:srgbClr val="002855"/>
      </a:accent1>
      <a:accent2>
        <a:srgbClr val="009CDE"/>
      </a:accent2>
      <a:accent3>
        <a:srgbClr val="A0DAB3"/>
      </a:accent3>
      <a:accent4>
        <a:srgbClr val="F1B334"/>
      </a:accent4>
      <a:accent5>
        <a:srgbClr val="582C40"/>
      </a:accent5>
      <a:accent6>
        <a:srgbClr val="00B2A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Custom 1">
      <a:dk1>
        <a:srgbClr val="000000"/>
      </a:dk1>
      <a:lt1>
        <a:srgbClr val="FFFFFF"/>
      </a:lt1>
      <a:dk2>
        <a:srgbClr val="4B5054"/>
      </a:dk2>
      <a:lt2>
        <a:srgbClr val="D9D8D5"/>
      </a:lt2>
      <a:accent1>
        <a:srgbClr val="002855"/>
      </a:accent1>
      <a:accent2>
        <a:srgbClr val="009CDE"/>
      </a:accent2>
      <a:accent3>
        <a:srgbClr val="A0DAB3"/>
      </a:accent3>
      <a:accent4>
        <a:srgbClr val="F1B334"/>
      </a:accent4>
      <a:accent5>
        <a:srgbClr val="582C40"/>
      </a:accent5>
      <a:accent6>
        <a:srgbClr val="00B2A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Custom 1">
      <a:dk1>
        <a:srgbClr val="000000"/>
      </a:dk1>
      <a:lt1>
        <a:srgbClr val="FFFFFF"/>
      </a:lt1>
      <a:dk2>
        <a:srgbClr val="4B5054"/>
      </a:dk2>
      <a:lt2>
        <a:srgbClr val="D9D8D5"/>
      </a:lt2>
      <a:accent1>
        <a:srgbClr val="002855"/>
      </a:accent1>
      <a:accent2>
        <a:srgbClr val="009CDE"/>
      </a:accent2>
      <a:accent3>
        <a:srgbClr val="A0DAB3"/>
      </a:accent3>
      <a:accent4>
        <a:srgbClr val="F1B334"/>
      </a:accent4>
      <a:accent5>
        <a:srgbClr val="582C40"/>
      </a:accent5>
      <a:accent6>
        <a:srgbClr val="00B2A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Custom 1">
      <a:dk1>
        <a:srgbClr val="000000"/>
      </a:dk1>
      <a:lt1>
        <a:srgbClr val="FFFFFF"/>
      </a:lt1>
      <a:dk2>
        <a:srgbClr val="4B5054"/>
      </a:dk2>
      <a:lt2>
        <a:srgbClr val="D9D8D5"/>
      </a:lt2>
      <a:accent1>
        <a:srgbClr val="002855"/>
      </a:accent1>
      <a:accent2>
        <a:srgbClr val="009CDE"/>
      </a:accent2>
      <a:accent3>
        <a:srgbClr val="A0DAB3"/>
      </a:accent3>
      <a:accent4>
        <a:srgbClr val="F1B334"/>
      </a:accent4>
      <a:accent5>
        <a:srgbClr val="582C40"/>
      </a:accent5>
      <a:accent6>
        <a:srgbClr val="00B2A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Custom 1">
      <a:dk1>
        <a:srgbClr val="000000"/>
      </a:dk1>
      <a:lt1>
        <a:srgbClr val="FFFFFF"/>
      </a:lt1>
      <a:dk2>
        <a:srgbClr val="4B5054"/>
      </a:dk2>
      <a:lt2>
        <a:srgbClr val="D9D8D5"/>
      </a:lt2>
      <a:accent1>
        <a:srgbClr val="002855"/>
      </a:accent1>
      <a:accent2>
        <a:srgbClr val="009CDE"/>
      </a:accent2>
      <a:accent3>
        <a:srgbClr val="A0DAB3"/>
      </a:accent3>
      <a:accent4>
        <a:srgbClr val="F1B334"/>
      </a:accent4>
      <a:accent5>
        <a:srgbClr val="582C40"/>
      </a:accent5>
      <a:accent6>
        <a:srgbClr val="00B2A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Custom 1">
      <a:dk1>
        <a:srgbClr val="000000"/>
      </a:dk1>
      <a:lt1>
        <a:srgbClr val="FFFFFF"/>
      </a:lt1>
      <a:dk2>
        <a:srgbClr val="4B5054"/>
      </a:dk2>
      <a:lt2>
        <a:srgbClr val="D9D8D5"/>
      </a:lt2>
      <a:accent1>
        <a:srgbClr val="002855"/>
      </a:accent1>
      <a:accent2>
        <a:srgbClr val="009CDE"/>
      </a:accent2>
      <a:accent3>
        <a:srgbClr val="A0DAB3"/>
      </a:accent3>
      <a:accent4>
        <a:srgbClr val="F1B334"/>
      </a:accent4>
      <a:accent5>
        <a:srgbClr val="582C40"/>
      </a:accent5>
      <a:accent6>
        <a:srgbClr val="00B2A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8_95042_01_IWS_print_final 10">
    <a:dk1>
      <a:srgbClr val="262626"/>
    </a:dk1>
    <a:lt1>
      <a:srgbClr val="FFFFFF"/>
    </a:lt1>
    <a:dk2>
      <a:srgbClr val="000000"/>
    </a:dk2>
    <a:lt2>
      <a:srgbClr val="D8D9DA"/>
    </a:lt2>
    <a:accent1>
      <a:srgbClr val="51772B"/>
    </a:accent1>
    <a:accent2>
      <a:srgbClr val="51626F"/>
    </a:accent2>
    <a:accent3>
      <a:srgbClr val="FFFFFF"/>
    </a:accent3>
    <a:accent4>
      <a:srgbClr val="1F1F1F"/>
    </a:accent4>
    <a:accent5>
      <a:srgbClr val="B3BDAC"/>
    </a:accent5>
    <a:accent6>
      <a:srgbClr val="495864"/>
    </a:accent6>
    <a:hlink>
      <a:srgbClr val="00728F"/>
    </a:hlink>
    <a:folHlink>
      <a:srgbClr val="CCBF79"/>
    </a:folHlink>
  </a:clrScheme>
  <a:fontScheme name="8_95042_01_IWS_print_fi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000000"/>
    </a:dk1>
    <a:lt1>
      <a:srgbClr val="FFFFFF"/>
    </a:lt1>
    <a:dk2>
      <a:srgbClr val="4B5054"/>
    </a:dk2>
    <a:lt2>
      <a:srgbClr val="D9D8D5"/>
    </a:lt2>
    <a:accent1>
      <a:srgbClr val="002855"/>
    </a:accent1>
    <a:accent2>
      <a:srgbClr val="009CDE"/>
    </a:accent2>
    <a:accent3>
      <a:srgbClr val="A0DAB3"/>
    </a:accent3>
    <a:accent4>
      <a:srgbClr val="F1B334"/>
    </a:accent4>
    <a:accent5>
      <a:srgbClr val="582C40"/>
    </a:accent5>
    <a:accent6>
      <a:srgbClr val="00B2A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A58443D6CB6E428ED5915A7CE651E8" ma:contentTypeVersion="17" ma:contentTypeDescription="Create a new document." ma:contentTypeScope="" ma:versionID="a1135f5fbbac634ed99fc01371c94492">
  <xsd:schema xmlns:xsd="http://www.w3.org/2001/XMLSchema" xmlns:xs="http://www.w3.org/2001/XMLSchema" xmlns:p="http://schemas.microsoft.com/office/2006/metadata/properties" xmlns:ns2="00db8b42-dae1-4322-ac37-3987a49ce476" xmlns:ns3="28a6b137-87c1-48cb-83c1-664d40928a18" targetNamespace="http://schemas.microsoft.com/office/2006/metadata/properties" ma:root="true" ma:fieldsID="527c30e7590855d96b739883eac84fa3" ns2:_="" ns3:_="">
    <xsd:import namespace="00db8b42-dae1-4322-ac37-3987a49ce476"/>
    <xsd:import namespace="28a6b137-87c1-48cb-83c1-664d40928a1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lcf76f155ced4ddcb4097134ff3c332f"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db8b42-dae1-4322-ac37-3987a49ce4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16fa849-9aee-4305-8228-d5ef1c313dd4"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a6b137-87c1-48cb-83c1-664d40928a18"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0db8b42-dae1-4322-ac37-3987a49ce47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38E7483-3D66-4B80-9B26-3C840AC3474E}"/>
</file>

<file path=customXml/itemProps2.xml><?xml version="1.0" encoding="utf-8"?>
<ds:datastoreItem xmlns:ds="http://schemas.openxmlformats.org/officeDocument/2006/customXml" ds:itemID="{5B6192B0-021D-4D7E-BAEF-5CC98579A81B}">
  <ds:schemaRefs>
    <ds:schemaRef ds:uri="http://schemas.microsoft.com/sharepoint/v3/contenttype/forms"/>
  </ds:schemaRefs>
</ds:datastoreItem>
</file>

<file path=customXml/itemProps3.xml><?xml version="1.0" encoding="utf-8"?>
<ds:datastoreItem xmlns:ds="http://schemas.openxmlformats.org/officeDocument/2006/customXml" ds:itemID="{A4907D90-ADDA-4ABE-B87B-18B773BF422B}">
  <ds:schemaRefs>
    <ds:schemaRef ds:uri="4629ae6e-da30-4b5d-aef4-12a44f6d01bc"/>
    <ds:schemaRef ds:uri="bde17f09-6175-4f8a-a391-5e13d3a8faab"/>
    <ds:schemaRef ds:uri="e6af6a49-2a3b-445d-9bb2-a137a4c69d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60436191-a420-448f-b3e5-9d00da0b2a58}" enabled="0" method="" siteId="{60436191-a420-448f-b3e5-9d00da0b2a58}" removed="1"/>
  <clbl:label id="{e6f978e1-75d4-4db0-904e-5b79fb778570}" enabled="0" method="" siteId="{e6f978e1-75d4-4db0-904e-5b79fb778570}" removed="1"/>
</clbl:labelList>
</file>

<file path=docProps/app.xml><?xml version="1.0" encoding="utf-8"?>
<Properties xmlns="http://schemas.openxmlformats.org/officeDocument/2006/extended-properties" xmlns:vt="http://schemas.openxmlformats.org/officeDocument/2006/docPropsVTypes">
  <Template>Office Theme</Template>
  <TotalTime>4880</TotalTime>
  <Words>13721</Words>
  <Application>Microsoft Office PowerPoint</Application>
  <PresentationFormat>On-screen Show (4:3)</PresentationFormat>
  <Paragraphs>1615</Paragraphs>
  <Slides>66</Slides>
  <Notes>19</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66</vt:i4>
      </vt:variant>
    </vt:vector>
  </HeadingPairs>
  <TitlesOfParts>
    <vt:vector size="84" baseType="lpstr">
      <vt:lpstr>Aptos Narrow</vt:lpstr>
      <vt:lpstr>Arial</vt:lpstr>
      <vt:lpstr>Arial (Body)</vt:lpstr>
      <vt:lpstr>Arial Black</vt:lpstr>
      <vt:lpstr>Calibri</vt:lpstr>
      <vt:lpstr>Courier New</vt:lpstr>
      <vt:lpstr>Georgia</vt:lpstr>
      <vt:lpstr>Lato</vt:lpstr>
      <vt:lpstr>Lato Regular</vt:lpstr>
      <vt:lpstr>Times New Roman</vt:lpstr>
      <vt:lpstr>Office Theme</vt:lpstr>
      <vt:lpstr>2_Office Theme</vt:lpstr>
      <vt:lpstr>5_Office Theme</vt:lpstr>
      <vt:lpstr>1_Office Theme</vt:lpstr>
      <vt:lpstr>3_Office Theme</vt:lpstr>
      <vt:lpstr>4_Office Theme</vt:lpstr>
      <vt:lpstr>6_Office Theme</vt:lpstr>
      <vt:lpstr>7_Office Theme</vt:lpstr>
      <vt:lpstr>PowerPoint Presentation</vt:lpstr>
      <vt:lpstr>Disclosure</vt:lpstr>
      <vt:lpstr>PowerPoint Presentation</vt:lpstr>
      <vt:lpstr>Assessing Your Financial Wellness</vt:lpstr>
      <vt:lpstr>Assessing Your Financial Wellness</vt:lpstr>
      <vt:lpstr>Key Updates for 2026</vt:lpstr>
      <vt:lpstr>Quick Takes for the New Year (2026)</vt:lpstr>
      <vt:lpstr>Quick Takes for the New Year (2026)</vt:lpstr>
      <vt:lpstr>SECTION 1   Tax Planning</vt:lpstr>
      <vt:lpstr>2026 Federal Tax Provisions</vt:lpstr>
      <vt:lpstr>2026 Federal Tax Provisions</vt:lpstr>
      <vt:lpstr>Monitor and Manage Your Taxable Income</vt:lpstr>
      <vt:lpstr>Optimize Your Portfolio for Tax-Efficiency</vt:lpstr>
      <vt:lpstr>The Importance of Asset Location</vt:lpstr>
      <vt:lpstr>Concentrated Stock / Low-Basis Investments</vt:lpstr>
      <vt:lpstr>Questions to Ask a Fiducient Advisor</vt:lpstr>
      <vt:lpstr>  Charitable Planning</vt:lpstr>
      <vt:lpstr>Trends in Philanthropy</vt:lpstr>
      <vt:lpstr>Charitable Giving Trends</vt:lpstr>
      <vt:lpstr>Charitable Giving Options</vt:lpstr>
      <vt:lpstr>Questions to Ask a Fiducient Advisor</vt:lpstr>
      <vt:lpstr>SECTION 2  Retirement  Planning</vt:lpstr>
      <vt:lpstr>How Much Will You Need for Retirement?</vt:lpstr>
      <vt:lpstr>Are You “On Track” for Retirement?</vt:lpstr>
      <vt:lpstr>Choosing a Prudent Spending Rate</vt:lpstr>
      <vt:lpstr>Saving for Retirement</vt:lpstr>
      <vt:lpstr>Seek to Maximize Your Savings: Traditional vs. Roth?</vt:lpstr>
      <vt:lpstr>Retirement Contribution Limits</vt:lpstr>
      <vt:lpstr>Questions to Ask a Fiducient Advisor</vt:lpstr>
      <vt:lpstr>  Stock Compensation Planning</vt:lpstr>
      <vt:lpstr>Why Should I Pay Attention to My Stock Compensation?</vt:lpstr>
      <vt:lpstr>Unique Considerations to the Most Common Stock Compensation</vt:lpstr>
      <vt:lpstr>Questions to Ask a Fiducient Advisor</vt:lpstr>
      <vt:lpstr>  Social Security &amp; Medicare</vt:lpstr>
      <vt:lpstr>Choosing When to Begin Social Security Benefits</vt:lpstr>
      <vt:lpstr>Evaluating a “Breakeven Age” with a Hypothetical Illustrative Scenario</vt:lpstr>
      <vt:lpstr>Social Security: Common Misconceptions</vt:lpstr>
      <vt:lpstr>Medicare Basics</vt:lpstr>
      <vt:lpstr>Medicare: Important Dates to Remember</vt:lpstr>
      <vt:lpstr>Questions to Ask a Fiducient Advisor</vt:lpstr>
      <vt:lpstr>SECTION 3  Estate Planning</vt:lpstr>
      <vt:lpstr>Why is Estate Planning Important?</vt:lpstr>
      <vt:lpstr>Guide to Estate Planning</vt:lpstr>
      <vt:lpstr>Take Advantage of Favorable Exemption Amounts</vt:lpstr>
      <vt:lpstr>Estate &amp; Inheritance Taxes, by State</vt:lpstr>
      <vt:lpstr>Advanced Estate Planning</vt:lpstr>
      <vt:lpstr>Questions to Ask a Fiducient Advisor</vt:lpstr>
      <vt:lpstr>Education Planning</vt:lpstr>
      <vt:lpstr>The Rising Cost of a College Education</vt:lpstr>
      <vt:lpstr>Make Time Your Ally: The Earlier, The Better </vt:lpstr>
      <vt:lpstr>Key Benefits of 529 Plans</vt:lpstr>
      <vt:lpstr>Questions to Ask a Fiducient Advisor</vt:lpstr>
      <vt:lpstr>SECTION 4  Risk Management (Insurance)</vt:lpstr>
      <vt:lpstr>Effective Strategies for Managing Personal Risk</vt:lpstr>
      <vt:lpstr>Key Uses of Life Insurance</vt:lpstr>
      <vt:lpstr>Identifying Gaps in Your Personal Risk Coverage</vt:lpstr>
      <vt:lpstr>Picking the Right Health Insurance Plan Matters</vt:lpstr>
      <vt:lpstr>Advanced Planning Considerations – PPLI</vt:lpstr>
      <vt:lpstr>Questions to Ask a Fiducient Advisor</vt:lpstr>
      <vt:lpstr>Cybersecurity &amp; Fraud Protection</vt:lpstr>
      <vt:lpstr>Important Steps for Cybersecurity</vt:lpstr>
      <vt:lpstr>Practical Steps to Guard Against Fraud</vt:lpstr>
      <vt:lpstr>Evolving Threats in 2026</vt:lpstr>
      <vt:lpstr>Questions to Ask a Fiducient Advisor</vt:lpstr>
      <vt:lpstr>Additional Planning Insights</vt:lpstr>
      <vt:lpstr>www.FiducientAdvisors.com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Coon</dc:creator>
  <cp:lastModifiedBy>Denisse Merlos</cp:lastModifiedBy>
  <cp:revision>14</cp:revision>
  <cp:lastPrinted>2025-12-16T14:20:03Z</cp:lastPrinted>
  <dcterms:created xsi:type="dcterms:W3CDTF">2021-01-18T19:02:50Z</dcterms:created>
  <dcterms:modified xsi:type="dcterms:W3CDTF">2026-01-14T17:32:00Z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0x010100C7A58443D6CB6E428ED5915A7CE651E8</vt:lpwstr>
  </property>
  <property fmtid="{D5CDD505-2E9C-101B-9397-08002B2CF9AE}" pid="3" name="MediaServiceImageTags">
    <vt:lpwstr/>
  </property>
</Properties>
</file>