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1" r:id="rId4"/>
    <p:sldMasterId id="2147483703" r:id="rId5"/>
  </p:sldMasterIdLst>
  <p:notesMasterIdLst>
    <p:notesMasterId r:id="rId7"/>
  </p:notesMasterIdLst>
  <p:sldIdLst>
    <p:sldId id="352" r:id="rId6"/>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2A8"/>
    <a:srgbClr val="152B53"/>
    <a:srgbClr val="009CDE"/>
    <a:srgbClr val="F6F6F6"/>
    <a:srgbClr val="F4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6034C8-F414-409D-AC8C-CA4138737782}" v="37" dt="2025-03-25T17:55:10.936"/>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8" autoAdjust="0"/>
    <p:restoredTop sz="94660"/>
  </p:normalViewPr>
  <p:slideViewPr>
    <p:cSldViewPr snapToGrid="0">
      <p:cViewPr varScale="1">
        <p:scale>
          <a:sx n="97" d="100"/>
          <a:sy n="97" d="100"/>
        </p:scale>
        <p:origin x="2142" y="306"/>
      </p:cViewPr>
      <p:guideLst/>
    </p:cSldViewPr>
  </p:slideViewPr>
  <p:notesTextViewPr>
    <p:cViewPr>
      <p:scale>
        <a:sx n="3" d="2"/>
        <a:sy n="3" d="2"/>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b="0" i="0">
                <a:latin typeface="Arial" panose="020B0604020202020204" pitchFamily="34" charset="0"/>
              </a:defRPr>
            </a:lvl1pPr>
          </a:lstStyle>
          <a:p>
            <a:fld id="{8935690C-9691-E745-9419-5888C37F1F40}" type="datetimeFigureOut">
              <a:rPr lang="en-US" smtClean="0"/>
              <a:pPr/>
              <a:t>4/1/2025</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b="0" i="0">
                <a:latin typeface="Arial" panose="020B0604020202020204" pitchFamily="34" charset="0"/>
              </a:defRPr>
            </a:lvl1pPr>
          </a:lstStyle>
          <a:p>
            <a:fld id="{AFAE71E3-59E5-9A47-A4A5-70B625E019BE}" type="slidenum">
              <a:rPr lang="en-US" smtClean="0"/>
              <a:pPr/>
              <a:t>‹#›</a:t>
            </a:fld>
            <a:endParaRPr lang="en-US"/>
          </a:p>
        </p:txBody>
      </p:sp>
    </p:spTree>
    <p:extLst>
      <p:ext uri="{BB962C8B-B14F-4D97-AF65-F5344CB8AC3E}">
        <p14:creationId xmlns:p14="http://schemas.microsoft.com/office/powerpoint/2010/main" val="2981984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AD83FAD4-C4B0-A24F-B3EC-B99220404488}"/>
              </a:ext>
            </a:extLst>
          </p:cNvPr>
          <p:cNvSpPr/>
          <p:nvPr userDrawn="1"/>
        </p:nvSpPr>
        <p:spPr>
          <a:xfrm>
            <a:off x="4027942" y="5168"/>
            <a:ext cx="5116057" cy="5586163"/>
          </a:xfrm>
          <a:custGeom>
            <a:avLst/>
            <a:gdLst>
              <a:gd name="connsiteX0" fmla="*/ 1193370 w 1193370"/>
              <a:gd name="connsiteY0" fmla="*/ 981559 h 981559"/>
              <a:gd name="connsiteX1" fmla="*/ 0 w 1193370"/>
              <a:gd name="connsiteY1" fmla="*/ 0 h 981559"/>
              <a:gd name="connsiteX2" fmla="*/ 1188204 w 1193370"/>
              <a:gd name="connsiteY2" fmla="*/ 0 h 981559"/>
              <a:gd name="connsiteX3" fmla="*/ 1188204 w 1193370"/>
              <a:gd name="connsiteY3" fmla="*/ 5166 h 981559"/>
              <a:gd name="connsiteX0" fmla="*/ 1188946 w 1188946"/>
              <a:gd name="connsiteY0" fmla="*/ 986632 h 986632"/>
              <a:gd name="connsiteX1" fmla="*/ 0 w 1188946"/>
              <a:gd name="connsiteY1" fmla="*/ 0 h 986632"/>
              <a:gd name="connsiteX2" fmla="*/ 1188204 w 1188946"/>
              <a:gd name="connsiteY2" fmla="*/ 0 h 986632"/>
              <a:gd name="connsiteX3" fmla="*/ 1188204 w 1188946"/>
              <a:gd name="connsiteY3" fmla="*/ 5166 h 986632"/>
              <a:gd name="connsiteX0" fmla="*/ 1186734 w 1188204"/>
              <a:gd name="connsiteY0" fmla="*/ 991705 h 991705"/>
              <a:gd name="connsiteX1" fmla="*/ 0 w 1188204"/>
              <a:gd name="connsiteY1" fmla="*/ 0 h 991705"/>
              <a:gd name="connsiteX2" fmla="*/ 1188204 w 1188204"/>
              <a:gd name="connsiteY2" fmla="*/ 0 h 991705"/>
              <a:gd name="connsiteX3" fmla="*/ 1188204 w 1188204"/>
              <a:gd name="connsiteY3" fmla="*/ 5166 h 991705"/>
            </a:gdLst>
            <a:ahLst/>
            <a:cxnLst>
              <a:cxn ang="0">
                <a:pos x="connsiteX0" y="connsiteY0"/>
              </a:cxn>
              <a:cxn ang="0">
                <a:pos x="connsiteX1" y="connsiteY1"/>
              </a:cxn>
              <a:cxn ang="0">
                <a:pos x="connsiteX2" y="connsiteY2"/>
              </a:cxn>
              <a:cxn ang="0">
                <a:pos x="connsiteX3" y="connsiteY3"/>
              </a:cxn>
            </a:cxnLst>
            <a:rect l="l" t="t" r="r" b="b"/>
            <a:pathLst>
              <a:path w="1188204" h="991705">
                <a:moveTo>
                  <a:pt x="1186734" y="991705"/>
                </a:moveTo>
                <a:lnTo>
                  <a:pt x="0" y="0"/>
                </a:lnTo>
                <a:lnTo>
                  <a:pt x="1188204" y="0"/>
                </a:lnTo>
                <a:lnTo>
                  <a:pt x="1188204" y="5166"/>
                </a:lnTo>
              </a:path>
            </a:pathLst>
          </a:cu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Title Placeholder 1">
            <a:extLst>
              <a:ext uri="{FF2B5EF4-FFF2-40B4-BE49-F238E27FC236}">
                <a16:creationId xmlns:a16="http://schemas.microsoft.com/office/drawing/2014/main" id="{138D4A95-D21F-2345-B815-F25A8F028172}"/>
              </a:ext>
            </a:extLst>
          </p:cNvPr>
          <p:cNvSpPr>
            <a:spLocks noGrp="1"/>
          </p:cNvSpPr>
          <p:nvPr>
            <p:ph type="title"/>
          </p:nvPr>
        </p:nvSpPr>
        <p:spPr>
          <a:xfrm>
            <a:off x="311413" y="365126"/>
            <a:ext cx="7886700" cy="1325563"/>
          </a:xfrm>
          <a:prstGeom prst="rect">
            <a:avLst/>
          </a:prstGeom>
        </p:spPr>
        <p:txBody>
          <a:bodyPr vert="horz" lIns="91440" tIns="45720" rIns="91440" bIns="45720" rtlCol="0" anchor="t" anchorCtr="0">
            <a:normAutofit/>
          </a:bodyPr>
          <a:lstStyle/>
          <a:p>
            <a:r>
              <a:rPr lang="en-US"/>
              <a:t>Click to edit Master title style</a:t>
            </a:r>
          </a:p>
        </p:txBody>
      </p:sp>
      <p:sp>
        <p:nvSpPr>
          <p:cNvPr id="9" name="Text Placeholder 2">
            <a:extLst>
              <a:ext uri="{FF2B5EF4-FFF2-40B4-BE49-F238E27FC236}">
                <a16:creationId xmlns:a16="http://schemas.microsoft.com/office/drawing/2014/main" id="{EEB7F0DF-4753-9249-8BDB-01D3A966BC5A}"/>
              </a:ext>
            </a:extLst>
          </p:cNvPr>
          <p:cNvSpPr>
            <a:spLocks noGrp="1"/>
          </p:cNvSpPr>
          <p:nvPr>
            <p:ph idx="1"/>
          </p:nvPr>
        </p:nvSpPr>
        <p:spPr>
          <a:xfrm>
            <a:off x="311413"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a:extLst>
              <a:ext uri="{FF2B5EF4-FFF2-40B4-BE49-F238E27FC236}">
                <a16:creationId xmlns:a16="http://schemas.microsoft.com/office/drawing/2014/main" id="{729F7B6B-8367-664D-9BF6-2CFB927E8FB0}"/>
              </a:ext>
            </a:extLst>
          </p:cNvPr>
          <p:cNvSpPr>
            <a:spLocks noGrp="1"/>
          </p:cNvSpPr>
          <p:nvPr>
            <p:ph type="ftr" sz="quarter" idx="3"/>
          </p:nvPr>
        </p:nvSpPr>
        <p:spPr>
          <a:xfrm>
            <a:off x="96823" y="6613253"/>
            <a:ext cx="4294424" cy="244747"/>
          </a:xfrm>
          <a:prstGeom prst="rect">
            <a:avLst/>
          </a:prstGeom>
        </p:spPr>
        <p:txBody>
          <a:bodyPr vert="horz" lIns="91440" tIns="45720" rIns="91440" bIns="45720" rtlCol="0" anchor="ctr"/>
          <a:lstStyle>
            <a:lvl1pPr algn="l">
              <a:defRPr sz="900" b="0" i="0" baseline="0">
                <a:solidFill>
                  <a:srgbClr val="152B53"/>
                </a:solidFill>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rPr>
              <a:t>www.FiducientAdvisors.com</a:t>
            </a:r>
          </a:p>
        </p:txBody>
      </p:sp>
      <p:sp>
        <p:nvSpPr>
          <p:cNvPr id="11" name="Slide Number Placeholder 5">
            <a:extLst>
              <a:ext uri="{FF2B5EF4-FFF2-40B4-BE49-F238E27FC236}">
                <a16:creationId xmlns:a16="http://schemas.microsoft.com/office/drawing/2014/main" id="{3EB25177-D778-A64A-A66B-C9B96E228194}"/>
              </a:ext>
            </a:extLst>
          </p:cNvPr>
          <p:cNvSpPr>
            <a:spLocks noGrp="1"/>
          </p:cNvSpPr>
          <p:nvPr>
            <p:ph type="sldNum" sz="quarter" idx="4"/>
          </p:nvPr>
        </p:nvSpPr>
        <p:spPr>
          <a:xfrm>
            <a:off x="8779978" y="6613253"/>
            <a:ext cx="364022" cy="244747"/>
          </a:xfrm>
          <a:prstGeom prst="rect">
            <a:avLst/>
          </a:prstGeom>
        </p:spPr>
        <p:txBody>
          <a:bodyPr vert="horz" lIns="91440" tIns="45720" rIns="91440" bIns="45720" rtlCol="0" anchor="ctr"/>
          <a:lstStyle>
            <a:lvl1pPr algn="ctr">
              <a:defRPr sz="900" b="0" i="0" baseline="0">
                <a:solidFill>
                  <a:srgbClr val="152B53"/>
                </a:solidFill>
                <a:latin typeface="Arial" panose="020B0604020202020204" pitchFamily="34" charset="0"/>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fld id="{E57A0B7C-FA6A-BC42-8139-60285044CFD9}" type="slidenum">
              <a:rPr kumimoji="0" lang="en-US" sz="900" b="0" i="0" u="none" strike="noStrike" kern="1200" cap="none" spc="0" normalizeH="0" baseline="0" noProof="0" smtClean="0">
                <a:ln>
                  <a:noFill/>
                </a:ln>
                <a:solidFill>
                  <a:srgbClr val="152B53"/>
                </a:solidFill>
                <a:effectLst/>
                <a:uLnTx/>
                <a:uFillTx/>
                <a:latin typeface="Arial" panose="020B0604020202020204" pitchFamily="34" charset="0"/>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endParaRPr>
          </a:p>
        </p:txBody>
      </p:sp>
      <p:sp>
        <p:nvSpPr>
          <p:cNvPr id="7" name="Freeform 6">
            <a:extLst>
              <a:ext uri="{FF2B5EF4-FFF2-40B4-BE49-F238E27FC236}">
                <a16:creationId xmlns:a16="http://schemas.microsoft.com/office/drawing/2014/main" id="{1F40CA34-C70F-E946-95EA-03F35E462D61}"/>
              </a:ext>
            </a:extLst>
          </p:cNvPr>
          <p:cNvSpPr/>
          <p:nvPr userDrawn="1"/>
        </p:nvSpPr>
        <p:spPr>
          <a:xfrm>
            <a:off x="8277129" y="-4260"/>
            <a:ext cx="876298" cy="928034"/>
          </a:xfrm>
          <a:custGeom>
            <a:avLst/>
            <a:gdLst>
              <a:gd name="connsiteX0" fmla="*/ 1193370 w 1193370"/>
              <a:gd name="connsiteY0" fmla="*/ 981559 h 981559"/>
              <a:gd name="connsiteX1" fmla="*/ 0 w 1193370"/>
              <a:gd name="connsiteY1" fmla="*/ 0 h 981559"/>
              <a:gd name="connsiteX2" fmla="*/ 1188204 w 1193370"/>
              <a:gd name="connsiteY2" fmla="*/ 0 h 981559"/>
              <a:gd name="connsiteX3" fmla="*/ 1188204 w 1193370"/>
              <a:gd name="connsiteY3" fmla="*/ 5166 h 981559"/>
            </a:gdLst>
            <a:ahLst/>
            <a:cxnLst>
              <a:cxn ang="0">
                <a:pos x="connsiteX0" y="connsiteY0"/>
              </a:cxn>
              <a:cxn ang="0">
                <a:pos x="connsiteX1" y="connsiteY1"/>
              </a:cxn>
              <a:cxn ang="0">
                <a:pos x="connsiteX2" y="connsiteY2"/>
              </a:cxn>
              <a:cxn ang="0">
                <a:pos x="connsiteX3" y="connsiteY3"/>
              </a:cxn>
            </a:cxnLst>
            <a:rect l="l" t="t" r="r" b="b"/>
            <a:pathLst>
              <a:path w="1193370" h="981559">
                <a:moveTo>
                  <a:pt x="1193370" y="981559"/>
                </a:moveTo>
                <a:lnTo>
                  <a:pt x="0" y="0"/>
                </a:lnTo>
                <a:lnTo>
                  <a:pt x="1188204" y="0"/>
                </a:lnTo>
                <a:lnTo>
                  <a:pt x="1188204" y="5166"/>
                </a:lnTo>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CC19C2D9-E381-A441-ADF2-ADC2E387D69A}"/>
              </a:ext>
            </a:extLst>
          </p:cNvPr>
          <p:cNvPicPr>
            <a:picLocks noChangeAspect="1"/>
          </p:cNvPicPr>
          <p:nvPr userDrawn="1"/>
        </p:nvPicPr>
        <p:blipFill>
          <a:blip r:embed="rId2"/>
          <a:stretch>
            <a:fillRect/>
          </a:stretch>
        </p:blipFill>
        <p:spPr>
          <a:xfrm>
            <a:off x="8718913" y="142410"/>
            <a:ext cx="304800" cy="304800"/>
          </a:xfrm>
          <a:prstGeom prst="rect">
            <a:avLst/>
          </a:prstGeom>
        </p:spPr>
      </p:pic>
    </p:spTree>
    <p:extLst>
      <p:ext uri="{BB962C8B-B14F-4D97-AF65-F5344CB8AC3E}">
        <p14:creationId xmlns:p14="http://schemas.microsoft.com/office/powerpoint/2010/main" val="4180568201"/>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9BADBD83-8AA5-9641-BEC5-FED4BEB22F4F}"/>
              </a:ext>
            </a:extLst>
          </p:cNvPr>
          <p:cNvSpPr>
            <a:spLocks noGrp="1"/>
          </p:cNvSpPr>
          <p:nvPr>
            <p:ph type="ftr" sz="quarter" idx="3"/>
          </p:nvPr>
        </p:nvSpPr>
        <p:spPr>
          <a:xfrm>
            <a:off x="96823" y="6613253"/>
            <a:ext cx="4294424" cy="244747"/>
          </a:xfrm>
          <a:prstGeom prst="rect">
            <a:avLst/>
          </a:prstGeom>
        </p:spPr>
        <p:txBody>
          <a:bodyPr vert="horz" lIns="91440" tIns="45720" rIns="91440" bIns="45720" rtlCol="0" anchor="ctr"/>
          <a:lstStyle>
            <a:lvl1pPr algn="l">
              <a:defRPr sz="900" b="0" i="0" baseline="0">
                <a:solidFill>
                  <a:srgbClr val="152B53"/>
                </a:solidFill>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rPr>
              <a:t>www.FiducientAdvisors.com</a:t>
            </a:r>
          </a:p>
        </p:txBody>
      </p:sp>
      <p:sp>
        <p:nvSpPr>
          <p:cNvPr id="6" name="Slide Number Placeholder 5">
            <a:extLst>
              <a:ext uri="{FF2B5EF4-FFF2-40B4-BE49-F238E27FC236}">
                <a16:creationId xmlns:a16="http://schemas.microsoft.com/office/drawing/2014/main" id="{813ABF55-7754-437F-A1D4-1A001787D3B9}"/>
              </a:ext>
            </a:extLst>
          </p:cNvPr>
          <p:cNvSpPr>
            <a:spLocks noGrp="1"/>
          </p:cNvSpPr>
          <p:nvPr>
            <p:ph type="sldNum" sz="quarter" idx="4"/>
          </p:nvPr>
        </p:nvSpPr>
        <p:spPr>
          <a:xfrm>
            <a:off x="8779978" y="6613253"/>
            <a:ext cx="364022" cy="244747"/>
          </a:xfrm>
          <a:prstGeom prst="rect">
            <a:avLst/>
          </a:prstGeom>
        </p:spPr>
        <p:txBody>
          <a:bodyPr vert="horz" lIns="91440" tIns="45720" rIns="91440" bIns="45720" rtlCol="0" anchor="ctr"/>
          <a:lstStyle>
            <a:lvl1pPr algn="ctr">
              <a:defRPr sz="900" b="0" i="0" baseline="0">
                <a:solidFill>
                  <a:srgbClr val="152B53"/>
                </a:solidFill>
                <a:latin typeface="Arial" panose="020B0604020202020204" pitchFamily="34" charset="0"/>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fld id="{E57A0B7C-FA6A-BC42-8139-60285044CFD9}" type="slidenum">
              <a:rPr kumimoji="0" lang="en-US" sz="900" b="0" i="0" u="none" strike="noStrike" kern="1200" cap="none" spc="0" normalizeH="0" baseline="0" noProof="0" smtClean="0">
                <a:ln>
                  <a:noFill/>
                </a:ln>
                <a:solidFill>
                  <a:srgbClr val="152B53"/>
                </a:solidFill>
                <a:effectLst/>
                <a:uLnTx/>
                <a:uFillTx/>
                <a:latin typeface="Arial" panose="020B0604020202020204" pitchFamily="34" charset="0"/>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72713650"/>
      </p:ext>
    </p:extLst>
  </p:cSld>
  <p:clrMapOvr>
    <a:masterClrMapping/>
  </p:clrMapOvr>
  <p:hf hdr="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1413" y="365126"/>
            <a:ext cx="7886700" cy="1325563"/>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p:cNvSpPr>
            <a:spLocks noGrp="1"/>
          </p:cNvSpPr>
          <p:nvPr>
            <p:ph type="body" idx="1"/>
          </p:nvPr>
        </p:nvSpPr>
        <p:spPr>
          <a:xfrm>
            <a:off x="311413"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reeform 6">
            <a:extLst>
              <a:ext uri="{FF2B5EF4-FFF2-40B4-BE49-F238E27FC236}">
                <a16:creationId xmlns:a16="http://schemas.microsoft.com/office/drawing/2014/main" id="{CC697F59-C0A3-FA4E-8902-1A405F59C37F}"/>
              </a:ext>
            </a:extLst>
          </p:cNvPr>
          <p:cNvSpPr/>
          <p:nvPr userDrawn="1"/>
        </p:nvSpPr>
        <p:spPr>
          <a:xfrm>
            <a:off x="8286556" y="-13687"/>
            <a:ext cx="876298" cy="928034"/>
          </a:xfrm>
          <a:custGeom>
            <a:avLst/>
            <a:gdLst>
              <a:gd name="connsiteX0" fmla="*/ 1193370 w 1193370"/>
              <a:gd name="connsiteY0" fmla="*/ 981559 h 981559"/>
              <a:gd name="connsiteX1" fmla="*/ 0 w 1193370"/>
              <a:gd name="connsiteY1" fmla="*/ 0 h 981559"/>
              <a:gd name="connsiteX2" fmla="*/ 1188204 w 1193370"/>
              <a:gd name="connsiteY2" fmla="*/ 0 h 981559"/>
              <a:gd name="connsiteX3" fmla="*/ 1188204 w 1193370"/>
              <a:gd name="connsiteY3" fmla="*/ 5166 h 981559"/>
            </a:gdLst>
            <a:ahLst/>
            <a:cxnLst>
              <a:cxn ang="0">
                <a:pos x="connsiteX0" y="connsiteY0"/>
              </a:cxn>
              <a:cxn ang="0">
                <a:pos x="connsiteX1" y="connsiteY1"/>
              </a:cxn>
              <a:cxn ang="0">
                <a:pos x="connsiteX2" y="connsiteY2"/>
              </a:cxn>
              <a:cxn ang="0">
                <a:pos x="connsiteX3" y="connsiteY3"/>
              </a:cxn>
            </a:cxnLst>
            <a:rect l="l" t="t" r="r" b="b"/>
            <a:pathLst>
              <a:path w="1193370" h="981559">
                <a:moveTo>
                  <a:pt x="1193370" y="981559"/>
                </a:moveTo>
                <a:lnTo>
                  <a:pt x="0" y="0"/>
                </a:lnTo>
                <a:lnTo>
                  <a:pt x="1188204" y="0"/>
                </a:lnTo>
                <a:lnTo>
                  <a:pt x="1188204" y="5166"/>
                </a:lnTo>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BBD6D8D-368F-E74E-84DC-E6008144835A}"/>
              </a:ext>
            </a:extLst>
          </p:cNvPr>
          <p:cNvPicPr>
            <a:picLocks noChangeAspect="1"/>
          </p:cNvPicPr>
          <p:nvPr userDrawn="1"/>
        </p:nvPicPr>
        <p:blipFill>
          <a:blip r:embed="rId4"/>
          <a:stretch>
            <a:fillRect/>
          </a:stretch>
        </p:blipFill>
        <p:spPr>
          <a:xfrm>
            <a:off x="8718913" y="142410"/>
            <a:ext cx="304800" cy="304800"/>
          </a:xfrm>
          <a:prstGeom prst="rect">
            <a:avLst/>
          </a:prstGeom>
        </p:spPr>
      </p:pic>
      <p:sp>
        <p:nvSpPr>
          <p:cNvPr id="9" name="Footer Placeholder 4">
            <a:extLst>
              <a:ext uri="{FF2B5EF4-FFF2-40B4-BE49-F238E27FC236}">
                <a16:creationId xmlns:a16="http://schemas.microsoft.com/office/drawing/2014/main" id="{8BC0DDA2-2AFB-3143-B919-CFC1925B19A6}"/>
              </a:ext>
            </a:extLst>
          </p:cNvPr>
          <p:cNvSpPr>
            <a:spLocks noGrp="1"/>
          </p:cNvSpPr>
          <p:nvPr>
            <p:ph type="ftr" sz="quarter" idx="3"/>
          </p:nvPr>
        </p:nvSpPr>
        <p:spPr>
          <a:xfrm>
            <a:off x="96823" y="6613253"/>
            <a:ext cx="4294424" cy="244747"/>
          </a:xfrm>
          <a:prstGeom prst="rect">
            <a:avLst/>
          </a:prstGeom>
        </p:spPr>
        <p:txBody>
          <a:bodyPr vert="horz" lIns="91440" tIns="45720" rIns="91440" bIns="45720" rtlCol="0" anchor="ctr"/>
          <a:lstStyle>
            <a:lvl1pPr algn="l">
              <a:defRPr sz="900" b="0" i="0" baseline="0">
                <a:solidFill>
                  <a:srgbClr val="152B53"/>
                </a:solidFill>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rPr>
              <a:t>www.FiducientAdvisors.com</a:t>
            </a:r>
          </a:p>
        </p:txBody>
      </p:sp>
      <p:sp>
        <p:nvSpPr>
          <p:cNvPr id="10" name="Slide Number Placeholder 5">
            <a:extLst>
              <a:ext uri="{FF2B5EF4-FFF2-40B4-BE49-F238E27FC236}">
                <a16:creationId xmlns:a16="http://schemas.microsoft.com/office/drawing/2014/main" id="{D46DD0B0-004C-2943-885D-586FEC68BC18}"/>
              </a:ext>
            </a:extLst>
          </p:cNvPr>
          <p:cNvSpPr>
            <a:spLocks noGrp="1"/>
          </p:cNvSpPr>
          <p:nvPr>
            <p:ph type="sldNum" sz="quarter" idx="4"/>
          </p:nvPr>
        </p:nvSpPr>
        <p:spPr>
          <a:xfrm>
            <a:off x="8779978" y="6613253"/>
            <a:ext cx="364022" cy="244747"/>
          </a:xfrm>
          <a:prstGeom prst="rect">
            <a:avLst/>
          </a:prstGeom>
        </p:spPr>
        <p:txBody>
          <a:bodyPr vert="horz" lIns="91440" tIns="45720" rIns="91440" bIns="45720" rtlCol="0" anchor="ctr"/>
          <a:lstStyle>
            <a:lvl1pPr algn="ctr">
              <a:defRPr sz="900" b="0" i="0" baseline="0">
                <a:solidFill>
                  <a:srgbClr val="152B53"/>
                </a:solidFill>
                <a:latin typeface="Arial" panose="020B0604020202020204" pitchFamily="34" charset="0"/>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fld id="{E57A0B7C-FA6A-BC42-8139-60285044CFD9}" type="slidenum">
              <a:rPr kumimoji="0" lang="en-US" sz="900" b="0" i="0" u="none" strike="noStrike" kern="1200" cap="none" spc="0" normalizeH="0" baseline="0" noProof="0" smtClean="0">
                <a:ln>
                  <a:noFill/>
                </a:ln>
                <a:solidFill>
                  <a:srgbClr val="152B53"/>
                </a:solidFill>
                <a:effectLst/>
                <a:uLnTx/>
                <a:uFillTx/>
                <a:latin typeface="Arial" panose="020B0604020202020204" pitchFamily="34" charset="0"/>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endParaRPr>
          </a:p>
        </p:txBody>
      </p:sp>
      <p:cxnSp>
        <p:nvCxnSpPr>
          <p:cNvPr id="11" name="Straight Connector 10">
            <a:extLst>
              <a:ext uri="{FF2B5EF4-FFF2-40B4-BE49-F238E27FC236}">
                <a16:creationId xmlns:a16="http://schemas.microsoft.com/office/drawing/2014/main" id="{59EB896E-703E-44AC-94CB-08FCECEB383C}"/>
              </a:ext>
            </a:extLst>
          </p:cNvPr>
          <p:cNvCxnSpPr>
            <a:cxnSpLocks/>
          </p:cNvCxnSpPr>
          <p:nvPr userDrawn="1"/>
        </p:nvCxnSpPr>
        <p:spPr>
          <a:xfrm flipH="1">
            <a:off x="482857" y="922787"/>
            <a:ext cx="1311798"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41631"/>
      </p:ext>
    </p:extLst>
  </p:cSld>
  <p:clrMap bg1="lt1" tx1="dk1" bg2="lt2" tx2="dk2" accent1="accent1" accent2="accent2" accent3="accent3" accent4="accent4" accent5="accent5" accent6="accent6" hlink="hlink" folHlink="folHlink"/>
  <p:sldLayoutIdLst>
    <p:sldLayoutId id="2147483702" r:id="rId1"/>
    <p:sldLayoutId id="2147483704" r:id="rId2"/>
  </p:sldLayoutIdLst>
  <p:hf hdr="0"/>
  <p:txStyles>
    <p:titleStyle>
      <a:lvl1pPr algn="l" defTabSz="914400" rtl="0" eaLnBrk="1" latinLnBrk="0" hangingPunct="1">
        <a:lnSpc>
          <a:spcPct val="90000"/>
        </a:lnSpc>
        <a:spcBef>
          <a:spcPct val="0"/>
        </a:spcBef>
        <a:buNone/>
        <a:defRPr sz="2000" kern="1200">
          <a:solidFill>
            <a:srgbClr val="152B53"/>
          </a:solidFill>
          <a:latin typeface="Georgia" panose="02040502050405020303" pitchFamily="18" charset="0"/>
          <a:ea typeface="+mj-ea"/>
          <a:cs typeface="+mj-cs"/>
        </a:defRPr>
      </a:lvl1pPr>
    </p:titleStyle>
    <p:bodyStyle>
      <a:lvl1pPr marL="114300" indent="-114300" algn="l" defTabSz="914400" rtl="0" eaLnBrk="1" latinLnBrk="0" hangingPunct="1">
        <a:lnSpc>
          <a:spcPct val="90000"/>
        </a:lnSpc>
        <a:spcBef>
          <a:spcPts val="1000"/>
        </a:spcBef>
        <a:buClr>
          <a:schemeClr val="accent6"/>
        </a:buClr>
        <a:buFont typeface="Arial" panose="020B0604020202020204" pitchFamily="34" charset="0"/>
        <a:buChar char="•"/>
        <a:tabLst/>
        <a:defRPr sz="2000" kern="1200">
          <a:solidFill>
            <a:srgbClr val="152B53"/>
          </a:solidFill>
          <a:latin typeface="Arial" panose="020B0604020202020204" pitchFamily="34" charset="0"/>
          <a:ea typeface="+mn-ea"/>
          <a:cs typeface="Arial" panose="020B0604020202020204" pitchFamily="34" charset="0"/>
        </a:defRPr>
      </a:lvl1pPr>
      <a:lvl2pPr marL="685800" indent="-114300" algn="l" defTabSz="914400" rtl="0" eaLnBrk="1" latinLnBrk="0" hangingPunct="1">
        <a:lnSpc>
          <a:spcPct val="90000"/>
        </a:lnSpc>
        <a:spcBef>
          <a:spcPts val="500"/>
        </a:spcBef>
        <a:buClr>
          <a:schemeClr val="accent6"/>
        </a:buClr>
        <a:buFont typeface="Arial" panose="020B0604020202020204" pitchFamily="34" charset="0"/>
        <a:buChar char="•"/>
        <a:tabLst/>
        <a:defRPr sz="1800" kern="1200">
          <a:solidFill>
            <a:srgbClr val="152B53"/>
          </a:solidFill>
          <a:latin typeface="Arial" panose="020B0604020202020204" pitchFamily="34" charset="0"/>
          <a:ea typeface="+mn-ea"/>
          <a:cs typeface="Arial" panose="020B0604020202020204" pitchFamily="34" charset="0"/>
        </a:defRPr>
      </a:lvl2pPr>
      <a:lvl3pPr marL="1143000" indent="-114300" algn="l" defTabSz="914400" rtl="0" eaLnBrk="1" latinLnBrk="0" hangingPunct="1">
        <a:lnSpc>
          <a:spcPct val="90000"/>
        </a:lnSpc>
        <a:spcBef>
          <a:spcPts val="500"/>
        </a:spcBef>
        <a:buClr>
          <a:schemeClr val="accent6"/>
        </a:buClr>
        <a:buFont typeface="Arial" panose="020B0604020202020204" pitchFamily="34" charset="0"/>
        <a:buChar char="•"/>
        <a:tabLst/>
        <a:defRPr sz="1600" kern="1200">
          <a:solidFill>
            <a:srgbClr val="152B53"/>
          </a:solidFill>
          <a:latin typeface="Arial" panose="020B0604020202020204" pitchFamily="34" charset="0"/>
          <a:ea typeface="+mn-ea"/>
          <a:cs typeface="Arial" panose="020B0604020202020204" pitchFamily="34" charset="0"/>
        </a:defRPr>
      </a:lvl3pPr>
      <a:lvl4pPr marL="1600200" indent="-114300" algn="l" defTabSz="914400" rtl="0" eaLnBrk="1" latinLnBrk="0" hangingPunct="1">
        <a:lnSpc>
          <a:spcPct val="90000"/>
        </a:lnSpc>
        <a:spcBef>
          <a:spcPts val="500"/>
        </a:spcBef>
        <a:buClr>
          <a:schemeClr val="accent6"/>
        </a:buClr>
        <a:buFont typeface="Arial" panose="020B0604020202020204" pitchFamily="34" charset="0"/>
        <a:buChar char="•"/>
        <a:tabLst/>
        <a:defRPr sz="1400" kern="1200">
          <a:solidFill>
            <a:srgbClr val="152B53"/>
          </a:solidFill>
          <a:latin typeface="Arial" panose="020B0604020202020204" pitchFamily="34" charset="0"/>
          <a:ea typeface="+mn-ea"/>
          <a:cs typeface="Arial" panose="020B0604020202020204" pitchFamily="34" charset="0"/>
        </a:defRPr>
      </a:lvl4pPr>
      <a:lvl5pPr marL="2057400" indent="-114300" algn="l" defTabSz="914400" rtl="0" eaLnBrk="1" latinLnBrk="0" hangingPunct="1">
        <a:lnSpc>
          <a:spcPct val="90000"/>
        </a:lnSpc>
        <a:spcBef>
          <a:spcPts val="500"/>
        </a:spcBef>
        <a:buClr>
          <a:schemeClr val="accent6"/>
        </a:buClr>
        <a:buFont typeface="Arial" panose="020B0604020202020204" pitchFamily="34" charset="0"/>
        <a:buChar char="•"/>
        <a:tabLst/>
        <a:defRPr sz="1400" kern="1200">
          <a:solidFill>
            <a:srgbClr val="152B5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1413" y="365126"/>
            <a:ext cx="7886700" cy="1325563"/>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p:cNvSpPr>
            <a:spLocks noGrp="1"/>
          </p:cNvSpPr>
          <p:nvPr>
            <p:ph type="body" idx="1"/>
          </p:nvPr>
        </p:nvSpPr>
        <p:spPr>
          <a:xfrm>
            <a:off x="311413"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reeform 6">
            <a:extLst>
              <a:ext uri="{FF2B5EF4-FFF2-40B4-BE49-F238E27FC236}">
                <a16:creationId xmlns:a16="http://schemas.microsoft.com/office/drawing/2014/main" id="{CC697F59-C0A3-FA4E-8902-1A405F59C37F}"/>
              </a:ext>
            </a:extLst>
          </p:cNvPr>
          <p:cNvSpPr/>
          <p:nvPr userDrawn="1"/>
        </p:nvSpPr>
        <p:spPr>
          <a:xfrm>
            <a:off x="8286556" y="-13687"/>
            <a:ext cx="876298" cy="928034"/>
          </a:xfrm>
          <a:custGeom>
            <a:avLst/>
            <a:gdLst>
              <a:gd name="connsiteX0" fmla="*/ 1193370 w 1193370"/>
              <a:gd name="connsiteY0" fmla="*/ 981559 h 981559"/>
              <a:gd name="connsiteX1" fmla="*/ 0 w 1193370"/>
              <a:gd name="connsiteY1" fmla="*/ 0 h 981559"/>
              <a:gd name="connsiteX2" fmla="*/ 1188204 w 1193370"/>
              <a:gd name="connsiteY2" fmla="*/ 0 h 981559"/>
              <a:gd name="connsiteX3" fmla="*/ 1188204 w 1193370"/>
              <a:gd name="connsiteY3" fmla="*/ 5166 h 981559"/>
            </a:gdLst>
            <a:ahLst/>
            <a:cxnLst>
              <a:cxn ang="0">
                <a:pos x="connsiteX0" y="connsiteY0"/>
              </a:cxn>
              <a:cxn ang="0">
                <a:pos x="connsiteX1" y="connsiteY1"/>
              </a:cxn>
              <a:cxn ang="0">
                <a:pos x="connsiteX2" y="connsiteY2"/>
              </a:cxn>
              <a:cxn ang="0">
                <a:pos x="connsiteX3" y="connsiteY3"/>
              </a:cxn>
            </a:cxnLst>
            <a:rect l="l" t="t" r="r" b="b"/>
            <a:pathLst>
              <a:path w="1193370" h="981559">
                <a:moveTo>
                  <a:pt x="1193370" y="981559"/>
                </a:moveTo>
                <a:lnTo>
                  <a:pt x="0" y="0"/>
                </a:lnTo>
                <a:lnTo>
                  <a:pt x="1188204" y="0"/>
                </a:lnTo>
                <a:lnTo>
                  <a:pt x="1188204" y="5166"/>
                </a:lnTo>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BBD6D8D-368F-E74E-84DC-E6008144835A}"/>
              </a:ext>
            </a:extLst>
          </p:cNvPr>
          <p:cNvPicPr>
            <a:picLocks noChangeAspect="1"/>
          </p:cNvPicPr>
          <p:nvPr userDrawn="1"/>
        </p:nvPicPr>
        <p:blipFill>
          <a:blip r:embed="rId2"/>
          <a:stretch>
            <a:fillRect/>
          </a:stretch>
        </p:blipFill>
        <p:spPr>
          <a:xfrm>
            <a:off x="8718913" y="142410"/>
            <a:ext cx="304800" cy="304800"/>
          </a:xfrm>
          <a:prstGeom prst="rect">
            <a:avLst/>
          </a:prstGeom>
        </p:spPr>
      </p:pic>
      <p:sp>
        <p:nvSpPr>
          <p:cNvPr id="9" name="Footer Placeholder 4">
            <a:extLst>
              <a:ext uri="{FF2B5EF4-FFF2-40B4-BE49-F238E27FC236}">
                <a16:creationId xmlns:a16="http://schemas.microsoft.com/office/drawing/2014/main" id="{8BC0DDA2-2AFB-3143-B919-CFC1925B19A6}"/>
              </a:ext>
            </a:extLst>
          </p:cNvPr>
          <p:cNvSpPr>
            <a:spLocks noGrp="1"/>
          </p:cNvSpPr>
          <p:nvPr>
            <p:ph type="ftr" sz="quarter" idx="3"/>
          </p:nvPr>
        </p:nvSpPr>
        <p:spPr>
          <a:xfrm>
            <a:off x="96823" y="6613253"/>
            <a:ext cx="4294424" cy="244747"/>
          </a:xfrm>
          <a:prstGeom prst="rect">
            <a:avLst/>
          </a:prstGeom>
        </p:spPr>
        <p:txBody>
          <a:bodyPr vert="horz" lIns="91440" tIns="45720" rIns="91440" bIns="45720" rtlCol="0" anchor="ctr"/>
          <a:lstStyle>
            <a:lvl1pPr algn="l">
              <a:defRPr sz="900" b="0" i="0" baseline="0">
                <a:solidFill>
                  <a:srgbClr val="152B53"/>
                </a:solidFill>
                <a:latin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rPr>
              <a:t>www.FiducientAdvisors.com</a:t>
            </a:r>
          </a:p>
        </p:txBody>
      </p:sp>
      <p:sp>
        <p:nvSpPr>
          <p:cNvPr id="10" name="Slide Number Placeholder 5">
            <a:extLst>
              <a:ext uri="{FF2B5EF4-FFF2-40B4-BE49-F238E27FC236}">
                <a16:creationId xmlns:a16="http://schemas.microsoft.com/office/drawing/2014/main" id="{D46DD0B0-004C-2943-885D-586FEC68BC18}"/>
              </a:ext>
            </a:extLst>
          </p:cNvPr>
          <p:cNvSpPr>
            <a:spLocks noGrp="1"/>
          </p:cNvSpPr>
          <p:nvPr>
            <p:ph type="sldNum" sz="quarter" idx="4"/>
          </p:nvPr>
        </p:nvSpPr>
        <p:spPr>
          <a:xfrm>
            <a:off x="8779978" y="6613253"/>
            <a:ext cx="364022" cy="244747"/>
          </a:xfrm>
          <a:prstGeom prst="rect">
            <a:avLst/>
          </a:prstGeom>
        </p:spPr>
        <p:txBody>
          <a:bodyPr vert="horz" lIns="91440" tIns="45720" rIns="91440" bIns="45720" rtlCol="0" anchor="ctr"/>
          <a:lstStyle>
            <a:lvl1pPr algn="ctr">
              <a:defRPr sz="900" b="0" i="0" baseline="0">
                <a:solidFill>
                  <a:srgbClr val="152B53"/>
                </a:solidFill>
                <a:latin typeface="Arial" panose="020B0604020202020204" pitchFamily="34" charset="0"/>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fld id="{E57A0B7C-FA6A-BC42-8139-60285044CFD9}" type="slidenum">
              <a:rPr kumimoji="0" lang="en-US" sz="900" b="0" i="0" u="none" strike="noStrike" kern="1200" cap="none" spc="0" normalizeH="0" baseline="0" noProof="0" smtClean="0">
                <a:ln>
                  <a:noFill/>
                </a:ln>
                <a:solidFill>
                  <a:srgbClr val="152B53"/>
                </a:solidFill>
                <a:effectLst/>
                <a:uLnTx/>
                <a:uFillTx/>
                <a:latin typeface="Arial" panose="020B0604020202020204" pitchFamily="34" charset="0"/>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a:ln>
                <a:noFill/>
              </a:ln>
              <a:solidFill>
                <a:srgbClr val="152B53"/>
              </a:solidFill>
              <a:effectLst/>
              <a:uLnTx/>
              <a:uFillTx/>
              <a:latin typeface="Arial" panose="020B0604020202020204" pitchFamily="34" charset="0"/>
              <a:ea typeface="+mn-ea"/>
              <a:cs typeface="+mn-cs"/>
            </a:endParaRPr>
          </a:p>
        </p:txBody>
      </p:sp>
      <p:cxnSp>
        <p:nvCxnSpPr>
          <p:cNvPr id="11" name="Straight Connector 10">
            <a:extLst>
              <a:ext uri="{FF2B5EF4-FFF2-40B4-BE49-F238E27FC236}">
                <a16:creationId xmlns:a16="http://schemas.microsoft.com/office/drawing/2014/main" id="{D21B9B36-DF2D-4DA7-A638-381B6FFA3CD8}"/>
              </a:ext>
            </a:extLst>
          </p:cNvPr>
          <p:cNvCxnSpPr>
            <a:cxnSpLocks/>
          </p:cNvCxnSpPr>
          <p:nvPr userDrawn="1"/>
        </p:nvCxnSpPr>
        <p:spPr>
          <a:xfrm flipH="1">
            <a:off x="482857" y="922787"/>
            <a:ext cx="1311798"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900684"/>
      </p:ext>
    </p:extLst>
  </p:cSld>
  <p:clrMap bg1="lt1" tx1="dk1" bg2="lt2" tx2="dk2" accent1="accent1" accent2="accent2" accent3="accent3" accent4="accent4" accent5="accent5" accent6="accent6" hlink="hlink" folHlink="folHlink"/>
  <p:hf hdr="0"/>
  <p:txStyles>
    <p:titleStyle>
      <a:lvl1pPr algn="l" defTabSz="914400" rtl="0" eaLnBrk="1" latinLnBrk="0" hangingPunct="1">
        <a:lnSpc>
          <a:spcPct val="90000"/>
        </a:lnSpc>
        <a:spcBef>
          <a:spcPct val="0"/>
        </a:spcBef>
        <a:buNone/>
        <a:defRPr sz="2000" kern="1200">
          <a:solidFill>
            <a:srgbClr val="152B53"/>
          </a:solidFill>
          <a:latin typeface="Georgia" panose="02040502050405020303" pitchFamily="18" charset="0"/>
          <a:ea typeface="+mj-ea"/>
          <a:cs typeface="+mj-cs"/>
        </a:defRPr>
      </a:lvl1pPr>
    </p:titleStyle>
    <p:bodyStyle>
      <a:lvl1pPr marL="114300" indent="-114300" algn="l" defTabSz="914400" rtl="0" eaLnBrk="1" latinLnBrk="0" hangingPunct="1">
        <a:lnSpc>
          <a:spcPct val="90000"/>
        </a:lnSpc>
        <a:spcBef>
          <a:spcPts val="1000"/>
        </a:spcBef>
        <a:buClr>
          <a:schemeClr val="accent6"/>
        </a:buClr>
        <a:buFont typeface="Arial" panose="020B0604020202020204" pitchFamily="34" charset="0"/>
        <a:buChar char="•"/>
        <a:tabLst/>
        <a:defRPr sz="2000" kern="1200">
          <a:solidFill>
            <a:srgbClr val="152B53"/>
          </a:solidFill>
          <a:latin typeface="Arial" panose="020B0604020202020204" pitchFamily="34" charset="0"/>
          <a:ea typeface="+mn-ea"/>
          <a:cs typeface="Arial" panose="020B0604020202020204" pitchFamily="34" charset="0"/>
        </a:defRPr>
      </a:lvl1pPr>
      <a:lvl2pPr marL="685800" indent="-114300" algn="l" defTabSz="914400" rtl="0" eaLnBrk="1" latinLnBrk="0" hangingPunct="1">
        <a:lnSpc>
          <a:spcPct val="90000"/>
        </a:lnSpc>
        <a:spcBef>
          <a:spcPts val="500"/>
        </a:spcBef>
        <a:buClr>
          <a:schemeClr val="accent6"/>
        </a:buClr>
        <a:buFont typeface="Arial" panose="020B0604020202020204" pitchFamily="34" charset="0"/>
        <a:buChar char="•"/>
        <a:tabLst/>
        <a:defRPr sz="1800" kern="1200">
          <a:solidFill>
            <a:srgbClr val="152B53"/>
          </a:solidFill>
          <a:latin typeface="Arial" panose="020B0604020202020204" pitchFamily="34" charset="0"/>
          <a:ea typeface="+mn-ea"/>
          <a:cs typeface="Arial" panose="020B0604020202020204" pitchFamily="34" charset="0"/>
        </a:defRPr>
      </a:lvl2pPr>
      <a:lvl3pPr marL="1143000" indent="-114300" algn="l" defTabSz="914400" rtl="0" eaLnBrk="1" latinLnBrk="0" hangingPunct="1">
        <a:lnSpc>
          <a:spcPct val="90000"/>
        </a:lnSpc>
        <a:spcBef>
          <a:spcPts val="500"/>
        </a:spcBef>
        <a:buClr>
          <a:schemeClr val="accent6"/>
        </a:buClr>
        <a:buFont typeface="Arial" panose="020B0604020202020204" pitchFamily="34" charset="0"/>
        <a:buChar char="•"/>
        <a:tabLst/>
        <a:defRPr sz="1600" kern="1200">
          <a:solidFill>
            <a:srgbClr val="152B53"/>
          </a:solidFill>
          <a:latin typeface="Arial" panose="020B0604020202020204" pitchFamily="34" charset="0"/>
          <a:ea typeface="+mn-ea"/>
          <a:cs typeface="Arial" panose="020B0604020202020204" pitchFamily="34" charset="0"/>
        </a:defRPr>
      </a:lvl3pPr>
      <a:lvl4pPr marL="1600200" indent="-114300" algn="l" defTabSz="914400" rtl="0" eaLnBrk="1" latinLnBrk="0" hangingPunct="1">
        <a:lnSpc>
          <a:spcPct val="90000"/>
        </a:lnSpc>
        <a:spcBef>
          <a:spcPts val="500"/>
        </a:spcBef>
        <a:buClr>
          <a:schemeClr val="accent6"/>
        </a:buClr>
        <a:buFont typeface="Arial" panose="020B0604020202020204" pitchFamily="34" charset="0"/>
        <a:buChar char="•"/>
        <a:tabLst/>
        <a:defRPr sz="1400" kern="1200">
          <a:solidFill>
            <a:srgbClr val="152B53"/>
          </a:solidFill>
          <a:latin typeface="Arial" panose="020B0604020202020204" pitchFamily="34" charset="0"/>
          <a:ea typeface="+mn-ea"/>
          <a:cs typeface="Arial" panose="020B0604020202020204" pitchFamily="34" charset="0"/>
        </a:defRPr>
      </a:lvl4pPr>
      <a:lvl5pPr marL="2057400" indent="-114300" algn="l" defTabSz="914400" rtl="0" eaLnBrk="1" latinLnBrk="0" hangingPunct="1">
        <a:lnSpc>
          <a:spcPct val="90000"/>
        </a:lnSpc>
        <a:spcBef>
          <a:spcPts val="500"/>
        </a:spcBef>
        <a:buClr>
          <a:schemeClr val="accent6"/>
        </a:buClr>
        <a:buFont typeface="Arial" panose="020B0604020202020204" pitchFamily="34" charset="0"/>
        <a:buChar char="•"/>
        <a:tabLst/>
        <a:defRPr sz="1400" kern="1200">
          <a:solidFill>
            <a:srgbClr val="152B5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65E51-965D-B804-68B1-A8BD6270363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1ACD075-62D6-DD75-CD4C-335A5D2F368F}"/>
              </a:ext>
            </a:extLst>
          </p:cNvPr>
          <p:cNvSpPr>
            <a:spLocks noGrp="1"/>
          </p:cNvSpPr>
          <p:nvPr>
            <p:ph type="title"/>
          </p:nvPr>
        </p:nvSpPr>
        <p:spPr>
          <a:xfrm>
            <a:off x="311414" y="450451"/>
            <a:ext cx="8468564" cy="1325563"/>
          </a:xfrm>
        </p:spPr>
        <p:txBody>
          <a:bodyPr/>
          <a:lstStyle/>
          <a:p>
            <a:r>
              <a:rPr kumimoji="0" lang="en-US" sz="2000" b="0" i="0" u="none" strike="noStrike" kern="1200" cap="none" spc="0" normalizeH="0" baseline="0" noProof="0" dirty="0">
                <a:ln>
                  <a:noFill/>
                </a:ln>
                <a:solidFill>
                  <a:srgbClr val="002855"/>
                </a:solidFill>
                <a:effectLst/>
                <a:uLnTx/>
                <a:uFillTx/>
                <a:latin typeface="Georgia" panose="02040502050405020303" pitchFamily="18" charset="0"/>
                <a:ea typeface="+mj-ea"/>
                <a:cs typeface="+mj-cs"/>
              </a:rPr>
              <a:t>Brightmind I </a:t>
            </a:r>
            <a:endParaRPr lang="en-US" dirty="0"/>
          </a:p>
        </p:txBody>
      </p:sp>
      <p:sp>
        <p:nvSpPr>
          <p:cNvPr id="7" name="Content Placeholder 6">
            <a:extLst>
              <a:ext uri="{FF2B5EF4-FFF2-40B4-BE49-F238E27FC236}">
                <a16:creationId xmlns:a16="http://schemas.microsoft.com/office/drawing/2014/main" id="{5B75292D-0A1F-7C02-44A3-DBEDE9A4F0B1}"/>
              </a:ext>
            </a:extLst>
          </p:cNvPr>
          <p:cNvSpPr>
            <a:spLocks noGrp="1"/>
          </p:cNvSpPr>
          <p:nvPr>
            <p:ph idx="1"/>
          </p:nvPr>
        </p:nvSpPr>
        <p:spPr>
          <a:xfrm>
            <a:off x="190205" y="1349244"/>
            <a:ext cx="6393075" cy="2799231"/>
          </a:xfrm>
        </p:spPr>
        <p:txBody>
          <a:bodyPr>
            <a:normAutofit/>
          </a:bodyPr>
          <a:lstStyle/>
          <a:p>
            <a:pPr marL="149887" marR="0" lvl="0" indent="-149887" algn="just"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2A8"/>
                </a:solidFill>
                <a:effectLst/>
                <a:uLnTx/>
                <a:uFillTx/>
                <a:latin typeface="Arial" panose="020B0604020202020204" pitchFamily="34" charset="0"/>
                <a:ea typeface="+mn-ea"/>
                <a:cs typeface="Arial" panose="020B0604020202020204" pitchFamily="34" charset="0"/>
              </a:rPr>
              <a:t>Firm &amp; Team</a:t>
            </a:r>
          </a:p>
          <a:p>
            <a:pPr marL="228600" marR="0" lvl="0" indent="-150813"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Brightmind </a:t>
            </a:r>
            <a:r>
              <a:rPr lang="en-US" sz="900" dirty="0">
                <a:solidFill>
                  <a:prstClr val="black"/>
                </a:solidFill>
              </a:rPr>
              <a:t>Partners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(“Brightmind” or the “Firm”) was co-founded in 2024 by Stephen (“Steve”) and Gur </a:t>
            </a:r>
            <a:r>
              <a:rPr kumimoji="0" lang="en-US" sz="9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Talpaz</a:t>
            </a:r>
            <a:r>
              <a:rPr lang="en-US" sz="900" dirty="0">
                <a:solidFill>
                  <a:prstClr val="black"/>
                </a:solidFill>
              </a:rPr>
              <a:t> two highly experienced professionals in the cybersecurity and venture space.</a:t>
            </a:r>
          </a:p>
          <a:p>
            <a:pPr marL="228600" marR="0" lvl="0" indent="-150813"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Steve brings 25 years of cybersecurity leadership, having held key roles at Home Depot, TIAA, and JPMorgan, before serving as Managing Director at Insight Partners, where he specialized in cybersecurity investments.</a:t>
            </a:r>
          </a:p>
          <a:p>
            <a:pPr marL="228600" marR="0" lvl="0" indent="-150813"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lang="en-US" sz="900" dirty="0">
                <a:solidFill>
                  <a:prstClr val="black"/>
                </a:solidFill>
              </a:rPr>
              <a:t>Gur, a former CrowdStrike executive, led M&amp;A and the Falcon Fund, and was previously one of Wall Street’s first equity research analysts focused solely on cybersecurity.</a:t>
            </a:r>
          </a:p>
          <a:p>
            <a:pPr marL="228600" marR="0" lvl="0" indent="-150813"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Brightmind team also includes COO Iva Messy (previously at Felicis, a16z, and Stanford Management Company), Tayler </a:t>
            </a:r>
            <a:r>
              <a:rPr kumimoji="0" lang="en-US" sz="9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Sipperly</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(previously at Director at CrowdStrike), and Sven </a:t>
            </a:r>
            <a:r>
              <a:rPr kumimoji="0" lang="en-US" sz="9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Wollschlaeger</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(previously at Insight Partners).</a:t>
            </a:r>
            <a:endParaRPr lang="en-US" sz="400" b="1" dirty="0">
              <a:solidFill>
                <a:srgbClr val="00B2A8"/>
              </a:solidFill>
            </a:endParaRPr>
          </a:p>
          <a:p>
            <a:pPr marL="149887" marR="0" lvl="0" indent="-149887" algn="just" defTabSz="914400" rtl="0" eaLnBrk="1" fontAlgn="auto" latinLnBrk="0" hangingPunct="1">
              <a:lnSpc>
                <a:spcPct val="100000"/>
              </a:lnSpc>
              <a:spcBef>
                <a:spcPts val="0"/>
              </a:spcBef>
              <a:spcAft>
                <a:spcPts val="0"/>
              </a:spcAft>
              <a:buClrTx/>
              <a:buSzTx/>
              <a:buFontTx/>
              <a:buNone/>
              <a:tabLst/>
              <a:defRPr/>
            </a:pPr>
            <a:endParaRPr kumimoji="0" lang="en-US" sz="400" b="1" i="0" u="none" strike="noStrike" kern="1200" cap="none" spc="0" normalizeH="0" baseline="0" noProof="0" dirty="0">
              <a:ln>
                <a:noFill/>
              </a:ln>
              <a:solidFill>
                <a:srgbClr val="00B2A8"/>
              </a:solidFill>
              <a:effectLst/>
              <a:uLnTx/>
              <a:uFillTx/>
              <a:latin typeface="Arial" panose="020B0604020202020204" pitchFamily="34" charset="0"/>
              <a:ea typeface="+mn-ea"/>
              <a:cs typeface="Arial" panose="020B0604020202020204" pitchFamily="34" charset="0"/>
            </a:endParaRPr>
          </a:p>
          <a:p>
            <a:pPr marL="149887" marR="0" lvl="0" indent="-149887" algn="just"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2A8"/>
                </a:solidFill>
                <a:effectLst/>
                <a:uLnTx/>
                <a:uFillTx/>
                <a:latin typeface="Arial" panose="020B0604020202020204" pitchFamily="34" charset="0"/>
                <a:ea typeface="+mn-ea"/>
                <a:cs typeface="Arial" panose="020B0604020202020204" pitchFamily="34" charset="0"/>
              </a:rPr>
              <a:t>Fund Strategy</a:t>
            </a:r>
            <a:endPar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04788" marR="0" lvl="0" indent="-147638"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Fund will focus on investing in early-stage cybersecurity startups shaping the next generation of security solutions.</a:t>
            </a:r>
          </a:p>
          <a:p>
            <a:pPr marL="204788" marR="0" lvl="0" indent="-147638"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leveraging deep industry expertise and a strong network of cybersecurity professionals, the Fund targets Seed and Series A investments in high-potential startups, with selective follow-on participation in Series B rounds.</a:t>
            </a:r>
          </a:p>
          <a:p>
            <a:pPr marL="204788" marR="0" lvl="0" indent="-147638"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lang="en-US" sz="900" dirty="0">
                <a:solidFill>
                  <a:prstClr val="black"/>
                </a:solidFill>
              </a:rPr>
              <a:t>Brightmind applies a hands-on, founder-first approach, providing strategic guidance, product insights, and go-to-market support to help portfolio companies scale and succeed in a competitive landscape.</a:t>
            </a:r>
          </a:p>
          <a:p>
            <a:pPr marL="204788" marR="0" lvl="0" indent="-147638"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r>
              <a:rPr lang="en-US" sz="900" dirty="0">
                <a:solidFill>
                  <a:prstClr val="black"/>
                </a:solidFill>
              </a:rPr>
              <a:t>With a high-conviction, concentrated investment strategy, Brightmind aims to back market-defining cybersecurity innovations, positioning companies for long-term growth and strategic exits.</a:t>
            </a:r>
          </a:p>
          <a:p>
            <a:pPr marL="204788" marR="0" lvl="0" indent="-147638" algn="just" defTabSz="914400" rtl="0" eaLnBrk="1" fontAlgn="auto" latinLnBrk="0" hangingPunct="1">
              <a:lnSpc>
                <a:spcPct val="100000"/>
              </a:lnSpc>
              <a:spcBef>
                <a:spcPts val="0"/>
              </a:spcBef>
              <a:spcAft>
                <a:spcPts val="0"/>
              </a:spcAft>
              <a:buClr>
                <a:srgbClr val="00B2A8"/>
              </a:buClr>
              <a:buSzTx/>
              <a:buFont typeface="Arial" panose="020B0604020202020204" pitchFamily="34" charset="0"/>
              <a:buChar char="•"/>
              <a:tabLst/>
              <a:defRPr/>
            </a:pPr>
            <a:endParaRPr lang="en-US" sz="900" dirty="0">
              <a:solidFill>
                <a:prstClr val="black"/>
              </a:solidFill>
            </a:endParaRPr>
          </a:p>
        </p:txBody>
      </p:sp>
      <p:sp>
        <p:nvSpPr>
          <p:cNvPr id="4" name="Footer Placeholder 3">
            <a:extLst>
              <a:ext uri="{FF2B5EF4-FFF2-40B4-BE49-F238E27FC236}">
                <a16:creationId xmlns:a16="http://schemas.microsoft.com/office/drawing/2014/main" id="{54EAA191-5C08-DE05-D943-0F88AF75A94D}"/>
              </a:ext>
            </a:extLst>
          </p:cNvPr>
          <p:cNvSpPr>
            <a:spLocks noGrp="1"/>
          </p:cNvSpPr>
          <p:nvPr>
            <p:ph type="ftr" sz="quarter" idx="3"/>
          </p:nvPr>
        </p:nvSpPr>
        <p:spPr>
          <a:xfrm>
            <a:off x="78921" y="6664326"/>
            <a:ext cx="4294424" cy="244747"/>
          </a:xfrm>
        </p:spPr>
        <p:txBody>
          <a:bodyPr/>
          <a:lstStyle/>
          <a:p>
            <a:r>
              <a:rPr lang="en-US"/>
              <a:t>www.FiducientAdvisors.com</a:t>
            </a:r>
          </a:p>
        </p:txBody>
      </p:sp>
      <p:sp>
        <p:nvSpPr>
          <p:cNvPr id="5" name="Slide Number Placeholder 4">
            <a:extLst>
              <a:ext uri="{FF2B5EF4-FFF2-40B4-BE49-F238E27FC236}">
                <a16:creationId xmlns:a16="http://schemas.microsoft.com/office/drawing/2014/main" id="{5983BB48-604C-364B-862C-5D9BE3A00BD2}"/>
              </a:ext>
            </a:extLst>
          </p:cNvPr>
          <p:cNvSpPr>
            <a:spLocks noGrp="1"/>
          </p:cNvSpPr>
          <p:nvPr>
            <p:ph type="sldNum" sz="quarter" idx="4"/>
          </p:nvPr>
        </p:nvSpPr>
        <p:spPr/>
        <p:txBody>
          <a:bodyPr/>
          <a:lstStyle/>
          <a:p>
            <a:fld id="{E57A0B7C-FA6A-BC42-8139-60285044CFD9}" type="slidenum">
              <a:rPr lang="en-US" smtClean="0"/>
              <a:pPr/>
              <a:t>1</a:t>
            </a:fld>
            <a:endParaRPr lang="en-US"/>
          </a:p>
        </p:txBody>
      </p:sp>
      <p:sp>
        <p:nvSpPr>
          <p:cNvPr id="2" name="TextBox 1">
            <a:extLst>
              <a:ext uri="{FF2B5EF4-FFF2-40B4-BE49-F238E27FC236}">
                <a16:creationId xmlns:a16="http://schemas.microsoft.com/office/drawing/2014/main" id="{2177C405-88B8-651B-2FFB-CB4E2BFB41DF}"/>
              </a:ext>
            </a:extLst>
          </p:cNvPr>
          <p:cNvSpPr txBox="1"/>
          <p:nvPr/>
        </p:nvSpPr>
        <p:spPr>
          <a:xfrm>
            <a:off x="291474" y="917435"/>
            <a:ext cx="8852526" cy="461665"/>
          </a:xfrm>
          <a:prstGeom prst="rect">
            <a:avLst/>
          </a:prstGeom>
          <a:noFill/>
        </p:spPr>
        <p:txBody>
          <a:bodyPr wrap="square" rtlCol="0">
            <a:spAutoFit/>
          </a:bodyPr>
          <a:lstStyle/>
          <a:p>
            <a:r>
              <a:rPr lang="en-US" sz="1200" b="1" dirty="0">
                <a:solidFill>
                  <a:srgbClr val="152B53"/>
                </a:solidFill>
                <a:latin typeface="Arial" panose="020B0604020202020204" pitchFamily="34" charset="0"/>
                <a:cs typeface="Arial" panose="020B0604020202020204" pitchFamily="34" charset="0"/>
              </a:rPr>
              <a:t>Brightmind I (the “Fund”) will target early-stage companies (Seed &amp; Series A) in the United States and Israel, leveraging deep domain expertise and a network-driven approach to identify and support emerging cybersecurity leaders.</a:t>
            </a:r>
          </a:p>
        </p:txBody>
      </p:sp>
      <p:cxnSp>
        <p:nvCxnSpPr>
          <p:cNvPr id="8" name="Straight Connector 7">
            <a:extLst>
              <a:ext uri="{FF2B5EF4-FFF2-40B4-BE49-F238E27FC236}">
                <a16:creationId xmlns:a16="http://schemas.microsoft.com/office/drawing/2014/main" id="{ADAE4477-E1FF-B1E2-8323-14169A2E73DB}"/>
              </a:ext>
            </a:extLst>
          </p:cNvPr>
          <p:cNvCxnSpPr>
            <a:cxnSpLocks/>
          </p:cNvCxnSpPr>
          <p:nvPr/>
        </p:nvCxnSpPr>
        <p:spPr>
          <a:xfrm flipV="1">
            <a:off x="384915" y="1330112"/>
            <a:ext cx="8395063" cy="22958"/>
          </a:xfrm>
          <a:prstGeom prst="line">
            <a:avLst/>
          </a:prstGeom>
          <a:ln>
            <a:solidFill>
              <a:srgbClr val="F1B40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2CAE4AE-C2CF-C677-074D-5145AA4C8C61}"/>
              </a:ext>
            </a:extLst>
          </p:cNvPr>
          <p:cNvCxnSpPr>
            <a:cxnSpLocks/>
          </p:cNvCxnSpPr>
          <p:nvPr/>
        </p:nvCxnSpPr>
        <p:spPr>
          <a:xfrm>
            <a:off x="203604" y="3916829"/>
            <a:ext cx="8736792" cy="0"/>
          </a:xfrm>
          <a:prstGeom prst="line">
            <a:avLst/>
          </a:prstGeom>
          <a:ln>
            <a:solidFill>
              <a:srgbClr val="F1B40F"/>
            </a:solidFill>
          </a:ln>
        </p:spPr>
        <p:style>
          <a:lnRef idx="1">
            <a:schemeClr val="accent1"/>
          </a:lnRef>
          <a:fillRef idx="0">
            <a:schemeClr val="accent1"/>
          </a:fillRef>
          <a:effectRef idx="0">
            <a:schemeClr val="accent1"/>
          </a:effectRef>
          <a:fontRef idx="minor">
            <a:schemeClr val="tx1"/>
          </a:fontRef>
        </p:style>
      </p:cxnSp>
      <p:sp>
        <p:nvSpPr>
          <p:cNvPr id="17" name="object 4">
            <a:extLst>
              <a:ext uri="{FF2B5EF4-FFF2-40B4-BE49-F238E27FC236}">
                <a16:creationId xmlns:a16="http://schemas.microsoft.com/office/drawing/2014/main" id="{14FAF8FB-5943-EE63-0E1D-92899C97F5C4}"/>
              </a:ext>
            </a:extLst>
          </p:cNvPr>
          <p:cNvSpPr txBox="1"/>
          <p:nvPr/>
        </p:nvSpPr>
        <p:spPr>
          <a:xfrm>
            <a:off x="6648450" y="1344536"/>
            <a:ext cx="2357116" cy="2583400"/>
          </a:xfrm>
          <a:prstGeom prst="rect">
            <a:avLst/>
          </a:prstGeom>
          <a:noFill/>
        </p:spPr>
        <p:txBody>
          <a:bodyPr vert="horz" wrap="square" lIns="0" tIns="13335" rIns="0" bIns="0"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2A8"/>
                </a:solidFill>
                <a:effectLst/>
                <a:uLnTx/>
                <a:uFillTx/>
                <a:latin typeface="Arial" panose="020B0604020202020204" pitchFamily="34" charset="0"/>
                <a:cs typeface="Arial" panose="020B0604020202020204" pitchFamily="34" charset="0"/>
              </a:rPr>
              <a:t>Key Terms</a:t>
            </a:r>
            <a:endParaRPr kumimoji="0" lang="en-US" sz="1100" b="1" i="0" u="sng" strike="noStrike" kern="1200" cap="none" spc="0" normalizeH="0" baseline="0" noProof="0" dirty="0">
              <a:ln>
                <a:noFill/>
              </a:ln>
              <a:solidFill>
                <a:srgbClr val="00B2A8"/>
              </a:solidFill>
              <a:effectLst/>
              <a:uLnTx/>
              <a:uFillTx/>
              <a:latin typeface="Arial" panose="020B0604020202020204" pitchFamily="34" charset="0"/>
              <a:cs typeface="Arial" panose="020B0604020202020204" pitchFamily="34" charset="0"/>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Strategy:</a:t>
            </a:r>
            <a:r>
              <a:rPr kumimoji="0" lang="en-US" sz="900" b="0"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lang="en-US" sz="900" dirty="0">
                <a:solidFill>
                  <a:prstClr val="black"/>
                </a:solidFill>
                <a:latin typeface="Arial" panose="020B0604020202020204" pitchFamily="34" charset="0"/>
                <a:cs typeface="Arial" panose="020B0604020202020204" pitchFamily="34" charset="0"/>
              </a:rPr>
              <a:t>Venture Capital</a:t>
            </a: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Geography:</a:t>
            </a:r>
            <a:r>
              <a:rPr kumimoji="0" lang="en-US" sz="900" b="0"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 (85%) / Israel (15%)</a:t>
            </a:r>
            <a:b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lang="en-US" sz="900" b="1" dirty="0">
                <a:solidFill>
                  <a:srgbClr val="152B53"/>
                </a:solidFill>
                <a:latin typeface="Arial" panose="020B0604020202020204" pitchFamily="34" charset="0"/>
                <a:cs typeface="Arial" panose="020B0604020202020204" pitchFamily="34" charset="0"/>
              </a:rPr>
              <a:t>Target AUM</a:t>
            </a: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lang="en-US" sz="900" dirty="0">
                <a:solidFill>
                  <a:prstClr val="black"/>
                </a:solidFill>
                <a:latin typeface="Arial" panose="020B0604020202020204" pitchFamily="34" charset="0"/>
                <a:cs typeface="Arial" panose="020B0604020202020204" pitchFamily="34" charset="0"/>
              </a:rPr>
              <a:t>$250M / Hard Cap $300M</a:t>
            </a:r>
            <a:b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lang="en-US" sz="900" b="1" dirty="0">
                <a:solidFill>
                  <a:srgbClr val="152B53"/>
                </a:solidFill>
                <a:latin typeface="Arial" panose="020B0604020202020204" pitchFamily="34" charset="0"/>
                <a:cs typeface="Arial" panose="020B0604020202020204" pitchFamily="34" charset="0"/>
              </a:rPr>
              <a:t>Vintage Year: </a:t>
            </a:r>
            <a:r>
              <a:rPr lang="en-US" sz="900" dirty="0">
                <a:solidFill>
                  <a:prstClr val="black"/>
                </a:solidFill>
                <a:latin typeface="Arial" panose="020B0604020202020204" pitchFamily="34" charset="0"/>
                <a:cs typeface="Arial" panose="020B0604020202020204" pitchFamily="34" charset="0"/>
              </a:rPr>
              <a:t>2025</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a:solidFill>
                  <a:srgbClr val="152B53"/>
                </a:solidFill>
                <a:latin typeface="Arial" panose="020B0604020202020204" pitchFamily="34" charset="0"/>
                <a:cs typeface="Arial" panose="020B0604020202020204" pitchFamily="34" charset="0"/>
              </a:rPr>
              <a:t>Final Closing: </a:t>
            </a:r>
            <a:r>
              <a:rPr lang="en-US" sz="900" dirty="0">
                <a:latin typeface="Arial" panose="020B0604020202020204" pitchFamily="34" charset="0"/>
                <a:cs typeface="Arial" panose="020B0604020202020204" pitchFamily="34" charset="0"/>
              </a:rPr>
              <a:t>May 2025</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Stated Minimum: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lang="en-US" sz="900" dirty="0">
                <a:solidFill>
                  <a:prstClr val="black"/>
                </a:solidFill>
                <a:latin typeface="Arial" panose="020B0604020202020204" pitchFamily="34" charset="0"/>
                <a:cs typeface="Arial" panose="020B0604020202020204" pitchFamily="34" charset="0"/>
              </a:rPr>
              <a:t>5</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MM</a:t>
            </a:r>
            <a:b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Qualification:</a:t>
            </a:r>
            <a:r>
              <a:rPr kumimoji="0" lang="en-US" sz="900" b="0"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Qualified Purchasers</a:t>
            </a:r>
            <a:b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Structure: </a:t>
            </a:r>
            <a: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Limited Partnership</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a:solidFill>
                  <a:srgbClr val="152B53"/>
                </a:solidFill>
                <a:latin typeface="Arial" panose="020B0604020202020204" pitchFamily="34" charset="0"/>
                <a:cs typeface="Arial" panose="020B0604020202020204" pitchFamily="34" charset="0"/>
              </a:rPr>
              <a:t>Fund</a:t>
            </a: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Terms: </a:t>
            </a:r>
            <a:r>
              <a:rPr lang="en-US" sz="900" dirty="0">
                <a:solidFill>
                  <a:prstClr val="black"/>
                </a:solidFill>
                <a:latin typeface="Arial" panose="020B0604020202020204" pitchFamily="34" charset="0"/>
                <a:cs typeface="Arial" panose="020B0604020202020204" pitchFamily="34" charset="0"/>
              </a:rPr>
              <a:t>10-year term with 2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dirty="0">
                <a:solidFill>
                  <a:prstClr val="black"/>
                </a:solidFill>
                <a:latin typeface="Arial" panose="020B0604020202020204" pitchFamily="34" charset="0"/>
                <a:cs typeface="Arial" panose="020B0604020202020204" pitchFamily="34" charset="0"/>
              </a:rPr>
              <a:t>one-year extensions; 5-year investment period</a:t>
            </a:r>
          </a:p>
          <a:p>
            <a:pPr marL="0" marR="0" lvl="1" indent="0" algn="l" defTabSz="914400" rtl="0" eaLnBrk="1" fontAlgn="auto" latinLnBrk="0" hangingPunct="1">
              <a:lnSpc>
                <a:spcPct val="100000"/>
              </a:lnSpc>
              <a:spcBef>
                <a:spcPts val="0"/>
              </a:spcBef>
              <a:spcAft>
                <a:spcPts val="0"/>
              </a:spcAft>
              <a:buClrTx/>
              <a:buSzTx/>
              <a:buFontTx/>
              <a:buNone/>
              <a:tabLst/>
              <a:defRPr/>
            </a:pPr>
            <a:endParaRPr kumimoji="0" lang="en-US" sz="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2A8"/>
                </a:solidFill>
                <a:effectLst/>
                <a:uLnTx/>
                <a:uFillTx/>
                <a:latin typeface="Arial" panose="020B0604020202020204" pitchFamily="34" charset="0"/>
                <a:cs typeface="Arial" panose="020B0604020202020204" pitchFamily="34" charset="0"/>
              </a:rPr>
              <a:t>Fees</a:t>
            </a:r>
            <a:br>
              <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lang="en-US" sz="900" b="1" dirty="0">
                <a:solidFill>
                  <a:srgbClr val="152B53"/>
                </a:solidFill>
                <a:latin typeface="Arial" panose="020B0604020202020204" pitchFamily="34" charset="0"/>
                <a:cs typeface="Arial" panose="020B0604020202020204" pitchFamily="34" charset="0"/>
              </a:rPr>
              <a:t>Management Fee</a:t>
            </a: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lang="en-US" sz="900" dirty="0">
                <a:latin typeface="Arial" panose="020B0604020202020204" pitchFamily="34" charset="0"/>
                <a:cs typeface="Arial" panose="020B0604020202020204" pitchFamily="34" charset="0"/>
              </a:rPr>
              <a:t>2.5% during the Investment Period, decreasing 10% annually thereafter, with a 1.5% minimum floor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a:solidFill>
                  <a:srgbClr val="152B53"/>
                </a:solidFill>
                <a:latin typeface="Arial" panose="020B0604020202020204" pitchFamily="34" charset="0"/>
                <a:cs typeface="Arial" panose="020B0604020202020204" pitchFamily="34" charset="0"/>
              </a:rPr>
              <a:t>Carried Interest: </a:t>
            </a:r>
            <a:r>
              <a:rPr lang="en-US" sz="900" dirty="0">
                <a:solidFill>
                  <a:prstClr val="black"/>
                </a:solidFill>
                <a:latin typeface="Arial" panose="020B0604020202020204" pitchFamily="34" charset="0"/>
                <a:cs typeface="Arial" panose="020B0604020202020204" pitchFamily="34" charset="0"/>
              </a:rPr>
              <a:t>20%, increasing to 25% above 4.0x (European)</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a:solidFill>
                  <a:srgbClr val="152B53"/>
                </a:solidFill>
                <a:latin typeface="Arial" panose="020B0604020202020204" pitchFamily="34" charset="0"/>
                <a:cs typeface="Arial" panose="020B0604020202020204" pitchFamily="34" charset="0"/>
              </a:rPr>
              <a:t>Preferred Return (net)</a:t>
            </a:r>
            <a:r>
              <a:rPr kumimoji="0" lang="en-US" sz="900" b="1"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a:t>
            </a:r>
            <a:r>
              <a:rPr kumimoji="0" lang="en-US" sz="900" b="0" i="0" u="none" strike="noStrike" kern="1200" cap="none" spc="0" normalizeH="0" baseline="0" noProof="0" dirty="0">
                <a:ln>
                  <a:noFill/>
                </a:ln>
                <a:solidFill>
                  <a:srgbClr val="152B53"/>
                </a:solidFill>
                <a:effectLst/>
                <a:uLnTx/>
                <a:uFillTx/>
                <a:latin typeface="Arial" panose="020B0604020202020204" pitchFamily="34" charset="0"/>
                <a:cs typeface="Arial" panose="020B0604020202020204" pitchFamily="34" charset="0"/>
              </a:rPr>
              <a:t> </a:t>
            </a:r>
            <a:r>
              <a:rPr lang="en-US" sz="900" dirty="0">
                <a:solidFill>
                  <a:prstClr val="black"/>
                </a:solidFill>
                <a:latin typeface="Arial" panose="020B0604020202020204" pitchFamily="34" charset="0"/>
                <a:cs typeface="Arial" panose="020B0604020202020204" pitchFamily="34" charset="0"/>
              </a:rPr>
              <a:t>0%</a:t>
            </a: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cxnSp>
        <p:nvCxnSpPr>
          <p:cNvPr id="18" name="Straight Connector 17">
            <a:extLst>
              <a:ext uri="{FF2B5EF4-FFF2-40B4-BE49-F238E27FC236}">
                <a16:creationId xmlns:a16="http://schemas.microsoft.com/office/drawing/2014/main" id="{A104E5CD-91CF-2FD5-81A6-4E78F5E27105}"/>
              </a:ext>
            </a:extLst>
          </p:cNvPr>
          <p:cNvCxnSpPr>
            <a:cxnSpLocks/>
          </p:cNvCxnSpPr>
          <p:nvPr/>
        </p:nvCxnSpPr>
        <p:spPr>
          <a:xfrm>
            <a:off x="6575312" y="1345802"/>
            <a:ext cx="0" cy="2560320"/>
          </a:xfrm>
          <a:prstGeom prst="line">
            <a:avLst/>
          </a:prstGeom>
          <a:ln>
            <a:solidFill>
              <a:srgbClr val="F1B40F"/>
            </a:solidFill>
          </a:ln>
        </p:spPr>
        <p:style>
          <a:lnRef idx="1">
            <a:schemeClr val="accent1"/>
          </a:lnRef>
          <a:fillRef idx="0">
            <a:schemeClr val="accent1"/>
          </a:fillRef>
          <a:effectRef idx="0">
            <a:schemeClr val="accent1"/>
          </a:effectRef>
          <a:fontRef idx="minor">
            <a:schemeClr val="tx1"/>
          </a:fontRef>
        </p:style>
      </p:cxnSp>
      <p:sp>
        <p:nvSpPr>
          <p:cNvPr id="20" name="object 12">
            <a:extLst>
              <a:ext uri="{FF2B5EF4-FFF2-40B4-BE49-F238E27FC236}">
                <a16:creationId xmlns:a16="http://schemas.microsoft.com/office/drawing/2014/main" id="{5C40BC62-8D8D-8D95-9A43-E3CF6245E827}"/>
              </a:ext>
            </a:extLst>
          </p:cNvPr>
          <p:cNvSpPr txBox="1"/>
          <p:nvPr/>
        </p:nvSpPr>
        <p:spPr>
          <a:xfrm>
            <a:off x="241882" y="3902349"/>
            <a:ext cx="4472945" cy="2813591"/>
          </a:xfrm>
          <a:prstGeom prst="rect">
            <a:avLst/>
          </a:prstGeom>
        </p:spPr>
        <p:txBody>
          <a:bodyPr vert="horz" wrap="square" lIns="0" tIns="12700" rIns="0" bIns="0" rtlCol="0">
            <a:spAutoFit/>
          </a:bodyPr>
          <a:lstStyle/>
          <a:p>
            <a:pPr algn="just" defTabSz="914400">
              <a:buClr>
                <a:srgbClr val="00B2A8"/>
              </a:buClr>
              <a:defRPr/>
            </a:pPr>
            <a:r>
              <a:rPr lang="en-US" sz="1100" b="1" dirty="0">
                <a:solidFill>
                  <a:srgbClr val="00B2A8"/>
                </a:solidFill>
                <a:latin typeface="Arial" panose="020B0604020202020204" pitchFamily="34" charset="0"/>
                <a:cs typeface="Arial" panose="020B0604020202020204" pitchFamily="34" charset="0"/>
              </a:rPr>
              <a:t>Competitive Advantages </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Gur &amp; Steve are a central piece of the information flow across the cybersecurity market </a:t>
            </a:r>
            <a:r>
              <a:rPr lang="en-US" sz="900" dirty="0">
                <a:solidFill>
                  <a:prstClr val="black"/>
                </a:solidFill>
                <a:latin typeface="Arial" panose="020B0604020202020204" pitchFamily="34" charset="0"/>
                <a:cs typeface="Arial" panose="020B0604020202020204" pitchFamily="34" charset="0"/>
              </a:rPr>
              <a:t>– </a:t>
            </a:r>
            <a:r>
              <a:rPr lang="en-US" sz="900" dirty="0">
                <a:latin typeface="Arial" panose="020B0604020202020204" pitchFamily="34" charset="0"/>
                <a:cs typeface="Arial" panose="020B0604020202020204" pitchFamily="34" charset="0"/>
              </a:rPr>
              <a:t>Gur and Steve are influential figures in the cybersecurity market, leveraging years of leadership, network development, and thought leadership. Gur led M&amp;A at CrowdStrike, helping grow revenue from $400M to $4B, executing key acquisitions, and launching the Falcon Fund with internal and external capital. Steve began in the U.S. Secret Service Cyber Investigations team, later building JPMorgan’s cybersecurity unit before serving as CISO at TIAA and Home Depot. He then transitioned to Insight Partners as a cybersecurity focused investor. A CEO estimated that of the last 20 major cybersecurity transactions, Steve and/or Gur were involved in over 80%.</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Brightmind stands out from generalist funds </a:t>
            </a:r>
            <a:r>
              <a:rPr lang="en-US" sz="900" dirty="0">
                <a:solidFill>
                  <a:prstClr val="black"/>
                </a:solidFill>
                <a:latin typeface="Arial" panose="020B0604020202020204" pitchFamily="34" charset="0"/>
                <a:cs typeface="Arial" panose="020B0604020202020204" pitchFamily="34" charset="0"/>
              </a:rPr>
              <a:t>– In a market dominated by generalist funds, Brightmind offers more than capital providing cybersecurity expertise, strategic foresight, and industry connections. Founders value Gur and Steve’s hands-on experience &amp; acumen, often choosing them over other investors. </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Advantageous fund size – </a:t>
            </a:r>
            <a:r>
              <a:rPr lang="en-US" sz="900" dirty="0" err="1">
                <a:latin typeface="Arial" panose="020B0604020202020204" pitchFamily="34" charset="0"/>
                <a:cs typeface="Arial" panose="020B0604020202020204" pitchFamily="34" charset="0"/>
              </a:rPr>
              <a:t>Brightmind’s</a:t>
            </a:r>
            <a:r>
              <a:rPr lang="en-US" sz="900" dirty="0">
                <a:latin typeface="Arial" panose="020B0604020202020204" pitchFamily="34" charset="0"/>
                <a:cs typeface="Arial" panose="020B0604020202020204" pitchFamily="34" charset="0"/>
              </a:rPr>
              <a:t> fund size allows it to lead Seed &amp; Series A rounds securing meaningful ownership &amp; strategic influence. Unlike larger growth funds that require $30M-$50M per deal, Brightmind remains agile while attracting partnerships with later-stage investors, positioning its portfolio as a pipeline for future rounds.</a:t>
            </a:r>
          </a:p>
        </p:txBody>
      </p:sp>
      <p:sp>
        <p:nvSpPr>
          <p:cNvPr id="23" name="object 14">
            <a:extLst>
              <a:ext uri="{FF2B5EF4-FFF2-40B4-BE49-F238E27FC236}">
                <a16:creationId xmlns:a16="http://schemas.microsoft.com/office/drawing/2014/main" id="{81139CFE-A37B-45E7-4ABE-7863C420EF5E}"/>
              </a:ext>
            </a:extLst>
          </p:cNvPr>
          <p:cNvSpPr txBox="1"/>
          <p:nvPr/>
        </p:nvSpPr>
        <p:spPr>
          <a:xfrm>
            <a:off x="4866512" y="3911874"/>
            <a:ext cx="4186360" cy="2952090"/>
          </a:xfrm>
          <a:prstGeom prst="rect">
            <a:avLst/>
          </a:prstGeom>
        </p:spPr>
        <p:txBody>
          <a:bodyPr vert="horz" wrap="square" lIns="0" tIns="12700" rIns="0" bIns="0" rtlCol="0">
            <a:spAutoFit/>
          </a:bodyPr>
          <a:lstStyle/>
          <a:p>
            <a:pPr marL="149887" marR="0" lvl="0" indent="-149887" algn="just" defTabSz="914400" fontAlgn="auto">
              <a:lnSpc>
                <a:spcPct val="100000"/>
              </a:lnSpc>
              <a:spcBef>
                <a:spcPts val="0"/>
              </a:spcBef>
              <a:spcAft>
                <a:spcPts val="0"/>
              </a:spcAft>
              <a:buClrTx/>
              <a:buSzTx/>
              <a:buFontTx/>
              <a:buNone/>
              <a:tabLst/>
              <a:defRPr/>
            </a:pPr>
            <a:r>
              <a:rPr lang="en-US" sz="1100" b="1" dirty="0">
                <a:solidFill>
                  <a:srgbClr val="00B2A8"/>
                </a:solidFill>
                <a:latin typeface="Arial" panose="020B0604020202020204" pitchFamily="34" charset="0"/>
                <a:cs typeface="Arial" panose="020B0604020202020204" pitchFamily="34" charset="0"/>
              </a:rPr>
              <a:t>Risks</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Portfolio and firm management present a new challenge </a:t>
            </a:r>
            <a:r>
              <a:rPr lang="en-US" sz="900" dirty="0">
                <a:solidFill>
                  <a:prstClr val="black"/>
                </a:solidFill>
                <a:latin typeface="Arial" panose="020B0604020202020204" pitchFamily="34" charset="0"/>
                <a:cs typeface="Arial" panose="020B0604020202020204" pitchFamily="34" charset="0"/>
              </a:rPr>
              <a:t>– Both Steve and Gur have experience as investors and operators but certain aspects of managing a portfolio will be new to them. Specifically, they will be managing an overall portfolio around the various constraints. While these factors will not have as big of an impact as the actual investments, they remain critical functions to overall performance and investor experience. Given their institutional backgrounds and commitment to excellence, they are well-positioned to navigate these challenges successfully.</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Ensuring team unity for maximum impact </a:t>
            </a:r>
            <a:r>
              <a:rPr lang="en-US" sz="900" dirty="0">
                <a:solidFill>
                  <a:prstClr val="black"/>
                </a:solidFill>
                <a:latin typeface="Arial" panose="020B0604020202020204" pitchFamily="34" charset="0"/>
                <a:cs typeface="Arial" panose="020B0604020202020204" pitchFamily="34" charset="0"/>
              </a:rPr>
              <a:t>– This is the first time Gur and Steve are formally working together, though they’ve collaborated for nearly a decade. Notably, their former </a:t>
            </a:r>
            <a:r>
              <a:rPr lang="en-US" sz="900" dirty="0" err="1">
                <a:solidFill>
                  <a:prstClr val="black"/>
                </a:solidFill>
                <a:latin typeface="Arial" panose="020B0604020202020204" pitchFamily="34" charset="0"/>
                <a:cs typeface="Arial" panose="020B0604020202020204" pitchFamily="34" charset="0"/>
              </a:rPr>
              <a:t>second-in-commands</a:t>
            </a:r>
            <a:r>
              <a:rPr lang="en-US" sz="900" dirty="0">
                <a:solidFill>
                  <a:prstClr val="black"/>
                </a:solidFill>
                <a:latin typeface="Arial" panose="020B0604020202020204" pitchFamily="34" charset="0"/>
                <a:cs typeface="Arial" panose="020B0604020202020204" pitchFamily="34" charset="0"/>
              </a:rPr>
              <a:t> have also joined Brightmind—both a strong endorsement and a potential challenge. However, Gur and Steve are known for their team-oriented leadership and mutual respect, which should foster alignment. Also, they have agreed to equal terms in ownership, salary, carried interest, and future dilution.</a:t>
            </a:r>
          </a:p>
          <a:p>
            <a:pPr marL="151287" indent="-151287" algn="just" defTabSz="914400">
              <a:buClr>
                <a:srgbClr val="00B2A8"/>
              </a:buClr>
              <a:buFont typeface="Arial" panose="020B0604020202020204" pitchFamily="34" charset="0"/>
              <a:buChar char="•"/>
              <a:defRPr/>
            </a:pPr>
            <a:r>
              <a:rPr lang="en-US" sz="900" b="1" i="1" dirty="0">
                <a:solidFill>
                  <a:srgbClr val="152B53"/>
                </a:solidFill>
                <a:latin typeface="Arial" panose="020B0604020202020204" pitchFamily="34" charset="0"/>
                <a:cs typeface="Arial" panose="020B0604020202020204" pitchFamily="34" charset="0"/>
              </a:rPr>
              <a:t>Concentrated and sector specific strategy </a:t>
            </a:r>
            <a:r>
              <a:rPr lang="en-US" sz="900" dirty="0">
                <a:solidFill>
                  <a:prstClr val="black"/>
                </a:solidFill>
                <a:latin typeface="Arial" panose="020B0604020202020204" pitchFamily="34" charset="0"/>
                <a:cs typeface="Arial" panose="020B0604020202020204" pitchFamily="34" charset="0"/>
              </a:rPr>
              <a:t>– With a concentrated portfolio of about 20 names instead of 50+, there’s less room to hedge if the market turns on cybersecurity. While the sector has strong tailwinds, valuations can shift unpredictably. However, a focused approach may actually lower risk by prioritizing quality over breadth. </a:t>
            </a:r>
          </a:p>
        </p:txBody>
      </p:sp>
      <p:cxnSp>
        <p:nvCxnSpPr>
          <p:cNvPr id="24" name="Straight Connector 23">
            <a:extLst>
              <a:ext uri="{FF2B5EF4-FFF2-40B4-BE49-F238E27FC236}">
                <a16:creationId xmlns:a16="http://schemas.microsoft.com/office/drawing/2014/main" id="{3CA72A08-75C8-F424-234C-EB2F54C50909}"/>
              </a:ext>
            </a:extLst>
          </p:cNvPr>
          <p:cNvCxnSpPr>
            <a:cxnSpLocks/>
          </p:cNvCxnSpPr>
          <p:nvPr/>
        </p:nvCxnSpPr>
        <p:spPr>
          <a:xfrm flipH="1">
            <a:off x="4790896" y="3925977"/>
            <a:ext cx="10446" cy="2743200"/>
          </a:xfrm>
          <a:prstGeom prst="line">
            <a:avLst/>
          </a:prstGeom>
          <a:ln>
            <a:solidFill>
              <a:srgbClr val="F1B40F"/>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D76E655-E869-78C5-2E11-82FE4976C9EF}"/>
              </a:ext>
            </a:extLst>
          </p:cNvPr>
          <p:cNvSpPr txBox="1"/>
          <p:nvPr/>
        </p:nvSpPr>
        <p:spPr>
          <a:xfrm>
            <a:off x="181667" y="6597118"/>
            <a:ext cx="4580546" cy="215444"/>
          </a:xfrm>
          <a:prstGeom prst="rect">
            <a:avLst/>
          </a:prstGeom>
          <a:noFill/>
        </p:spPr>
        <p:txBody>
          <a:bodyPr wrap="square">
            <a:spAutoFit/>
          </a:bodyPr>
          <a:lstStyle/>
          <a:p>
            <a:r>
              <a:rPr lang="en-US" sz="750">
                <a:latin typeface="Georgia" panose="02040502050405020303" pitchFamily="18" charset="0"/>
              </a:rPr>
              <a:t>Past performance does not indicate future performance and there is a possibility of a loss</a:t>
            </a:r>
          </a:p>
        </p:txBody>
      </p:sp>
      <p:sp>
        <p:nvSpPr>
          <p:cNvPr id="10" name="TextBox 9">
            <a:extLst>
              <a:ext uri="{FF2B5EF4-FFF2-40B4-BE49-F238E27FC236}">
                <a16:creationId xmlns:a16="http://schemas.microsoft.com/office/drawing/2014/main" id="{C6F465B8-28FB-7B80-2ADD-A9BC41D56109}"/>
              </a:ext>
            </a:extLst>
          </p:cNvPr>
          <p:cNvSpPr txBox="1"/>
          <p:nvPr/>
        </p:nvSpPr>
        <p:spPr>
          <a:xfrm>
            <a:off x="7722210" y="6670111"/>
            <a:ext cx="1138067" cy="215444"/>
          </a:xfrm>
          <a:prstGeom prst="rect">
            <a:avLst/>
          </a:prstGeom>
          <a:noFill/>
        </p:spPr>
        <p:txBody>
          <a:bodyPr wrap="square" rtlCol="0">
            <a:spAutoFit/>
          </a:bodyPr>
          <a:lstStyle/>
          <a:p>
            <a:r>
              <a:rPr lang="en-US" sz="800" dirty="0">
                <a:latin typeface="Georgia" panose="02040502050405020303" pitchFamily="18" charset="0"/>
              </a:rPr>
              <a:t>As of 03/25/2025</a:t>
            </a:r>
          </a:p>
        </p:txBody>
      </p:sp>
    </p:spTree>
    <p:extLst>
      <p:ext uri="{BB962C8B-B14F-4D97-AF65-F5344CB8AC3E}">
        <p14:creationId xmlns:p14="http://schemas.microsoft.com/office/powerpoint/2010/main" val="1529956986"/>
      </p:ext>
    </p:extLst>
  </p:cSld>
  <p:clrMapOvr>
    <a:masterClrMapping/>
  </p:clrMapOvr>
</p:sld>
</file>

<file path=ppt/theme/theme1.xml><?xml version="1.0" encoding="utf-8"?>
<a:theme xmlns:a="http://schemas.openxmlformats.org/drawingml/2006/main" name="1_Office Theme">
  <a:themeElements>
    <a:clrScheme name="Custom 1">
      <a:dk1>
        <a:srgbClr val="000000"/>
      </a:dk1>
      <a:lt1>
        <a:srgbClr val="FFFFFF"/>
      </a:lt1>
      <a:dk2>
        <a:srgbClr val="4B5054"/>
      </a:dk2>
      <a:lt2>
        <a:srgbClr val="D9D8D5"/>
      </a:lt2>
      <a:accent1>
        <a:srgbClr val="002855"/>
      </a:accent1>
      <a:accent2>
        <a:srgbClr val="009CDE"/>
      </a:accent2>
      <a:accent3>
        <a:srgbClr val="A0DAB3"/>
      </a:accent3>
      <a:accent4>
        <a:srgbClr val="F1B334"/>
      </a:accent4>
      <a:accent5>
        <a:srgbClr val="582C40"/>
      </a:accent5>
      <a:accent6>
        <a:srgbClr val="00B2A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1">
      <a:dk1>
        <a:srgbClr val="000000"/>
      </a:dk1>
      <a:lt1>
        <a:srgbClr val="FFFFFF"/>
      </a:lt1>
      <a:dk2>
        <a:srgbClr val="4B5054"/>
      </a:dk2>
      <a:lt2>
        <a:srgbClr val="D9D8D5"/>
      </a:lt2>
      <a:accent1>
        <a:srgbClr val="002855"/>
      </a:accent1>
      <a:accent2>
        <a:srgbClr val="009CDE"/>
      </a:accent2>
      <a:accent3>
        <a:srgbClr val="A0DAB3"/>
      </a:accent3>
      <a:accent4>
        <a:srgbClr val="F1B334"/>
      </a:accent4>
      <a:accent5>
        <a:srgbClr val="582C40"/>
      </a:accent5>
      <a:accent6>
        <a:srgbClr val="00B2A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0db8b42-dae1-4322-ac37-3987a49ce47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7A58443D6CB6E428ED5915A7CE651E8" ma:contentTypeVersion="17" ma:contentTypeDescription="Create a new document." ma:contentTypeScope="" ma:versionID="a1135f5fbbac634ed99fc01371c94492">
  <xsd:schema xmlns:xsd="http://www.w3.org/2001/XMLSchema" xmlns:xs="http://www.w3.org/2001/XMLSchema" xmlns:p="http://schemas.microsoft.com/office/2006/metadata/properties" xmlns:ns2="00db8b42-dae1-4322-ac37-3987a49ce476" xmlns:ns3="28a6b137-87c1-48cb-83c1-664d40928a18" targetNamespace="http://schemas.microsoft.com/office/2006/metadata/properties" ma:root="true" ma:fieldsID="527c30e7590855d96b739883eac84fa3" ns2:_="" ns3:_="">
    <xsd:import namespace="00db8b42-dae1-4322-ac37-3987a49ce476"/>
    <xsd:import namespace="28a6b137-87c1-48cb-83c1-664d40928a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2:lcf76f155ced4ddcb4097134ff3c332f"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db8b42-dae1-4322-ac37-3987a49ce4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16fa849-9aee-4305-8228-d5ef1c313dd4"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a6b137-87c1-48cb-83c1-664d40928a18"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6192B0-021D-4D7E-BAEF-5CC98579A81B}">
  <ds:schemaRefs>
    <ds:schemaRef ds:uri="http://schemas.microsoft.com/sharepoint/v3/contenttype/forms"/>
  </ds:schemaRefs>
</ds:datastoreItem>
</file>

<file path=customXml/itemProps2.xml><?xml version="1.0" encoding="utf-8"?>
<ds:datastoreItem xmlns:ds="http://schemas.openxmlformats.org/officeDocument/2006/customXml" ds:itemID="{A4907D90-ADDA-4ABE-B87B-18B773BF422B}">
  <ds:schemaRefs>
    <ds:schemaRef ds:uri="33fab394-02e0-4ba3-bffe-ef4c7e43a17d"/>
    <ds:schemaRef ds:uri="4629ae6e-da30-4b5d-aef4-12a44f6d01bc"/>
    <ds:schemaRef ds:uri="92a00fd0-dbbf-47cb-a3b4-b75bb2e40b87"/>
    <ds:schemaRef ds:uri="e6af6a49-2a3b-445d-9bb2-a137a4c69d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D142D43-1A96-43CB-BDF1-2B5E9DF77C6C}"/>
</file>

<file path=docProps/app.xml><?xml version="1.0" encoding="utf-8"?>
<Properties xmlns="http://schemas.openxmlformats.org/officeDocument/2006/extended-properties" xmlns:vt="http://schemas.openxmlformats.org/officeDocument/2006/docPropsVTypes">
  <Template>Office Theme</Template>
  <TotalTime>680</TotalTime>
  <Words>911</Words>
  <Application>Microsoft Office PowerPoint</Application>
  <PresentationFormat>On-screen Show (4:3)</PresentationFormat>
  <Paragraphs>36</Paragraphs>
  <Slides>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Calibri</vt:lpstr>
      <vt:lpstr>Georgia</vt:lpstr>
      <vt:lpstr>1_Office Theme</vt:lpstr>
      <vt:lpstr>2_Office Theme</vt:lpstr>
      <vt:lpstr>Brightmind 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 Coon</dc:creator>
  <cp:lastModifiedBy>Merlos, Denisse</cp:lastModifiedBy>
  <cp:revision>10</cp:revision>
  <cp:lastPrinted>2021-02-22T16:18:30Z</cp:lastPrinted>
  <dcterms:created xsi:type="dcterms:W3CDTF">2021-01-18T19:02:50Z</dcterms:created>
  <dcterms:modified xsi:type="dcterms:W3CDTF">2025-04-01T15:27:38Z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0x010100C7A58443D6CB6E428ED5915A7CE651E8</vt:lpwstr>
  </property>
  <property fmtid="{D5CDD505-2E9C-101B-9397-08002B2CF9AE}" pid="3" name="MediaServiceImageTags">
    <vt:lpwstr/>
  </property>
  <property fmtid="{D5CDD505-2E9C-101B-9397-08002B2CF9AE}" pid="4" name="Order">
    <vt:r8>2405200</vt:r8>
  </property>
</Properties>
</file>